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FA62B3-E505-42F3-9F95-E49F1ADD0601}" type="datetimeFigureOut">
              <a:rPr lang="en-US" smtClean="0"/>
              <a:t>5/10/2013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E4A0F5-EC9A-44BB-B521-63FEC657F6D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http://www.youtube.com/watch?feature=player_detailpage&amp;v=d8VCN8v3oGs</a:t>
            </a:r>
            <a:endParaRPr lang="en-US" dirty="0"/>
          </a:p>
        </p:txBody>
      </p:sp>
      <p:sp>
        <p:nvSpPr>
          <p:cNvPr id="4" name="Slide Number Placeholder 3"/>
          <p:cNvSpPr>
            <a:spLocks noGrp="1"/>
          </p:cNvSpPr>
          <p:nvPr>
            <p:ph type="sldNum" sz="quarter" idx="10"/>
          </p:nvPr>
        </p:nvSpPr>
        <p:spPr/>
        <p:txBody>
          <a:bodyPr/>
          <a:lstStyle/>
          <a:p>
            <a:fld id="{DDE4A0F5-EC9A-44BB-B521-63FEC657F6D3}" type="slidenum">
              <a:rPr lang="en-US" smtClean="0"/>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D4E62A8-B36B-496A-B1C0-3C934A70D517}" type="datetimeFigureOut">
              <a:rPr lang="en-US" smtClean="0"/>
              <a:t>5/10/2013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9617B08-027B-4B47-AC3E-FDCB8FFFDAF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4E62A8-B36B-496A-B1C0-3C934A70D517}"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17B08-027B-4B47-AC3E-FDCB8FFFDA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4E62A8-B36B-496A-B1C0-3C934A70D517}"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17B08-027B-4B47-AC3E-FDCB8FFFDA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4E62A8-B36B-496A-B1C0-3C934A70D517}"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17B08-027B-4B47-AC3E-FDCB8FFFDA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4E62A8-B36B-496A-B1C0-3C934A70D517}" type="datetimeFigureOut">
              <a:rPr lang="en-US" smtClean="0"/>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9617B08-027B-4B47-AC3E-FDCB8FFFDAF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4E62A8-B36B-496A-B1C0-3C934A70D517}" type="datetimeFigureOut">
              <a:rPr lang="en-US" smtClean="0"/>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17B08-027B-4B47-AC3E-FDCB8FFFDA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4E62A8-B36B-496A-B1C0-3C934A70D517}" type="datetimeFigureOut">
              <a:rPr lang="en-US" smtClean="0"/>
              <a:t>5/10/2013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617B08-027B-4B47-AC3E-FDCB8FFFDA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4E62A8-B36B-496A-B1C0-3C934A70D517}" type="datetimeFigureOut">
              <a:rPr lang="en-US" smtClean="0"/>
              <a:t>5/10/2013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617B08-027B-4B47-AC3E-FDCB8FFFDA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E62A8-B36B-496A-B1C0-3C934A70D517}" type="datetimeFigureOut">
              <a:rPr lang="en-US" smtClean="0"/>
              <a:t>5/10/2013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617B08-027B-4B47-AC3E-FDCB8FFFDA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4E62A8-B36B-496A-B1C0-3C934A70D517}" type="datetimeFigureOut">
              <a:rPr lang="en-US" smtClean="0"/>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17B08-027B-4B47-AC3E-FDCB8FFFDA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4E62A8-B36B-496A-B1C0-3C934A70D517}" type="datetimeFigureOut">
              <a:rPr lang="en-US" smtClean="0"/>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17B08-027B-4B47-AC3E-FDCB8FFFDA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D4E62A8-B36B-496A-B1C0-3C934A70D517}" type="datetimeFigureOut">
              <a:rPr lang="en-US" smtClean="0"/>
              <a:t>5/10/2013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9617B08-027B-4B47-AC3E-FDCB8FFFDAF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feature=player_detailpage&amp;v=d8VCN8v3oG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Belief in life after death</a:t>
            </a:r>
            <a:endParaRPr lang="en-US" dirty="0"/>
          </a:p>
        </p:txBody>
      </p:sp>
      <p:sp>
        <p:nvSpPr>
          <p:cNvPr id="3" name="Subtitle 2"/>
          <p:cNvSpPr>
            <a:spLocks noGrp="1"/>
          </p:cNvSpPr>
          <p:nvPr>
            <p:ph type="subTitle" idx="1"/>
          </p:nvPr>
        </p:nvSpPr>
        <p:spPr/>
        <p:txBody>
          <a:bodyPr/>
          <a:lstStyle/>
          <a:p>
            <a:r>
              <a:rPr lang="en-US" dirty="0" smtClean="0"/>
              <a:t>The Day of Accounting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and Dreams </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Quran differentiates between dreams that are like what we call food dreams, you eat a lot of food before you sleep and then you have all this funny garbled dreams, but you are still in what’s called </a:t>
            </a:r>
            <a:r>
              <a:rPr lang="en-US" i="1" dirty="0"/>
              <a:t>`</a:t>
            </a:r>
            <a:r>
              <a:rPr lang="en-US" i="1" dirty="0" err="1"/>
              <a:t>aalam</a:t>
            </a:r>
            <a:r>
              <a:rPr lang="en-US" i="1" dirty="0"/>
              <a:t> al-</a:t>
            </a:r>
            <a:r>
              <a:rPr lang="en-US" i="1" dirty="0" err="1"/>
              <a:t>khayal</a:t>
            </a:r>
            <a:r>
              <a:rPr lang="en-US" dirty="0"/>
              <a:t> (imaginary world). </a:t>
            </a:r>
            <a:endParaRPr lang="en-US" dirty="0" smtClean="0"/>
          </a:p>
          <a:p>
            <a:r>
              <a:rPr lang="en-US" dirty="0" smtClean="0"/>
              <a:t>It </a:t>
            </a:r>
            <a:r>
              <a:rPr lang="en-US" dirty="0"/>
              <a:t>is part of the unseen realm. But there are also true dreams, and the more one’s spirituality soul work becomes loosened, the more access they have to that realm. And the more opaque and materialistic they are, the more cut off they are from that realm. So there are people who literally their dream world is incredibly rich. In our tradition there are many people who saw the Messenger of Allah every night in their dreams, like Imam </a:t>
            </a:r>
            <a:r>
              <a:rPr lang="en-US" dirty="0" err="1"/>
              <a:t>Malik</a:t>
            </a:r>
            <a:r>
              <a:rPr lang="en-US" dirty="0"/>
              <a:t> </a:t>
            </a:r>
            <a:r>
              <a:rPr lang="en-US" dirty="0" err="1"/>
              <a:t>ibn</a:t>
            </a:r>
            <a:r>
              <a:rPr lang="en-US" dirty="0"/>
              <a:t> </a:t>
            </a:r>
            <a:r>
              <a:rPr lang="en-US" dirty="0" err="1"/>
              <a:t>Anas</a:t>
            </a:r>
            <a:r>
              <a:rPr lang="en-US" dirty="0"/>
              <a:t>. He said he never woke up without seeing the Prophet in his dreams</a:t>
            </a:r>
            <a:r>
              <a:rPr lang="en-US" dirty="0" smtClean="0"/>
              <a:t>.</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on the Last Day</a:t>
            </a:r>
            <a:endParaRPr lang="en-US" dirty="0"/>
          </a:p>
        </p:txBody>
      </p:sp>
      <p:sp>
        <p:nvSpPr>
          <p:cNvPr id="3" name="Content Placeholder 2"/>
          <p:cNvSpPr>
            <a:spLocks noGrp="1"/>
          </p:cNvSpPr>
          <p:nvPr>
            <p:ph idx="1"/>
          </p:nvPr>
        </p:nvSpPr>
        <p:spPr/>
        <p:txBody>
          <a:bodyPr>
            <a:normAutofit fontScale="77500" lnSpcReduction="20000"/>
          </a:bodyPr>
          <a:lstStyle/>
          <a:p>
            <a:r>
              <a:rPr lang="en-US" dirty="0"/>
              <a:t>At a time unknown to man, but preordained, when people least expect it, Allah will give permission for the </a:t>
            </a:r>
            <a:r>
              <a:rPr lang="en-US" dirty="0" err="1"/>
              <a:t>Qiyâmah</a:t>
            </a:r>
            <a:r>
              <a:rPr lang="en-US" dirty="0"/>
              <a:t> to begin. The archangel </a:t>
            </a:r>
            <a:r>
              <a:rPr lang="en-US" dirty="0" err="1"/>
              <a:t>Israfil</a:t>
            </a:r>
            <a:r>
              <a:rPr lang="en-US" dirty="0"/>
              <a:t>, </a:t>
            </a:r>
            <a:r>
              <a:rPr lang="en-US" dirty="0" smtClean="0"/>
              <a:t>will </a:t>
            </a:r>
            <a:r>
              <a:rPr lang="en-US" dirty="0"/>
              <a:t>sound a horn sending out a Blast of Truth (Qur'an 50.37-42, 69.13-18, 74.8, 78.18). </a:t>
            </a:r>
            <a:endParaRPr lang="en-US" dirty="0" smtClean="0"/>
          </a:p>
          <a:p>
            <a:r>
              <a:rPr lang="en-US" dirty="0" smtClean="0"/>
              <a:t>It </a:t>
            </a:r>
            <a:r>
              <a:rPr lang="en-US" dirty="0"/>
              <a:t>is also believed that the sun and will rise from the west, and the sun and moon will be in darkness, perhaps through an eclipse, as interpreted from this quote in the Quran:</a:t>
            </a:r>
          </a:p>
          <a:p>
            <a:pPr fontAlgn="t"/>
            <a:r>
              <a:rPr lang="en-US" i="1" dirty="0"/>
              <a:t>""He questions: "When is the Day of Resurrection?". At length, when the sight is dazed, And the moon is buried in darkness. And the sun and moon are joined together."Qur'an 75.6-9</a:t>
            </a:r>
          </a:p>
          <a:p>
            <a:r>
              <a:rPr lang="en-US" dirty="0"/>
              <a:t>All men and women fall dead, and people that are already dead rise from their graves and everyone gathers, waiting to be judged for their actions.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 the Last Day </a:t>
            </a:r>
            <a:endParaRPr lang="en-US" dirty="0"/>
          </a:p>
        </p:txBody>
      </p:sp>
      <p:sp>
        <p:nvSpPr>
          <p:cNvPr id="3" name="Content Placeholder 2"/>
          <p:cNvSpPr>
            <a:spLocks noGrp="1"/>
          </p:cNvSpPr>
          <p:nvPr>
            <p:ph idx="1"/>
          </p:nvPr>
        </p:nvSpPr>
        <p:spPr/>
        <p:txBody>
          <a:bodyPr>
            <a:normAutofit/>
          </a:bodyPr>
          <a:lstStyle/>
          <a:p>
            <a:r>
              <a:rPr lang="en-US" dirty="0" smtClean="0"/>
              <a:t>Good deeds vs. bad deeds</a:t>
            </a:r>
          </a:p>
          <a:p>
            <a:r>
              <a:rPr lang="en-US" dirty="0"/>
              <a:t>The Qur'an also states that even the smallest acts of the believers will not be wasted.</a:t>
            </a:r>
          </a:p>
          <a:p>
            <a:pPr fontAlgn="t"/>
            <a:r>
              <a:rPr lang="en-US" i="1" dirty="0"/>
              <a:t>"Anyone who has an atom's worth of goodness will see it and anyone who has done an atom's worth of evil will also see it" (Qur'an 99:7-8). Those who do good if they are Muslims, will be rewarded not only in this world but also in the world hereafter. However, the final </a:t>
            </a:r>
            <a:r>
              <a:rPr lang="en-US" i="1" dirty="0" err="1"/>
              <a:t>Judgement</a:t>
            </a:r>
            <a:r>
              <a:rPr lang="en-US" i="1" dirty="0"/>
              <a:t> is up to God </a:t>
            </a:r>
            <a:r>
              <a:rPr lang="en-US" i="1" dirty="0" err="1"/>
              <a:t>himselfQur'an</a:t>
            </a:r>
            <a:r>
              <a:rPr lang="en-US" i="1" dirty="0"/>
              <a:t> 2:62</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 the Last Day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Gathering </a:t>
            </a:r>
          </a:p>
          <a:p>
            <a:r>
              <a:rPr lang="en-US" dirty="0"/>
              <a:t>'</a:t>
            </a:r>
            <a:r>
              <a:rPr lang="en-US" dirty="0" err="1"/>
              <a:t>Alameen</a:t>
            </a:r>
            <a:r>
              <a:rPr lang="en-US" dirty="0"/>
              <a:t> (humankind, the Jinn, and all other living beings) are gathered upon a vast, white, featureless ground, under intense heat of the Sun overhead. They are naked, uncircumcised and crowded together to the point where some are submerged in their own sweat, as in the beginning of creation. The degree to which one is submerged in sweat depends on the extent of one's piety and goodness. The faces of those who practiced good </a:t>
            </a:r>
            <a:r>
              <a:rPr lang="en-US" dirty="0" err="1"/>
              <a:t>adab</a:t>
            </a:r>
            <a:r>
              <a:rPr lang="en-US" dirty="0"/>
              <a:t> by following the Five Pillars of Islam in their daily lives are </a:t>
            </a:r>
            <a:r>
              <a:rPr lang="en-US" dirty="0" err="1"/>
              <a:t>nadirah</a:t>
            </a:r>
            <a:r>
              <a:rPr lang="en-US" dirty="0"/>
              <a:t> (shining and radiant). On the other hand, the faces of disbelievers are </a:t>
            </a:r>
            <a:r>
              <a:rPr lang="en-US" dirty="0" smtClean="0"/>
              <a:t>dark</a:t>
            </a:r>
            <a:r>
              <a:rPr lang="en-US" dirty="0"/>
              <a:t>, sad and </a:t>
            </a:r>
            <a:r>
              <a:rPr lang="en-US" dirty="0" smtClean="0"/>
              <a:t>frowning. </a:t>
            </a:r>
          </a:p>
          <a:p>
            <a:r>
              <a:rPr lang="en-US" dirty="0" smtClean="0"/>
              <a:t>Everyone </a:t>
            </a:r>
            <a:r>
              <a:rPr lang="en-US" dirty="0"/>
              <a:t>waits to be brought before God for their </a:t>
            </a:r>
            <a:r>
              <a:rPr lang="en-US" dirty="0" err="1"/>
              <a:t>Judgement</a:t>
            </a:r>
            <a:r>
              <a:rPr lang="en-US"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Intercession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People will beseech Prophet </a:t>
            </a:r>
            <a:r>
              <a:rPr lang="en-US" dirty="0" smtClean="0"/>
              <a:t>Muhammad </a:t>
            </a:r>
            <a:r>
              <a:rPr lang="en-US" dirty="0"/>
              <a:t>to intercede on their </a:t>
            </a:r>
            <a:r>
              <a:rPr lang="en-US" dirty="0" smtClean="0"/>
              <a:t>behalf. Abraham</a:t>
            </a:r>
            <a:r>
              <a:rPr lang="en-US" dirty="0"/>
              <a:t>, Moses, Adam, and Noah, all of whom decline to do so and instead point to Muhammad, who intercedes on behalf of the world. </a:t>
            </a:r>
            <a:endParaRPr lang="en-US" dirty="0" smtClean="0"/>
          </a:p>
          <a:p>
            <a:r>
              <a:rPr lang="en-US" dirty="0"/>
              <a:t>In one </a:t>
            </a:r>
            <a:r>
              <a:rPr lang="en-US" dirty="0" err="1"/>
              <a:t>Hadith</a:t>
            </a:r>
            <a:r>
              <a:rPr lang="en-US" dirty="0"/>
              <a:t>, it is related that after the Intercession of Muhammad, Allah Himself intercedes, repeatedly ordering His angels to fetch out of </a:t>
            </a:r>
            <a:r>
              <a:rPr lang="en-US" dirty="0" err="1"/>
              <a:t>Jahannam</a:t>
            </a:r>
            <a:r>
              <a:rPr lang="en-US" dirty="0"/>
              <a:t> (hell) any who sincerely professed the </a:t>
            </a:r>
            <a:r>
              <a:rPr lang="en-US" dirty="0" err="1"/>
              <a:t>Shahada</a:t>
            </a:r>
            <a:r>
              <a:rPr lang="en-US" dirty="0"/>
              <a:t> (</a:t>
            </a:r>
            <a:r>
              <a:rPr lang="en-US" dirty="0" err="1"/>
              <a:t>Sahih</a:t>
            </a:r>
            <a:r>
              <a:rPr lang="en-US" dirty="0"/>
              <a:t> </a:t>
            </a:r>
            <a:r>
              <a:rPr lang="en-US" dirty="0" err="1"/>
              <a:t>Bukhari</a:t>
            </a:r>
            <a:r>
              <a:rPr lang="en-US" dirty="0"/>
              <a:t>, book 3 "book of learning or knowledge", number 97 (98 in another edition)) until the angels are ordered to return and find anyone with even an atom's measure of goodness in his or her heart. Those who have worshipped false gods, or have participated in shirk (idol worship) are not rescued from </a:t>
            </a:r>
            <a:r>
              <a:rPr lang="en-US" dirty="0" err="1"/>
              <a:t>Jahannam</a:t>
            </a:r>
            <a:r>
              <a:rPr lang="en-US" dirty="0"/>
              <a:t> (hell) and instead remain there forever.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Idols will speak</a:t>
            </a:r>
            <a:endParaRPr lang="en-US" dirty="0"/>
          </a:p>
        </p:txBody>
      </p:sp>
      <p:sp>
        <p:nvSpPr>
          <p:cNvPr id="3" name="Content Placeholder 2"/>
          <p:cNvSpPr>
            <a:spLocks noGrp="1"/>
          </p:cNvSpPr>
          <p:nvPr>
            <p:ph idx="1"/>
          </p:nvPr>
        </p:nvSpPr>
        <p:spPr/>
        <p:txBody>
          <a:bodyPr>
            <a:normAutofit lnSpcReduction="10000"/>
          </a:bodyPr>
          <a:lstStyle/>
          <a:p>
            <a:r>
              <a:rPr lang="en-US" dirty="0"/>
              <a:t>Idols will assert that only Allah is Lord, and that they were wrongfully worshipped. The Qur'an and </a:t>
            </a:r>
            <a:r>
              <a:rPr lang="en-US" dirty="0" err="1"/>
              <a:t>Hadith</a:t>
            </a:r>
            <a:r>
              <a:rPr lang="en-US" dirty="0"/>
              <a:t> state that Jesus returns and denies he claimed he is God (Qur'an 43.61). In regard to idolatry, Muhammad said, "If any religious man dies amongst those people they would build a place of worship at his grave and make these pictures in it. </a:t>
            </a:r>
            <a:endParaRPr lang="en-US" dirty="0" smtClean="0"/>
          </a:p>
          <a:p>
            <a:r>
              <a:rPr lang="en-US" dirty="0" smtClean="0"/>
              <a:t>They </a:t>
            </a:r>
            <a:r>
              <a:rPr lang="en-US" dirty="0"/>
              <a:t>will be the worst creature in the sight of Allah on </a:t>
            </a:r>
            <a:r>
              <a:rPr lang="en-US" dirty="0" err="1"/>
              <a:t>Qiyama</a:t>
            </a:r>
            <a:r>
              <a:rPr lang="en-US" dirty="0"/>
              <a:t> (the Day of Resurrection)," (</a:t>
            </a:r>
            <a:r>
              <a:rPr lang="en-US" dirty="0" err="1"/>
              <a:t>Sahih</a:t>
            </a:r>
            <a:r>
              <a:rPr lang="en-US" dirty="0"/>
              <a:t> </a:t>
            </a:r>
            <a:r>
              <a:rPr lang="en-US" dirty="0" err="1"/>
              <a:t>Bukhari</a:t>
            </a:r>
            <a:r>
              <a:rPr lang="en-US" dirty="0"/>
              <a:t>, book 8 "Prayers", number </a:t>
            </a:r>
            <a:r>
              <a:rPr lang="en-US" dirty="0" smtClean="0"/>
              <a:t>409)</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of Deeds</a:t>
            </a:r>
            <a:endParaRPr lang="en-US" dirty="0"/>
          </a:p>
        </p:txBody>
      </p:sp>
      <p:sp>
        <p:nvSpPr>
          <p:cNvPr id="3" name="Content Placeholder 2"/>
          <p:cNvSpPr>
            <a:spLocks noGrp="1"/>
          </p:cNvSpPr>
          <p:nvPr>
            <p:ph idx="1"/>
          </p:nvPr>
        </p:nvSpPr>
        <p:spPr/>
        <p:txBody>
          <a:bodyPr>
            <a:normAutofit/>
          </a:bodyPr>
          <a:lstStyle/>
          <a:p>
            <a:r>
              <a:rPr lang="en-US" dirty="0" smtClean="0"/>
              <a:t>For those who lived a righteous life, their books will be given to them in their right hand.</a:t>
            </a:r>
          </a:p>
          <a:p>
            <a:r>
              <a:rPr lang="en-US" dirty="0" smtClean="0"/>
              <a:t>For those who lived lives full of sin and un-repentance, their books will be given in their right hands </a:t>
            </a:r>
          </a:p>
          <a:p>
            <a:r>
              <a:rPr lang="en-US" dirty="0" smtClean="0"/>
              <a:t>“</a:t>
            </a:r>
            <a:r>
              <a:rPr lang="en-US" dirty="0"/>
              <a:t>Then as for he who is given his record in his right hand</a:t>
            </a:r>
            <a:r>
              <a:rPr lang="en-US" dirty="0" smtClean="0"/>
              <a:t>,</a:t>
            </a:r>
            <a:r>
              <a:rPr lang="en-US" dirty="0"/>
              <a:t> He will be judged with an easy </a:t>
            </a:r>
            <a:r>
              <a:rPr lang="en-US" dirty="0" smtClean="0"/>
              <a:t>account. And </a:t>
            </a:r>
            <a:r>
              <a:rPr lang="en-US" dirty="0"/>
              <a:t>return to his people in happiness</a:t>
            </a:r>
            <a:r>
              <a:rPr lang="en-US" dirty="0" smtClean="0"/>
              <a:t>. </a:t>
            </a:r>
            <a:r>
              <a:rPr lang="en-US" dirty="0"/>
              <a:t>But as for he who is given his record behind his back</a:t>
            </a:r>
            <a:r>
              <a:rPr lang="en-US" dirty="0" smtClean="0"/>
              <a:t>, </a:t>
            </a:r>
            <a:r>
              <a:rPr lang="en-US" dirty="0"/>
              <a:t>He will cry out for </a:t>
            </a:r>
            <a:r>
              <a:rPr lang="en-US" dirty="0" smtClean="0"/>
              <a:t>destruction (84:7-11)</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Five things Allah will ask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Prophet </a:t>
            </a:r>
            <a:r>
              <a:rPr lang="en-US" dirty="0" err="1" smtClean="0"/>
              <a:t>Muhammed</a:t>
            </a:r>
            <a:r>
              <a:rPr lang="en-US" dirty="0" smtClean="0"/>
              <a:t> SAW said: </a:t>
            </a:r>
            <a:r>
              <a:rPr lang="en-US" dirty="0"/>
              <a:t>“The son of Adam will not pass away from Allah until he is asked about five things: how he lived his life, and how he utilized his youth, with what means did he earn his wealth, how did he spend his wealth, and what did he do with his knowledge.” </a:t>
            </a:r>
            <a:r>
              <a:rPr lang="en-US" dirty="0" smtClean="0"/>
              <a:t>(</a:t>
            </a:r>
            <a:r>
              <a:rPr lang="en-US" dirty="0" err="1" smtClean="0"/>
              <a:t>Tirmidhi</a:t>
            </a:r>
            <a:r>
              <a:rPr lang="en-US" dirty="0" smtClean="0"/>
              <a:t>)</a:t>
            </a:r>
          </a:p>
          <a:p>
            <a:r>
              <a:rPr lang="en-US" dirty="0"/>
              <a:t>And We place the scales of justice for the Day of Resurrection, so no soul will be treated unjustly at all. And if there is [even] the weight of a mustard seed, We will bring it forth. And sufficient are We as accountant</a:t>
            </a:r>
            <a:r>
              <a:rPr lang="en-US" dirty="0" smtClean="0"/>
              <a:t>.</a:t>
            </a:r>
          </a:p>
          <a:p>
            <a:r>
              <a:rPr lang="en-US" dirty="0" smtClean="0"/>
              <a:t>21:47</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Siraat</a:t>
            </a:r>
            <a:endParaRPr lang="en-US" dirty="0"/>
          </a:p>
        </p:txBody>
      </p:sp>
      <p:sp>
        <p:nvSpPr>
          <p:cNvPr id="3" name="Content Placeholder 2"/>
          <p:cNvSpPr>
            <a:spLocks noGrp="1"/>
          </p:cNvSpPr>
          <p:nvPr>
            <p:ph idx="1"/>
          </p:nvPr>
        </p:nvSpPr>
        <p:spPr/>
        <p:txBody>
          <a:bodyPr/>
          <a:lstStyle/>
          <a:p>
            <a:r>
              <a:rPr lang="en-US" dirty="0"/>
              <a:t>It is said in </a:t>
            </a:r>
            <a:r>
              <a:rPr lang="en-US" dirty="0" err="1"/>
              <a:t>Hadith</a:t>
            </a:r>
            <a:r>
              <a:rPr lang="en-US" dirty="0"/>
              <a:t> that crossing the bridge is such a difficult task, because the bridge is as thick as one seventh strand of hair, and as sharp as the edge of a sword. The believers and those destined for </a:t>
            </a:r>
            <a:r>
              <a:rPr lang="en-US" dirty="0" err="1"/>
              <a:t>Jannah</a:t>
            </a:r>
            <a:r>
              <a:rPr lang="en-US" dirty="0"/>
              <a:t> are able to cross quickly and safely, seeing it as a thick stone bridge, whereas others fall off this hair-thin bridge into </a:t>
            </a:r>
            <a:r>
              <a:rPr lang="en-US" dirty="0" err="1"/>
              <a:t>Jahannam</a:t>
            </a:r>
            <a:r>
              <a:rPr lang="en-US"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
            </a:r>
            <a:br>
              <a:rPr lang="en-US" cap="all" dirty="0" smtClean="0"/>
            </a:br>
            <a:r>
              <a:rPr lang="en-US" cap="all" dirty="0" smtClean="0"/>
              <a:t>AL-KAWTHAR</a:t>
            </a:r>
            <a:r>
              <a:rPr lang="en-US" cap="all" dirty="0"/>
              <a:t/>
            </a:r>
            <a:br>
              <a:rPr lang="en-US" cap="all" dirty="0"/>
            </a:br>
            <a:endParaRPr lang="en-US" dirty="0"/>
          </a:p>
        </p:txBody>
      </p:sp>
      <p:sp>
        <p:nvSpPr>
          <p:cNvPr id="3" name="Content Placeholder 2"/>
          <p:cNvSpPr>
            <a:spLocks noGrp="1"/>
          </p:cNvSpPr>
          <p:nvPr>
            <p:ph idx="1"/>
          </p:nvPr>
        </p:nvSpPr>
        <p:spPr/>
        <p:txBody>
          <a:bodyPr>
            <a:normAutofit/>
          </a:bodyPr>
          <a:lstStyle/>
          <a:p>
            <a:r>
              <a:rPr lang="en-US" dirty="0"/>
              <a:t>Believers will be led by Muhammad to a vast basin or lake-fount called al-</a:t>
            </a:r>
            <a:r>
              <a:rPr lang="en-US" dirty="0" err="1"/>
              <a:t>kawthar</a:t>
            </a:r>
            <a:r>
              <a:rPr lang="en-US" dirty="0"/>
              <a:t> </a:t>
            </a:r>
            <a:r>
              <a:rPr lang="ar-AE" dirty="0"/>
              <a:t>الكوثر, </a:t>
            </a:r>
            <a:r>
              <a:rPr lang="en-US" dirty="0"/>
              <a:t>where their thirst will be sated with a white-colored drink that tastes like sweetened milk. Whosoever drinks it, never thirsts thereafter. In one </a:t>
            </a:r>
            <a:r>
              <a:rPr lang="en-US" dirty="0" err="1"/>
              <a:t>hadith</a:t>
            </a:r>
            <a:r>
              <a:rPr lang="en-US" dirty="0"/>
              <a:t> al-</a:t>
            </a:r>
            <a:r>
              <a:rPr lang="en-US" dirty="0" err="1"/>
              <a:t>kawthar</a:t>
            </a:r>
            <a:r>
              <a:rPr lang="en-US" dirty="0"/>
              <a:t> is said to be a river of paradise (al-</a:t>
            </a:r>
            <a:r>
              <a:rPr lang="en-US" dirty="0" err="1"/>
              <a:t>Bukhari</a:t>
            </a:r>
            <a:r>
              <a:rPr lang="en-US" dirty="0"/>
              <a:t>, book 76, </a:t>
            </a:r>
            <a:r>
              <a:rPr lang="en-US" dirty="0" err="1"/>
              <a:t>hadith</a:t>
            </a:r>
            <a:r>
              <a:rPr lang="en-US" dirty="0"/>
              <a:t> 583.) </a:t>
            </a:r>
            <a:endParaRPr lang="en-US" dirty="0" smtClean="0"/>
          </a:p>
          <a:p>
            <a:r>
              <a:rPr lang="en-US" dirty="0" err="1" smtClean="0"/>
              <a:t>Sahih</a:t>
            </a:r>
            <a:r>
              <a:rPr lang="en-US" dirty="0" smtClean="0"/>
              <a:t> </a:t>
            </a:r>
            <a:r>
              <a:rPr lang="en-US" dirty="0" err="1"/>
              <a:t>Bukhari</a:t>
            </a:r>
            <a:r>
              <a:rPr lang="en-US" dirty="0"/>
              <a:t>, in book 76 (the book of tenderness), the chapter on the basin contains at least 14 </a:t>
            </a:r>
            <a:r>
              <a:rPr lang="en-US" dirty="0" err="1"/>
              <a:t>hadiths</a:t>
            </a:r>
            <a:r>
              <a:rPr lang="en-US" dirty="0"/>
              <a:t> regarding 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Akhira</a:t>
            </a:r>
            <a:r>
              <a:rPr lang="en-US" dirty="0" smtClean="0"/>
              <a:t> </a:t>
            </a:r>
            <a:endParaRPr lang="en-US" dirty="0"/>
          </a:p>
        </p:txBody>
      </p:sp>
      <p:sp>
        <p:nvSpPr>
          <p:cNvPr id="3" name="Content Placeholder 2"/>
          <p:cNvSpPr>
            <a:spLocks noGrp="1"/>
          </p:cNvSpPr>
          <p:nvPr>
            <p:ph idx="1"/>
          </p:nvPr>
        </p:nvSpPr>
        <p:spPr/>
        <p:txBody>
          <a:bodyPr/>
          <a:lstStyle/>
          <a:p>
            <a:r>
              <a:rPr lang="en-US" dirty="0" smtClean="0"/>
              <a:t>The Arabic word for afterlife, </a:t>
            </a:r>
            <a:r>
              <a:rPr lang="en-US" dirty="0" err="1" smtClean="0"/>
              <a:t>Akhira</a:t>
            </a:r>
            <a:r>
              <a:rPr lang="en-US" dirty="0" smtClean="0"/>
              <a:t>, bears the meanings of last and everlasting</a:t>
            </a:r>
          </a:p>
          <a:p>
            <a:r>
              <a:rPr lang="en-US" dirty="0" smtClean="0"/>
              <a:t>There are two reasons this specific word was used to described the afterlife</a:t>
            </a:r>
          </a:p>
          <a:p>
            <a:pPr lvl="1"/>
            <a:r>
              <a:rPr lang="en-US" dirty="0" smtClean="0"/>
              <a:t>1. To show that there is a life coming after the one we are in right now</a:t>
            </a:r>
          </a:p>
          <a:p>
            <a:pPr lvl="1"/>
            <a:r>
              <a:rPr lang="en-US" dirty="0" smtClean="0"/>
              <a:t>2. Although we are surrounded with things from the </a:t>
            </a:r>
            <a:r>
              <a:rPr lang="en-US" dirty="0" err="1" smtClean="0"/>
              <a:t>wordly</a:t>
            </a:r>
            <a:r>
              <a:rPr lang="en-US" dirty="0" smtClean="0"/>
              <a:t> life, there is a world waiting for us in the afterlife.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Jannah</a:t>
            </a:r>
            <a:r>
              <a:rPr lang="en-US" dirty="0" smtClean="0"/>
              <a:t> (Heaven)</a:t>
            </a:r>
            <a:endParaRPr lang="en-US" dirty="0"/>
          </a:p>
        </p:txBody>
      </p:sp>
      <p:sp>
        <p:nvSpPr>
          <p:cNvPr id="3" name="Content Placeholder 2"/>
          <p:cNvSpPr>
            <a:spLocks noGrp="1"/>
          </p:cNvSpPr>
          <p:nvPr>
            <p:ph idx="1"/>
          </p:nvPr>
        </p:nvSpPr>
        <p:spPr/>
        <p:txBody>
          <a:bodyPr>
            <a:normAutofit/>
          </a:bodyPr>
          <a:lstStyle/>
          <a:p>
            <a:r>
              <a:rPr lang="en-US" dirty="0"/>
              <a:t>And We will have removed whatever is within their breasts of resentment, [while] flowing beneath them are rivers. And they will say, "Praise to Allah , who has guided us to this; and we would never have been guided if Allah had not guided us. Certainly the messengers of our Lord had come with the truth." And they will be called, "This is Paradise, which you have been made to inherit for what you used to do</a:t>
            </a:r>
            <a:r>
              <a:rPr lang="en-US" dirty="0" smtClean="0"/>
              <a:t>.“ 7:43</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Jannah</a:t>
            </a:r>
            <a:endParaRPr lang="en-US" dirty="0"/>
          </a:p>
        </p:txBody>
      </p:sp>
      <p:sp>
        <p:nvSpPr>
          <p:cNvPr id="3" name="Content Placeholder 2"/>
          <p:cNvSpPr>
            <a:spLocks noGrp="1"/>
          </p:cNvSpPr>
          <p:nvPr>
            <p:ph idx="1"/>
          </p:nvPr>
        </p:nvSpPr>
        <p:spPr/>
        <p:txBody>
          <a:bodyPr/>
          <a:lstStyle/>
          <a:p>
            <a:r>
              <a:rPr lang="en-US" dirty="0" smtClean="0"/>
              <a:t>Heaven is mentioned several times in detail in the Quran (3:133, 18:21, 36:56, 37:47, 76:13, 47:15, 56:28-29, 78:32, 83:25)</a:t>
            </a:r>
          </a:p>
          <a:p>
            <a:r>
              <a:rPr lang="en-US" dirty="0" smtClean="0"/>
              <a:t>Prophet </a:t>
            </a:r>
            <a:r>
              <a:rPr lang="en-US" dirty="0" err="1" smtClean="0"/>
              <a:t>Muhammed</a:t>
            </a:r>
            <a:r>
              <a:rPr lang="en-US" dirty="0" smtClean="0"/>
              <a:t> said in the </a:t>
            </a:r>
            <a:r>
              <a:rPr lang="en-US" dirty="0" err="1" smtClean="0"/>
              <a:t>Bukhari</a:t>
            </a:r>
            <a:r>
              <a:rPr lang="en-US" dirty="0" smtClean="0"/>
              <a:t> </a:t>
            </a:r>
            <a:r>
              <a:rPr lang="en-US" dirty="0" err="1" smtClean="0"/>
              <a:t>hadith</a:t>
            </a:r>
            <a:r>
              <a:rPr lang="en-US" dirty="0" smtClean="0"/>
              <a:t> “Allah tells us</a:t>
            </a:r>
            <a:r>
              <a:rPr lang="en-US" dirty="0" smtClean="0"/>
              <a:t>”</a:t>
            </a:r>
            <a:r>
              <a:rPr lang="en-US" dirty="0" smtClean="0"/>
              <a:t> that he has prepared a place that no eye has ever seen, a place that no heart could ever perceive”</a:t>
            </a:r>
          </a:p>
          <a:p>
            <a:endParaRPr lang="en-US" dirty="0" smtClean="0"/>
          </a:p>
          <a:p>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one enters </a:t>
            </a:r>
            <a:r>
              <a:rPr lang="en-US" dirty="0" err="1" smtClean="0"/>
              <a:t>Jannah</a:t>
            </a:r>
            <a:r>
              <a:rPr lang="en-US" dirty="0" smtClean="0"/>
              <a:t> based on their good deeds alone</a:t>
            </a:r>
            <a:endParaRPr lang="en-US" dirty="0"/>
          </a:p>
        </p:txBody>
      </p:sp>
      <p:sp>
        <p:nvSpPr>
          <p:cNvPr id="3" name="Content Placeholder 2"/>
          <p:cNvSpPr>
            <a:spLocks noGrp="1"/>
          </p:cNvSpPr>
          <p:nvPr>
            <p:ph idx="1"/>
          </p:nvPr>
        </p:nvSpPr>
        <p:spPr/>
        <p:txBody>
          <a:bodyPr/>
          <a:lstStyle/>
          <a:p>
            <a:r>
              <a:rPr lang="en-US" dirty="0" smtClean="0"/>
              <a:t>When Prophet </a:t>
            </a:r>
            <a:r>
              <a:rPr lang="en-US" dirty="0" err="1" smtClean="0"/>
              <a:t>Muhammed</a:t>
            </a:r>
            <a:r>
              <a:rPr lang="en-US" dirty="0" smtClean="0"/>
              <a:t> told this to his </a:t>
            </a:r>
            <a:r>
              <a:rPr lang="en-US" dirty="0" err="1" smtClean="0"/>
              <a:t>sahabah</a:t>
            </a:r>
            <a:r>
              <a:rPr lang="en-US" dirty="0" smtClean="0"/>
              <a:t>, they asked him if that was true even for him.</a:t>
            </a:r>
          </a:p>
          <a:p>
            <a:r>
              <a:rPr lang="en-US" dirty="0" smtClean="0"/>
              <a:t>He replied that if it wasn’t for Allah’s mercy and compassion, no one, not even him would have enough good deeds to deserve paradise.</a:t>
            </a:r>
          </a:p>
          <a:p>
            <a:r>
              <a:rPr lang="en-US" dirty="0" smtClean="0"/>
              <a:t>(</a:t>
            </a:r>
            <a:r>
              <a:rPr lang="en-US" dirty="0" err="1" smtClean="0"/>
              <a:t>Bukhari</a:t>
            </a:r>
            <a:r>
              <a:rPr lang="en-US" dirty="0" smtClean="0"/>
              <a:t>, </a:t>
            </a:r>
            <a:r>
              <a:rPr lang="en-US" dirty="0" err="1" smtClean="0"/>
              <a:t>Razak</a:t>
            </a:r>
            <a:r>
              <a:rPr lang="en-US" dirty="0" smtClean="0"/>
              <a:t> 18)</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best reward in </a:t>
            </a:r>
            <a:r>
              <a:rPr lang="en-US" dirty="0" err="1" smtClean="0"/>
              <a:t>Jannah</a:t>
            </a:r>
            <a:endParaRPr lang="en-US" dirty="0"/>
          </a:p>
        </p:txBody>
      </p:sp>
      <p:sp>
        <p:nvSpPr>
          <p:cNvPr id="3" name="Content Placeholder 2"/>
          <p:cNvSpPr>
            <a:spLocks noGrp="1"/>
          </p:cNvSpPr>
          <p:nvPr>
            <p:ph idx="1"/>
          </p:nvPr>
        </p:nvSpPr>
        <p:spPr/>
        <p:txBody>
          <a:bodyPr/>
          <a:lstStyle/>
          <a:p>
            <a:r>
              <a:rPr lang="en-US" dirty="0" smtClean="0">
                <a:hlinkClick r:id="rId3"/>
              </a:rPr>
              <a:t>The Day of Increase in Reward Video</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Jahannam</a:t>
            </a:r>
            <a:r>
              <a:rPr lang="en-US" dirty="0" smtClean="0"/>
              <a:t> (Hell)</a:t>
            </a:r>
            <a:endParaRPr lang="en-US" dirty="0"/>
          </a:p>
        </p:txBody>
      </p:sp>
      <p:sp>
        <p:nvSpPr>
          <p:cNvPr id="3" name="Content Placeholder 2"/>
          <p:cNvSpPr>
            <a:spLocks noGrp="1"/>
          </p:cNvSpPr>
          <p:nvPr>
            <p:ph idx="1"/>
          </p:nvPr>
        </p:nvSpPr>
        <p:spPr/>
        <p:txBody>
          <a:bodyPr/>
          <a:lstStyle/>
          <a:p>
            <a:r>
              <a:rPr lang="en-US" dirty="0" smtClean="0"/>
              <a:t>Just as there is Paradise, there is Hell, too.</a:t>
            </a:r>
          </a:p>
          <a:p>
            <a:r>
              <a:rPr lang="en-US" dirty="0" smtClean="0"/>
              <a:t>The Quran speaks of Hell:</a:t>
            </a:r>
          </a:p>
          <a:p>
            <a:r>
              <a:rPr lang="en-US" dirty="0"/>
              <a:t>Indeed, those who disbelieve and commit wrong [or injustice] - never will Allah forgive them, nor will He guide them to a path</a:t>
            </a:r>
            <a:r>
              <a:rPr lang="en-US" dirty="0" smtClean="0"/>
              <a:t>.</a:t>
            </a:r>
            <a:r>
              <a:rPr lang="en-US" dirty="0"/>
              <a:t> Except the path of Hell; they will abide therein forever. And that, for Allah , is [always] easy</a:t>
            </a:r>
            <a:r>
              <a:rPr lang="en-US" dirty="0" smtClean="0"/>
              <a:t>. 4:168-169</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Jahannam</a:t>
            </a:r>
            <a:endParaRPr lang="en-US" dirty="0"/>
          </a:p>
        </p:txBody>
      </p:sp>
      <p:sp>
        <p:nvSpPr>
          <p:cNvPr id="3" name="Content Placeholder 2"/>
          <p:cNvSpPr>
            <a:spLocks noGrp="1"/>
          </p:cNvSpPr>
          <p:nvPr>
            <p:ph idx="1"/>
          </p:nvPr>
        </p:nvSpPr>
        <p:spPr/>
        <p:txBody>
          <a:bodyPr/>
          <a:lstStyle/>
          <a:p>
            <a:r>
              <a:rPr lang="en-US" dirty="0"/>
              <a:t>Abiding therein forever, they will not find a protector or a helper</a:t>
            </a:r>
            <a:r>
              <a:rPr lang="en-US" dirty="0" smtClean="0"/>
              <a:t>. 33:65</a:t>
            </a:r>
          </a:p>
          <a:p>
            <a:r>
              <a:rPr lang="en-US" dirty="0" smtClean="0"/>
              <a:t>For the believers, after spending their time in Hell for the sins they committed that were left un-repented for, they will then be let into Heaven. </a:t>
            </a:r>
          </a:p>
          <a:p>
            <a:r>
              <a:rPr lang="en-US" dirty="0" smtClean="0"/>
              <a:t>The angels will ask the people in Hell why they didn’t believe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Hadith</a:t>
            </a:r>
            <a:r>
              <a:rPr lang="en-US" dirty="0" smtClean="0"/>
              <a:t> about </a:t>
            </a:r>
            <a:r>
              <a:rPr lang="en-US" dirty="0" err="1" smtClean="0"/>
              <a:t>Jahannam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a rock is dropped into </a:t>
            </a:r>
            <a:r>
              <a:rPr lang="en-US" dirty="0" err="1" smtClean="0"/>
              <a:t>Jahannam</a:t>
            </a:r>
            <a:r>
              <a:rPr lang="en-US" dirty="0" smtClean="0"/>
              <a:t>, it will remain plummeting for 70 years before touching the pit of </a:t>
            </a:r>
            <a:r>
              <a:rPr lang="en-US" dirty="0" err="1" smtClean="0"/>
              <a:t>Jahannam</a:t>
            </a:r>
            <a:endParaRPr lang="en-US" dirty="0" smtClean="0"/>
          </a:p>
          <a:p>
            <a:r>
              <a:rPr lang="en-US" dirty="0" smtClean="0"/>
              <a:t>Four walls surround the </a:t>
            </a:r>
            <a:r>
              <a:rPr lang="en-US" dirty="0" err="1" smtClean="0"/>
              <a:t>Jahannam</a:t>
            </a:r>
            <a:r>
              <a:rPr lang="en-US" dirty="0" smtClean="0"/>
              <a:t>, each has the walking width of 40 years </a:t>
            </a:r>
          </a:p>
          <a:p>
            <a:r>
              <a:rPr lang="en-US" dirty="0" err="1" smtClean="0"/>
              <a:t>Jahannam</a:t>
            </a:r>
            <a:r>
              <a:rPr lang="en-US" dirty="0" smtClean="0"/>
              <a:t> was heated for a thousand years and its fire turned red, it was heated for another thousand years and it turned white, it was again heated for another thousand years and it turned black. At the present, </a:t>
            </a:r>
            <a:r>
              <a:rPr lang="en-US" dirty="0" err="1" smtClean="0"/>
              <a:t>Jahannam</a:t>
            </a:r>
            <a:r>
              <a:rPr lang="en-US" dirty="0" smtClean="0"/>
              <a:t> is pitch black and dark. </a:t>
            </a:r>
          </a:p>
          <a:p>
            <a:r>
              <a:rPr lang="en-US" dirty="0" smtClean="0"/>
              <a:t>The fire in which one will burn is the 70</a:t>
            </a:r>
            <a:r>
              <a:rPr lang="en-US" baseline="30000" dirty="0" smtClean="0"/>
              <a:t>th</a:t>
            </a:r>
            <a:r>
              <a:rPr lang="en-US" dirty="0" smtClean="0"/>
              <a:t> part of </a:t>
            </a:r>
            <a:r>
              <a:rPr lang="en-US" dirty="0" err="1" smtClean="0"/>
              <a:t>Jahannam</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Punishment of </a:t>
            </a:r>
            <a:r>
              <a:rPr lang="en-US" dirty="0" err="1" smtClean="0"/>
              <a:t>Jahannam</a:t>
            </a:r>
            <a:endParaRPr lang="en-US" dirty="0"/>
          </a:p>
        </p:txBody>
      </p:sp>
      <p:sp>
        <p:nvSpPr>
          <p:cNvPr id="3" name="Content Placeholder 2"/>
          <p:cNvSpPr>
            <a:spLocks noGrp="1"/>
          </p:cNvSpPr>
          <p:nvPr>
            <p:ph idx="1"/>
          </p:nvPr>
        </p:nvSpPr>
        <p:spPr/>
        <p:txBody>
          <a:bodyPr/>
          <a:lstStyle/>
          <a:p>
            <a:r>
              <a:rPr lang="en-US" dirty="0" smtClean="0"/>
              <a:t>Prophet </a:t>
            </a:r>
            <a:r>
              <a:rPr lang="en-US" dirty="0" err="1" smtClean="0"/>
              <a:t>Muhammed</a:t>
            </a:r>
            <a:r>
              <a:rPr lang="en-US" dirty="0" smtClean="0"/>
              <a:t> said: Among the men of </a:t>
            </a:r>
            <a:r>
              <a:rPr lang="en-US" dirty="0" err="1" smtClean="0"/>
              <a:t>Jahannam</a:t>
            </a:r>
            <a:r>
              <a:rPr lang="en-US" dirty="0" smtClean="0"/>
              <a:t>, the least punishment given will be that both his shoes and laces will be made of fire, which will make his head boil like a cauldron such, that he will think he is receiving the most severe punishment, although his punishment is the least (</a:t>
            </a:r>
            <a:r>
              <a:rPr lang="en-US" dirty="0" err="1" smtClean="0"/>
              <a:t>Bukhari</a:t>
            </a:r>
            <a:r>
              <a:rPr lang="en-US" dirty="0" smtClean="0"/>
              <a:t>, Muslim)</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Jahannam</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Once </a:t>
            </a:r>
            <a:r>
              <a:rPr lang="en-US" dirty="0" err="1" smtClean="0"/>
              <a:t>Jahannam</a:t>
            </a:r>
            <a:r>
              <a:rPr lang="en-US" dirty="0" smtClean="0"/>
              <a:t> complained to Allah SWT about the increasing heat because one portion was eating into another. So, Allah, the </a:t>
            </a:r>
            <a:r>
              <a:rPr lang="en-US" dirty="0" err="1" smtClean="0"/>
              <a:t>Rab</a:t>
            </a:r>
            <a:r>
              <a:rPr lang="en-US" dirty="0" smtClean="0"/>
              <a:t> of the worlds allowed it to have two breaths – one during summer, and the other during winter. Therefore, the heat you feel is the effect of the heave of </a:t>
            </a:r>
            <a:r>
              <a:rPr lang="en-US" dirty="0" err="1" smtClean="0"/>
              <a:t>Jahannam</a:t>
            </a:r>
            <a:r>
              <a:rPr lang="en-US" dirty="0" smtClean="0"/>
              <a:t> (with it, its breath is taken out) and similarly, the cold you feel is the effect of it breathing in (</a:t>
            </a:r>
            <a:r>
              <a:rPr lang="en-US" dirty="0" err="1" smtClean="0"/>
              <a:t>Bukhari</a:t>
            </a:r>
            <a:r>
              <a:rPr 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layers of </a:t>
            </a:r>
            <a:r>
              <a:rPr lang="en-US" dirty="0" err="1" smtClean="0"/>
              <a:t>Jahannam</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err="1" smtClean="0"/>
              <a:t>Hawia</a:t>
            </a:r>
            <a:r>
              <a:rPr lang="en-US" dirty="0" smtClean="0"/>
              <a:t>: This is for the </a:t>
            </a:r>
            <a:r>
              <a:rPr lang="en-US" dirty="0" err="1" smtClean="0"/>
              <a:t>hyprocrites</a:t>
            </a:r>
            <a:endParaRPr lang="en-US" dirty="0" smtClean="0"/>
          </a:p>
          <a:p>
            <a:r>
              <a:rPr lang="en-US" dirty="0" err="1" smtClean="0"/>
              <a:t>Jahim</a:t>
            </a:r>
            <a:r>
              <a:rPr lang="en-US" dirty="0" smtClean="0"/>
              <a:t>: This is above </a:t>
            </a:r>
            <a:r>
              <a:rPr lang="en-US" dirty="0" err="1" smtClean="0"/>
              <a:t>Hawia</a:t>
            </a:r>
            <a:r>
              <a:rPr lang="en-US" dirty="0" smtClean="0"/>
              <a:t> which is for the polytheists</a:t>
            </a:r>
          </a:p>
          <a:p>
            <a:r>
              <a:rPr lang="en-US" dirty="0" err="1" smtClean="0"/>
              <a:t>Saqar</a:t>
            </a:r>
            <a:r>
              <a:rPr lang="en-US" dirty="0" smtClean="0"/>
              <a:t>: This is above </a:t>
            </a:r>
            <a:r>
              <a:rPr lang="en-US" dirty="0" err="1" smtClean="0"/>
              <a:t>Jahim</a:t>
            </a:r>
            <a:r>
              <a:rPr lang="en-US" dirty="0" smtClean="0"/>
              <a:t> and it is for the </a:t>
            </a:r>
            <a:r>
              <a:rPr lang="en-US" dirty="0" err="1" smtClean="0"/>
              <a:t>Saibeen</a:t>
            </a:r>
            <a:r>
              <a:rPr lang="en-US" dirty="0" smtClean="0"/>
              <a:t>, a sect having no religion</a:t>
            </a:r>
          </a:p>
          <a:p>
            <a:r>
              <a:rPr lang="en-US" dirty="0" err="1" smtClean="0"/>
              <a:t>Nati</a:t>
            </a:r>
            <a:r>
              <a:rPr lang="en-US" dirty="0" smtClean="0"/>
              <a:t>: This is above </a:t>
            </a:r>
            <a:r>
              <a:rPr lang="en-US" dirty="0" err="1" smtClean="0"/>
              <a:t>Saqar</a:t>
            </a:r>
            <a:r>
              <a:rPr lang="en-US" dirty="0" smtClean="0"/>
              <a:t> and it is for </a:t>
            </a:r>
            <a:r>
              <a:rPr lang="en-US" dirty="0" err="1" smtClean="0"/>
              <a:t>Iblis</a:t>
            </a:r>
            <a:r>
              <a:rPr lang="en-US" dirty="0" smtClean="0"/>
              <a:t> and his associates</a:t>
            </a:r>
          </a:p>
          <a:p>
            <a:r>
              <a:rPr lang="en-US" dirty="0" err="1" smtClean="0"/>
              <a:t>Hatma</a:t>
            </a:r>
            <a:r>
              <a:rPr lang="en-US" dirty="0" smtClean="0"/>
              <a:t>: This is the fifth layer, above </a:t>
            </a:r>
            <a:r>
              <a:rPr lang="en-US" dirty="0" err="1" smtClean="0"/>
              <a:t>Nati</a:t>
            </a:r>
            <a:r>
              <a:rPr lang="en-US" dirty="0" smtClean="0"/>
              <a:t> and it is for the Jewish sinners</a:t>
            </a:r>
          </a:p>
          <a:p>
            <a:r>
              <a:rPr lang="en-US" dirty="0" err="1" smtClean="0"/>
              <a:t>Sa’ah</a:t>
            </a:r>
            <a:r>
              <a:rPr lang="en-US" dirty="0" smtClean="0"/>
              <a:t>: The sixth layer, above </a:t>
            </a:r>
            <a:r>
              <a:rPr lang="en-US" dirty="0" err="1" smtClean="0"/>
              <a:t>Hatma</a:t>
            </a:r>
            <a:r>
              <a:rPr lang="en-US" dirty="0" smtClean="0"/>
              <a:t> for Christian sinners</a:t>
            </a:r>
          </a:p>
          <a:p>
            <a:r>
              <a:rPr lang="en-US" dirty="0" err="1" smtClean="0"/>
              <a:t>Jahannam</a:t>
            </a:r>
            <a:r>
              <a:rPr lang="en-US" dirty="0" smtClean="0"/>
              <a:t>: The seventh and final layer for the Muslim sinners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theology </a:t>
            </a:r>
            <a:endParaRPr lang="en-US" dirty="0"/>
          </a:p>
        </p:txBody>
      </p:sp>
      <p:sp>
        <p:nvSpPr>
          <p:cNvPr id="3" name="Content Placeholder 2"/>
          <p:cNvSpPr>
            <a:spLocks noGrp="1"/>
          </p:cNvSpPr>
          <p:nvPr>
            <p:ph idx="1"/>
          </p:nvPr>
        </p:nvSpPr>
        <p:spPr/>
        <p:txBody>
          <a:bodyPr/>
          <a:lstStyle/>
          <a:p>
            <a:r>
              <a:rPr lang="en-US" dirty="0" smtClean="0"/>
              <a:t>The Quran describes the afterlife as an everlasting, yet new world. </a:t>
            </a:r>
            <a:endParaRPr lang="en-US" dirty="0"/>
          </a:p>
          <a:p>
            <a:r>
              <a:rPr lang="en-US" dirty="0" smtClean="0"/>
              <a:t>It also describes this world as </a:t>
            </a:r>
            <a:r>
              <a:rPr lang="en-US" dirty="0" err="1" smtClean="0"/>
              <a:t>ula</a:t>
            </a:r>
            <a:r>
              <a:rPr lang="en-US" dirty="0" smtClean="0"/>
              <a:t>, and the afterlife </a:t>
            </a:r>
            <a:r>
              <a:rPr lang="en-US" dirty="0" err="1" smtClean="0"/>
              <a:t>akhir</a:t>
            </a:r>
            <a:endParaRPr lang="en-US" dirty="0" smtClean="0"/>
          </a:p>
          <a:p>
            <a:r>
              <a:rPr lang="en-US" dirty="0"/>
              <a:t>And indeed, to Us belongs the Hereafter and the first [life</a:t>
            </a:r>
            <a:r>
              <a:rPr lang="en-US" dirty="0" smtClean="0"/>
              <a:t>]. 92:13</a:t>
            </a:r>
          </a:p>
          <a:p>
            <a:r>
              <a:rPr lang="en-US" dirty="0"/>
              <a:t>And the Hereafter is better for you than the first [life</a:t>
            </a:r>
            <a:r>
              <a:rPr lang="en-US" dirty="0" smtClean="0"/>
              <a:t>]. 93:4</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take…</a:t>
            </a:r>
            <a:endParaRPr lang="en-US" dirty="0"/>
          </a:p>
        </p:txBody>
      </p:sp>
      <p:sp>
        <p:nvSpPr>
          <p:cNvPr id="3" name="Content Placeholder 2"/>
          <p:cNvSpPr>
            <a:spLocks noGrp="1"/>
          </p:cNvSpPr>
          <p:nvPr>
            <p:ph idx="1"/>
          </p:nvPr>
        </p:nvSpPr>
        <p:spPr/>
        <p:txBody>
          <a:bodyPr>
            <a:normAutofit/>
          </a:bodyPr>
          <a:lstStyle/>
          <a:p>
            <a:pPr>
              <a:buNone/>
            </a:pPr>
            <a:r>
              <a:rPr lang="en-US" dirty="0" smtClean="0"/>
              <a:t>Don’t be boastful, pray that Allah cleanses us of our sins and will include us among those He rewards of the Day of Increase.</a:t>
            </a:r>
          </a:p>
          <a:p>
            <a:pPr>
              <a:buNone/>
            </a:pPr>
            <a:r>
              <a:rPr lang="en-US" dirty="0" smtClean="0"/>
              <a:t>Allah is the Ever-Merciful, so while we need to keep these things in mind, we should pray for His Mercy and try to avoid things that will bring His Wrath. </a:t>
            </a:r>
          </a:p>
          <a:p>
            <a:pPr>
              <a:buNone/>
            </a:pPr>
            <a:r>
              <a:rPr lang="en-US" dirty="0" smtClean="0"/>
              <a:t>May Allah keep us on the straight path and away from this who are led astray…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Qiyamah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One </a:t>
            </a:r>
            <a:r>
              <a:rPr lang="en-US" dirty="0"/>
              <a:t>of the most fascinating aspects of Arabian culture is that the Arabs did not believe in the afterlife.</a:t>
            </a:r>
          </a:p>
          <a:p>
            <a:r>
              <a:rPr lang="en-US" dirty="0"/>
              <a:t>This is really interesting because most cultures have a concept of the afterlife. The Arabs didn’t believe in the afterlife. They said “We live and we die and nothing kills us but time”.</a:t>
            </a:r>
          </a:p>
          <a:p>
            <a:r>
              <a:rPr lang="en-US" dirty="0"/>
              <a:t>The Arabs said “And will we be decayed bones, dust in the earth and brought back to life?!”</a:t>
            </a:r>
          </a:p>
          <a:p>
            <a:r>
              <a:rPr lang="en-US" dirty="0"/>
              <a:t>“They say: Who is going to revive these dead and decayed bones?”</a:t>
            </a:r>
          </a:p>
          <a:p>
            <a:r>
              <a:rPr lang="en-US" dirty="0"/>
              <a:t>The Quran answers them “The one who brought them to life the first time, He will do it the second time” </a:t>
            </a:r>
            <a:endParaRPr lang="en-US" dirty="0" smtClean="0"/>
          </a:p>
          <a:p>
            <a:r>
              <a:rPr lang="en-US" dirty="0" smtClean="0"/>
              <a:t>The </a:t>
            </a:r>
            <a:r>
              <a:rPr lang="en-US" dirty="0"/>
              <a:t>Quran says “We created you the first time”, the commentators say the second time around is always easier. If it was done once it can be done again.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the Quran deal with this?</a:t>
            </a:r>
            <a:endParaRPr lang="en-US" dirty="0"/>
          </a:p>
        </p:txBody>
      </p:sp>
      <p:sp>
        <p:nvSpPr>
          <p:cNvPr id="3" name="Content Placeholder 2"/>
          <p:cNvSpPr>
            <a:spLocks noGrp="1"/>
          </p:cNvSpPr>
          <p:nvPr>
            <p:ph idx="1"/>
          </p:nvPr>
        </p:nvSpPr>
        <p:spPr/>
        <p:txBody>
          <a:bodyPr>
            <a:normAutofit fontScale="92500"/>
          </a:bodyPr>
          <a:lstStyle/>
          <a:p>
            <a:r>
              <a:rPr lang="en-US" dirty="0" smtClean="0"/>
              <a:t>Allah told the Arabs </a:t>
            </a:r>
            <a:r>
              <a:rPr lang="en-US" dirty="0"/>
              <a:t>to look at the dead earth, and the Quran said what it means “We take a dead earth, send down rain from the heaven, it mixes with the seeds and we bring the earth back to life again and like that you will be brought back”.</a:t>
            </a:r>
          </a:p>
          <a:p>
            <a:r>
              <a:rPr lang="en-US" dirty="0"/>
              <a:t>Now with regard to this analogy, there’s a </a:t>
            </a:r>
            <a:r>
              <a:rPr lang="en-US" dirty="0" err="1"/>
              <a:t>hadith</a:t>
            </a:r>
            <a:r>
              <a:rPr lang="en-US" dirty="0"/>
              <a:t> (narration) where Prophet Muhammad (peace be upon him) says that every human being has what’s called </a:t>
            </a:r>
            <a:r>
              <a:rPr lang="en-US" i="1" dirty="0"/>
              <a:t>`</a:t>
            </a:r>
            <a:r>
              <a:rPr lang="en-US" i="1" dirty="0" err="1"/>
              <a:t>ajbu</a:t>
            </a:r>
            <a:r>
              <a:rPr lang="en-US" i="1" dirty="0"/>
              <a:t> al-</a:t>
            </a:r>
            <a:r>
              <a:rPr lang="en-US" i="1" dirty="0" err="1"/>
              <a:t>zanab</a:t>
            </a:r>
            <a:r>
              <a:rPr lang="en-US" dirty="0"/>
              <a:t> (the wondrous tail / tailbone). It’s at the tip of the coccyx, and it’s the seed of the human being.</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Seed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 Muslims, we </a:t>
            </a:r>
            <a:r>
              <a:rPr lang="en-US" dirty="0"/>
              <a:t>believe that there is a seed that every human being </a:t>
            </a:r>
            <a:r>
              <a:rPr lang="en-US" dirty="0" smtClean="0"/>
              <a:t>has. </a:t>
            </a:r>
            <a:r>
              <a:rPr lang="en-US" dirty="0"/>
              <a:t>S</a:t>
            </a:r>
            <a:r>
              <a:rPr lang="en-US" dirty="0" smtClean="0"/>
              <a:t>eeds </a:t>
            </a:r>
            <a:r>
              <a:rPr lang="en-US" dirty="0"/>
              <a:t>are very interesting because they are very hard to destroy, you swallow seeds, they come out the other end. Hydrochloric acid doesn’t break them down. F</a:t>
            </a:r>
            <a:r>
              <a:rPr lang="en-US" dirty="0" smtClean="0"/>
              <a:t>orests </a:t>
            </a:r>
            <a:r>
              <a:rPr lang="en-US" dirty="0"/>
              <a:t>that are burnt down come back to life because of seeds that are there that are not destroyed. Drought comes and kills everything but the seeds, it's when the rain comes back it come back to life.</a:t>
            </a:r>
          </a:p>
          <a:p>
            <a:r>
              <a:rPr lang="en-US" dirty="0"/>
              <a:t>Now the belief of the Muslim is that every human being has a seed, and that seed will not be destroyed. We don’t know where it is or what it is. The </a:t>
            </a:r>
            <a:r>
              <a:rPr lang="en-US" dirty="0" err="1"/>
              <a:t>hadith</a:t>
            </a:r>
            <a:r>
              <a:rPr lang="en-US" dirty="0"/>
              <a:t> indicates that it is in the coccyx. But we don’t know what size it is or what it looks like, nothing like that. But from that seed every human being will be recreated from a divine rain.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World of Spirits </a:t>
            </a:r>
            <a:endParaRPr lang="en-US" dirty="0"/>
          </a:p>
        </p:txBody>
      </p:sp>
      <p:sp>
        <p:nvSpPr>
          <p:cNvPr id="3" name="Content Placeholder 2"/>
          <p:cNvSpPr>
            <a:spLocks noGrp="1"/>
          </p:cNvSpPr>
          <p:nvPr>
            <p:ph idx="1"/>
          </p:nvPr>
        </p:nvSpPr>
        <p:spPr/>
        <p:txBody>
          <a:bodyPr/>
          <a:lstStyle/>
          <a:p>
            <a:r>
              <a:rPr lang="en-US" dirty="0" smtClean="0"/>
              <a:t>One verse in the Quran says “We will continue to show them our signs in their selves and on the horizon until it becomes clear to them that what we are saying is true”, so the belief in The Resurrection is absolutely fundamental to the Islamic tradition, and there’s a belief that every soul will be completely renewed. But the body that’s recreated is not the same as this physical body.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of Spirits </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This is what we call the world of spirits. One of the things of the world of spirits according to the Prophet Muhammad (peace be upon him) is if you met people in the spiritual round, because we actually intermingle, if you met people in the spiritual realm you will have a natural affinity for them in this realm. So there will be people that you meet in your life that you immediately connect with. And this is believed to be a pre-worldly meeting that is replicated in this realm, and this is a recognition of that. And likewise the people most distant from you on that level, will be people that you not attracted to them. And this can also be within families and within religious traditions, in other words it could be a Muslim. For a Muslim it could be a Muslim that you are not comfortable with.</a:t>
            </a:r>
          </a:p>
          <a:p>
            <a:r>
              <a:rPr lang="en-US" dirty="0"/>
              <a:t>You are not supposed to be mean or cruel to them, or take them as enemies or something, but to recognize that there are natural affinities and these affinities are from a pre-worldly recognition and there’s a </a:t>
            </a:r>
            <a:r>
              <a:rPr lang="en-US" dirty="0" err="1"/>
              <a:t>hadith</a:t>
            </a:r>
            <a:r>
              <a:rPr lang="en-US" dirty="0"/>
              <a:t> in which The Prophet said: “Souls are like regimented ranks, those who knew each other before feel affinity in this realm, and those who did not have differences.”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a:t>
            </a:r>
            <a:endParaRPr lang="en-US" dirty="0"/>
          </a:p>
        </p:txBody>
      </p:sp>
      <p:sp>
        <p:nvSpPr>
          <p:cNvPr id="3" name="Content Placeholder 2"/>
          <p:cNvSpPr>
            <a:spLocks noGrp="1"/>
          </p:cNvSpPr>
          <p:nvPr>
            <p:ph idx="1"/>
          </p:nvPr>
        </p:nvSpPr>
        <p:spPr/>
        <p:txBody>
          <a:bodyPr>
            <a:normAutofit fontScale="70000" lnSpcReduction="20000"/>
          </a:bodyPr>
          <a:lstStyle/>
          <a:p>
            <a:r>
              <a:rPr lang="en-US" dirty="0"/>
              <a:t>Now this area is the world of life choices and efforts. This is called </a:t>
            </a:r>
            <a:r>
              <a:rPr lang="en-US" i="1" dirty="0"/>
              <a:t>`</a:t>
            </a:r>
            <a:r>
              <a:rPr lang="en-US" i="1" dirty="0" err="1"/>
              <a:t>aalam</a:t>
            </a:r>
            <a:r>
              <a:rPr lang="en-US" i="1" dirty="0"/>
              <a:t> al-</a:t>
            </a:r>
            <a:r>
              <a:rPr lang="en-US" i="1" dirty="0" err="1"/>
              <a:t>Dunia</a:t>
            </a:r>
            <a:r>
              <a:rPr lang="en-US" dirty="0"/>
              <a:t>. So you enter into this, and from here you move into the </a:t>
            </a:r>
            <a:r>
              <a:rPr lang="en-US" dirty="0" err="1"/>
              <a:t>barzakh</a:t>
            </a:r>
            <a:r>
              <a:rPr lang="en-US" dirty="0"/>
              <a:t>. Now according to the </a:t>
            </a:r>
            <a:r>
              <a:rPr lang="en-US" dirty="0" err="1"/>
              <a:t>hadith</a:t>
            </a:r>
            <a:r>
              <a:rPr lang="en-US" dirty="0"/>
              <a:t>, when your soul dies it hovers above your body, and it’s a very discomforting experience. And this is why a sleep is considered to be the little brother of death in Islam, and the Quran talks about “We cause them to die and there are those who return to their bodies and others that we keep them”</a:t>
            </a:r>
          </a:p>
          <a:p>
            <a:r>
              <a:rPr lang="en-US" dirty="0"/>
              <a:t>In other words, sleep is a type of death, one of the things sleep is the indication of the Afterlife, because what happens when you go to sleep is like you live your life, you go to sleep and you enter into this </a:t>
            </a:r>
            <a:r>
              <a:rPr lang="en-US" i="1" dirty="0" err="1"/>
              <a:t>barzakh</a:t>
            </a:r>
            <a:r>
              <a:rPr lang="en-US" dirty="0"/>
              <a:t>, and then waking up is like the resurrection. You come back into the body and you wake up, you are resurrected. During sleep, you can live lives. You can have extraordinary dreams, you can feel like you were dreaming just all these things happened, and those are indications of another world. And this is why </a:t>
            </a:r>
            <a:r>
              <a:rPr lang="en-US" dirty="0" smtClean="0"/>
              <a:t>Muslims </a:t>
            </a:r>
            <a:r>
              <a:rPr lang="en-US" dirty="0"/>
              <a:t>believe that the dream realm is a very important realm, and they differentiate between dreams.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481</TotalTime>
  <Words>2692</Words>
  <Application>Microsoft Office PowerPoint</Application>
  <PresentationFormat>On-screen Show (4:3)</PresentationFormat>
  <Paragraphs>111</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Apex</vt:lpstr>
      <vt:lpstr>Belief in life after death</vt:lpstr>
      <vt:lpstr>Akhira </vt:lpstr>
      <vt:lpstr>Islamic theology </vt:lpstr>
      <vt:lpstr>Qiyamah</vt:lpstr>
      <vt:lpstr>How did the Quran deal with this?</vt:lpstr>
      <vt:lpstr>Our Seed</vt:lpstr>
      <vt:lpstr>The World of Spirits </vt:lpstr>
      <vt:lpstr>The World of Spirits </vt:lpstr>
      <vt:lpstr>Sleep</vt:lpstr>
      <vt:lpstr>Sleep and Dreams </vt:lpstr>
      <vt:lpstr>Events on the Last Day</vt:lpstr>
      <vt:lpstr>Events of the Last Day </vt:lpstr>
      <vt:lpstr>Events of the Last Day </vt:lpstr>
      <vt:lpstr>Intercession</vt:lpstr>
      <vt:lpstr>Idols will speak</vt:lpstr>
      <vt:lpstr>Books of Deeds</vt:lpstr>
      <vt:lpstr>The Five things Allah will ask</vt:lpstr>
      <vt:lpstr>Siraat</vt:lpstr>
      <vt:lpstr> AL-KAWTHAR </vt:lpstr>
      <vt:lpstr>Jannah (Heaven)</vt:lpstr>
      <vt:lpstr>Jannah</vt:lpstr>
      <vt:lpstr>No one enters Jannah based on their good deeds alone</vt:lpstr>
      <vt:lpstr>The best reward in Jannah</vt:lpstr>
      <vt:lpstr>Jahannam (Hell)</vt:lpstr>
      <vt:lpstr>Jahannam</vt:lpstr>
      <vt:lpstr>Hadith about Jahannam</vt:lpstr>
      <vt:lpstr>Punishment of Jahannam</vt:lpstr>
      <vt:lpstr>Jahannam </vt:lpstr>
      <vt:lpstr>7 layers of Jahannam</vt:lpstr>
      <vt:lpstr>What to take…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Belief in life after death</dc:title>
  <dc:creator>nf</dc:creator>
  <cp:lastModifiedBy>nf</cp:lastModifiedBy>
  <cp:revision>14</cp:revision>
  <dcterms:created xsi:type="dcterms:W3CDTF">2013-05-10T15:04:38Z</dcterms:created>
  <dcterms:modified xsi:type="dcterms:W3CDTF">2013-05-10T23:06:05Z</dcterms:modified>
</cp:coreProperties>
</file>