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92" r:id="rId2"/>
    <p:sldId id="257" r:id="rId3"/>
    <p:sldId id="29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6" r:id="rId20"/>
    <p:sldId id="277" r:id="rId21"/>
    <p:sldId id="278" r:id="rId22"/>
    <p:sldId id="279" r:id="rId23"/>
    <p:sldId id="280" r:id="rId24"/>
    <p:sldId id="281" r:id="rId25"/>
    <p:sldId id="282" r:id="rId26"/>
    <p:sldId id="283" r:id="rId27"/>
    <p:sldId id="290" r:id="rId28"/>
    <p:sldId id="289" r:id="rId29"/>
    <p:sldId id="284" r:id="rId30"/>
    <p:sldId id="287" r:id="rId31"/>
    <p:sldId id="29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4"/>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2B1FD-5D98-4B6C-B3CA-011188547F1B}" type="datetimeFigureOut">
              <a:rPr lang="en-US" smtClean="0"/>
              <a:pPr/>
              <a:t>9/27/2007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31DB6-0756-4986-A988-485945D72D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D3C59E-B920-4634-A643-840B2E1D96EF}" type="datetime1">
              <a:rPr lang="en-US" smtClean="0"/>
              <a:pPr>
                <a:defRPr/>
              </a:pPr>
              <a:t>9/27/2007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DC146-34D1-43EF-A614-E53D7D1B01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7667A3-A7CD-43DB-81CE-0D41B537211B}" type="datetime1">
              <a:rPr lang="en-US" smtClean="0"/>
              <a:pPr>
                <a:defRPr/>
              </a:pPr>
              <a:t>9/27/2007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493414-458D-48C2-A618-9353F95077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76FE0D-02B2-4AA2-AACD-105FB0D4ED69}" type="datetime1">
              <a:rPr lang="en-US" smtClean="0"/>
              <a:pPr>
                <a:defRPr/>
              </a:pPr>
              <a:t>9/27/2007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112A1C-64EE-46E2-9748-41BBC1BBB6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2264084120039726531BpDkfT_fs[2].JPG"/>
          <p:cNvPicPr>
            <a:picLocks noChangeAspect="1"/>
          </p:cNvPicPr>
          <p:nvPr userDrawn="1"/>
        </p:nvPicPr>
        <p:blipFill>
          <a:blip r:embed="rId2">
            <a:lum bright="-10000"/>
          </a:blip>
          <a:stretch>
            <a:fillRect/>
          </a:stretch>
        </p:blipFill>
        <p:spPr>
          <a:xfrm>
            <a:off x="1" y="0"/>
            <a:ext cx="9143999" cy="6858000"/>
          </a:xfrm>
          <a:prstGeom prst="rect">
            <a:avLst/>
          </a:prstGeom>
        </p:spPr>
      </p:pic>
      <p:sp>
        <p:nvSpPr>
          <p:cNvPr id="2" name="Title 1"/>
          <p:cNvSpPr>
            <a:spLocks noGrp="1"/>
          </p:cNvSpPr>
          <p:nvPr>
            <p:ph type="title"/>
          </p:nvPr>
        </p:nvSpPr>
        <p:spPr>
          <a:xfrm>
            <a:off x="2667000" y="274638"/>
            <a:ext cx="6248400" cy="1143000"/>
          </a:xfrm>
        </p:spPr>
        <p:txBody>
          <a:bodyPr/>
          <a:lstStyle>
            <a:lvl1pPr>
              <a:defRPr sz="48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rgbClr val="FFFF00"/>
                </a:solidFill>
              </a:defRPr>
            </a:lvl1pPr>
            <a:lvl2pPr>
              <a:defRPr b="1">
                <a:solidFill>
                  <a:srgbClr val="FFFF00"/>
                </a:solidFill>
              </a:defRPr>
            </a:lvl2pPr>
            <a:lvl3pPr>
              <a:defRPr b="1">
                <a:solidFill>
                  <a:srgbClr val="FFFF00"/>
                </a:solidFill>
              </a:defRPr>
            </a:lvl3pPr>
            <a:lvl4pPr>
              <a:defRPr b="1">
                <a:solidFill>
                  <a:srgbClr val="FFFF00"/>
                </a:solidFill>
              </a:defRPr>
            </a:lvl4pPr>
            <a:lvl5pPr>
              <a:defRPr b="1">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99B5BE-9EE1-44E3-8BD9-89D853B45B40}" type="datetime1">
              <a:rPr lang="en-US" smtClean="0"/>
              <a:pPr>
                <a:defRPr/>
              </a:pPr>
              <a:t>9/27/2007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b="1">
                <a:solidFill>
                  <a:schemeClr val="bg1"/>
                </a:solidFill>
              </a:defRPr>
            </a:lvl1pPr>
          </a:lstStyle>
          <a:p>
            <a:pPr>
              <a:defRPr/>
            </a:pPr>
            <a:fld id="{6A1277E1-1498-4F19-8A1A-B0563BCDEBC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617D0C-DAFA-4FF4-B075-5B63439060F1}" type="datetime1">
              <a:rPr lang="en-US" smtClean="0"/>
              <a:pPr>
                <a:defRPr/>
              </a:pPr>
              <a:t>9/27/2007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0CF519-9037-420C-965F-6A046607C5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1B88DA-D17E-4D12-AF04-CEA2F5E72744}" type="datetime1">
              <a:rPr lang="en-US" smtClean="0"/>
              <a:pPr>
                <a:defRPr/>
              </a:pPr>
              <a:t>9/27/2007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3EB10D-525D-4113-9295-80CAA2B274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C17D54-AD1C-482F-B60D-B15360A59450}" type="datetime1">
              <a:rPr lang="en-US" smtClean="0"/>
              <a:pPr>
                <a:defRPr/>
              </a:pPr>
              <a:t>9/27/2007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EC73DA-0D25-4C7B-80F0-6139FAAF37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86C82C-2A66-4AA8-8406-D3FC1D791577}" type="datetime1">
              <a:rPr lang="en-US" smtClean="0"/>
              <a:pPr>
                <a:defRPr/>
              </a:pPr>
              <a:t>9/27/2007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C851B3-15EA-4157-A532-FB843D3550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3C9A82-4FF1-4C87-9C39-D1A5EABE3848}" type="datetime1">
              <a:rPr lang="en-US" smtClean="0"/>
              <a:pPr>
                <a:defRPr/>
              </a:pPr>
              <a:t>9/27/2007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7438EC9-A8E5-4930-B2F4-46722A513E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F732FA-E1AD-40CF-87CB-5F61BC7EB04F}" type="datetime1">
              <a:rPr lang="en-US" smtClean="0"/>
              <a:pPr>
                <a:defRPr/>
              </a:pPr>
              <a:t>9/27/2007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962C2-9314-40F2-BEB3-5939B398B7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003C53-464E-4604-8A39-2DEFADDA887B}" type="datetime1">
              <a:rPr lang="en-US" smtClean="0"/>
              <a:pPr>
                <a:defRPr/>
              </a:pPr>
              <a:t>9/27/2007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304B8E-B6A8-45BD-9730-8E6A05AF33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1A63F2-EDA6-414C-A0BC-0CC1688D8C26}" type="datetime1">
              <a:rPr lang="en-US" smtClean="0"/>
              <a:pPr>
                <a:defRPr/>
              </a:pPr>
              <a:t>9/27/2007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F0FE25-4274-4A49-9463-D319EB0074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46000">
              <a:schemeClr val="bg1"/>
            </a:gs>
            <a:gs pos="10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pic>
        <p:nvPicPr>
          <p:cNvPr id="2050" name="Picture 11" descr="http://turkeyistanbul.com/images/news/istanbul/istanbul_lale_iznik.gif"/>
          <p:cNvPicPr>
            <a:picLocks noChangeAspect="1" noChangeArrowheads="1"/>
          </p:cNvPicPr>
          <p:nvPr/>
        </p:nvPicPr>
        <p:blipFill>
          <a:blip r:embed="rId2"/>
          <a:srcRect/>
          <a:stretch>
            <a:fillRect/>
          </a:stretch>
        </p:blipFill>
        <p:spPr bwMode="auto">
          <a:xfrm>
            <a:off x="4038600" y="0"/>
            <a:ext cx="5270500" cy="6858000"/>
          </a:xfrm>
          <a:prstGeom prst="rect">
            <a:avLst/>
          </a:prstGeom>
          <a:noFill/>
          <a:ln w="9525">
            <a:noFill/>
            <a:miter lim="800000"/>
            <a:headEnd/>
            <a:tailEnd/>
          </a:ln>
        </p:spPr>
      </p:pic>
      <p:sp>
        <p:nvSpPr>
          <p:cNvPr id="3" name="Subtitle 2"/>
          <p:cNvSpPr>
            <a:spLocks noGrp="1"/>
          </p:cNvSpPr>
          <p:nvPr>
            <p:ph type="subTitle" idx="1"/>
          </p:nvPr>
        </p:nvSpPr>
        <p:spPr>
          <a:xfrm>
            <a:off x="152400" y="2590800"/>
            <a:ext cx="6400800" cy="1752600"/>
          </a:xfrm>
          <a:effectLst>
            <a:outerShdw blurRad="50800" dist="38100" dir="8100000" algn="tr" rotWithShape="0">
              <a:prstClr val="black">
                <a:alpha val="40000"/>
              </a:prstClr>
            </a:outerShdw>
          </a:effectLst>
        </p:spPr>
        <p:txBody>
          <a:bodyPr rtlCol="0">
            <a:normAutofit/>
          </a:bodyPr>
          <a:lstStyle/>
          <a:p>
            <a:pPr eaLnBrk="1" fontAlgn="auto" hangingPunct="1">
              <a:spcAft>
                <a:spcPts val="0"/>
              </a:spcAft>
              <a:buFont typeface="Arial" pitchFamily="34" charset="0"/>
              <a:buNone/>
              <a:defRPr/>
            </a:pPr>
            <a:r>
              <a:rPr lang="en-US" dirty="0" smtClean="0">
                <a:solidFill>
                  <a:srgbClr val="C00000"/>
                </a:solidFill>
              </a:rPr>
              <a:t>What Sufism is All About</a:t>
            </a:r>
            <a:endParaRPr lang="en-US" dirty="0">
              <a:solidFill>
                <a:srgbClr val="C00000"/>
              </a:solidFill>
            </a:endParaRPr>
          </a:p>
        </p:txBody>
      </p:sp>
      <p:sp>
        <p:nvSpPr>
          <p:cNvPr id="6" name="TextBox 5"/>
          <p:cNvSpPr txBox="1"/>
          <p:nvPr/>
        </p:nvSpPr>
        <p:spPr>
          <a:xfrm>
            <a:off x="152400" y="1372850"/>
            <a:ext cx="3886200" cy="1446550"/>
          </a:xfrm>
          <a:prstGeom prst="rect">
            <a:avLst/>
          </a:prstGeom>
          <a:noFill/>
          <a:effectLst>
            <a:reflection blurRad="6350" stA="50000" endA="300" endPos="55000" dir="5400000" sy="-100000" algn="bl" rotWithShape="0"/>
          </a:effectLst>
        </p:spPr>
        <p:txBody>
          <a:bodyPr wrap="square" rtlCol="0">
            <a:spAutoFit/>
          </a:bodyPr>
          <a:lstStyle/>
          <a:p>
            <a:r>
              <a:rPr lang="en-US" sz="8800" dirty="0" smtClean="0">
                <a:latin typeface="+mn-lt"/>
              </a:rPr>
              <a:t>SUFISM</a:t>
            </a:r>
            <a:endParaRPr lang="en-US" sz="8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par>
                          <p:cTn id="14" fill="hold">
                            <p:stCondLst>
                              <p:cond delay="1340"/>
                            </p:stCondLst>
                            <p:childTnLst>
                              <p:par>
                                <p:cTn id="15" presetID="9"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67000" y="457200"/>
            <a:ext cx="6248400" cy="1143000"/>
          </a:xfrm>
          <a:effectLst>
            <a:outerShdw blurRad="50800" dist="38100" dir="8100000" algn="tr" rotWithShape="0">
              <a:prstClr val="black">
                <a:alpha val="40000"/>
              </a:prstClr>
            </a:outerShdw>
          </a:effectLst>
        </p:spPr>
        <p:txBody>
          <a:bodyPr/>
          <a:lstStyle/>
          <a:p>
            <a:pPr eaLnBrk="1" hangingPunct="1"/>
            <a:r>
              <a:rPr lang="en-US" dirty="0" smtClean="0"/>
              <a:t>Differences with Mystic Traditions</a:t>
            </a:r>
          </a:p>
        </p:txBody>
      </p:sp>
      <p:sp>
        <p:nvSpPr>
          <p:cNvPr id="11267" name="Content Placeholder 2"/>
          <p:cNvSpPr>
            <a:spLocks noGrp="1"/>
          </p:cNvSpPr>
          <p:nvPr>
            <p:ph idx="1"/>
          </p:nvPr>
        </p:nvSpPr>
        <p:spPr>
          <a:xfrm>
            <a:off x="2971800" y="1905000"/>
            <a:ext cx="6172200" cy="4953000"/>
          </a:xfrm>
          <a:effectLst>
            <a:outerShdw blurRad="50800" dist="38100" dir="8100000" algn="tr" rotWithShape="0">
              <a:prstClr val="black">
                <a:alpha val="40000"/>
              </a:prstClr>
            </a:outerShdw>
          </a:effectLst>
        </p:spPr>
        <p:txBody>
          <a:bodyPr/>
          <a:lstStyle/>
          <a:p>
            <a:pPr eaLnBrk="1" hangingPunct="1">
              <a:lnSpc>
                <a:spcPct val="80000"/>
              </a:lnSpc>
            </a:pPr>
            <a:r>
              <a:rPr lang="en-US" sz="2800" dirty="0" smtClean="0"/>
              <a:t>Sufis live their entire lives as a quest to purify their selves via Invocation</a:t>
            </a:r>
          </a:p>
          <a:p>
            <a:pPr eaLnBrk="1" hangingPunct="1">
              <a:lnSpc>
                <a:spcPct val="80000"/>
              </a:lnSpc>
            </a:pPr>
            <a:r>
              <a:rPr lang="en-US" sz="2800" dirty="0" smtClean="0"/>
              <a:t>Regular worship</a:t>
            </a:r>
          </a:p>
          <a:p>
            <a:pPr eaLnBrk="1" hangingPunct="1">
              <a:lnSpc>
                <a:spcPct val="80000"/>
              </a:lnSpc>
            </a:pPr>
            <a:r>
              <a:rPr lang="en-US" sz="2800" dirty="0" smtClean="0"/>
              <a:t>Complete obedience to God</a:t>
            </a:r>
          </a:p>
          <a:p>
            <a:pPr eaLnBrk="1" hangingPunct="1">
              <a:lnSpc>
                <a:spcPct val="80000"/>
              </a:lnSpc>
            </a:pPr>
            <a:r>
              <a:rPr lang="en-US" sz="2800" dirty="0" smtClean="0"/>
              <a:t>Self-control</a:t>
            </a:r>
          </a:p>
          <a:p>
            <a:pPr eaLnBrk="1" hangingPunct="1">
              <a:lnSpc>
                <a:spcPct val="80000"/>
              </a:lnSpc>
            </a:pPr>
            <a:r>
              <a:rPr lang="en-US" sz="2800" dirty="0" smtClean="0"/>
              <a:t>Humility</a:t>
            </a:r>
          </a:p>
          <a:p>
            <a:pPr eaLnBrk="1" hangingPunct="1">
              <a:lnSpc>
                <a:spcPct val="80000"/>
              </a:lnSpc>
            </a:pPr>
            <a:r>
              <a:rPr lang="en-US" sz="2800" dirty="0" smtClean="0"/>
              <a:t>Other traditions also seek self purification and struggle against carnal desires, but</a:t>
            </a:r>
          </a:p>
          <a:p>
            <a:pPr eaLnBrk="1" hangingPunct="1">
              <a:lnSpc>
                <a:spcPct val="80000"/>
              </a:lnSpc>
            </a:pPr>
            <a:r>
              <a:rPr lang="en-US" sz="2800" dirty="0" smtClean="0"/>
              <a:t>No emphasis on belief in God and obedience to Him and worship</a:t>
            </a:r>
          </a:p>
          <a:p>
            <a:pPr eaLnBrk="1" hangingPunct="1">
              <a:lnSpc>
                <a:spcPct val="80000"/>
              </a:lnSpc>
            </a:pPr>
            <a:r>
              <a:rPr lang="en-US" sz="2800" dirty="0" smtClean="0"/>
              <a:t>Principles and practice differ greatly</a:t>
            </a:r>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 calcmode="lin" valueType="num">
                                      <p:cBhvr>
                                        <p:cTn id="9" dur="500" fill="hold"/>
                                        <p:tgtEl>
                                          <p:spTgt spid="11266"/>
                                        </p:tgtEl>
                                        <p:attrNameLst>
                                          <p:attrName>style.rotation</p:attrName>
                                        </p:attrNameLst>
                                      </p:cBhvr>
                                      <p:tavLst>
                                        <p:tav tm="0">
                                          <p:val>
                                            <p:fltVal val="90"/>
                                          </p:val>
                                        </p:tav>
                                        <p:tav tm="100000">
                                          <p:val>
                                            <p:fltVal val="0"/>
                                          </p:val>
                                        </p:tav>
                                      </p:tavLst>
                                    </p:anim>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 calcmode="lin" valueType="num">
                                      <p:cBhvr>
                                        <p:cTn id="15" dur="500" fill="hold"/>
                                        <p:tgtEl>
                                          <p:spTgt spid="11267">
                                            <p:txEl>
                                              <p:pRg st="0" end="0"/>
                                            </p:txEl>
                                          </p:spTgt>
                                        </p:tgtEl>
                                        <p:attrNameLst>
                                          <p:attrName>ppt_w</p:attrName>
                                        </p:attrNameLst>
                                      </p:cBhvr>
                                      <p:tavLst>
                                        <p:tav tm="0">
                                          <p:val>
                                            <p:strVal val="#ppt_w*0.70"/>
                                          </p:val>
                                        </p:tav>
                                        <p:tav tm="100000">
                                          <p:val>
                                            <p:strVal val="#ppt_w"/>
                                          </p:val>
                                        </p:tav>
                                      </p:tavLst>
                                    </p:anim>
                                    <p:anim calcmode="lin" valueType="num">
                                      <p:cBhvr>
                                        <p:cTn id="16" dur="5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17" dur="500"/>
                                        <p:tgtEl>
                                          <p:spTgt spid="112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1267">
                                            <p:txEl>
                                              <p:pRg st="1" end="1"/>
                                            </p:txEl>
                                          </p:spTgt>
                                        </p:tgtEl>
                                        <p:attrNameLst>
                                          <p:attrName>style.visibility</p:attrName>
                                        </p:attrNameLst>
                                      </p:cBhvr>
                                      <p:to>
                                        <p:strVal val="visible"/>
                                      </p:to>
                                    </p:set>
                                    <p:anim calcmode="lin" valueType="num">
                                      <p:cBhvr>
                                        <p:cTn id="22" dur="500" fill="hold"/>
                                        <p:tgtEl>
                                          <p:spTgt spid="11267">
                                            <p:txEl>
                                              <p:pRg st="1" end="1"/>
                                            </p:txEl>
                                          </p:spTgt>
                                        </p:tgtEl>
                                        <p:attrNameLst>
                                          <p:attrName>ppt_w</p:attrName>
                                        </p:attrNameLst>
                                      </p:cBhvr>
                                      <p:tavLst>
                                        <p:tav tm="0">
                                          <p:val>
                                            <p:strVal val="#ppt_w*0.70"/>
                                          </p:val>
                                        </p:tav>
                                        <p:tav tm="100000">
                                          <p:val>
                                            <p:strVal val="#ppt_w"/>
                                          </p:val>
                                        </p:tav>
                                      </p:tavLst>
                                    </p:anim>
                                    <p:anim calcmode="lin" valueType="num">
                                      <p:cBhvr>
                                        <p:cTn id="23" dur="500" fill="hold"/>
                                        <p:tgtEl>
                                          <p:spTgt spid="11267">
                                            <p:txEl>
                                              <p:pRg st="1" end="1"/>
                                            </p:txEl>
                                          </p:spTgt>
                                        </p:tgtEl>
                                        <p:attrNameLst>
                                          <p:attrName>ppt_h</p:attrName>
                                        </p:attrNameLst>
                                      </p:cBhvr>
                                      <p:tavLst>
                                        <p:tav tm="0">
                                          <p:val>
                                            <p:strVal val="#ppt_h"/>
                                          </p:val>
                                        </p:tav>
                                        <p:tav tm="100000">
                                          <p:val>
                                            <p:strVal val="#ppt_h"/>
                                          </p:val>
                                        </p:tav>
                                      </p:tavLst>
                                    </p:anim>
                                    <p:animEffect transition="in" filter="fade">
                                      <p:cBhvr>
                                        <p:cTn id="24" dur="500"/>
                                        <p:tgtEl>
                                          <p:spTgt spid="1126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1267">
                                            <p:txEl>
                                              <p:pRg st="2" end="2"/>
                                            </p:txEl>
                                          </p:spTgt>
                                        </p:tgtEl>
                                        <p:attrNameLst>
                                          <p:attrName>style.visibility</p:attrName>
                                        </p:attrNameLst>
                                      </p:cBhvr>
                                      <p:to>
                                        <p:strVal val="visible"/>
                                      </p:to>
                                    </p:set>
                                    <p:anim calcmode="lin" valueType="num">
                                      <p:cBhvr>
                                        <p:cTn id="29" dur="500" fill="hold"/>
                                        <p:tgtEl>
                                          <p:spTgt spid="11267">
                                            <p:txEl>
                                              <p:pRg st="2" end="2"/>
                                            </p:txEl>
                                          </p:spTgt>
                                        </p:tgtEl>
                                        <p:attrNameLst>
                                          <p:attrName>ppt_w</p:attrName>
                                        </p:attrNameLst>
                                      </p:cBhvr>
                                      <p:tavLst>
                                        <p:tav tm="0">
                                          <p:val>
                                            <p:strVal val="#ppt_w*0.70"/>
                                          </p:val>
                                        </p:tav>
                                        <p:tav tm="100000">
                                          <p:val>
                                            <p:strVal val="#ppt_w"/>
                                          </p:val>
                                        </p:tav>
                                      </p:tavLst>
                                    </p:anim>
                                    <p:anim calcmode="lin" valueType="num">
                                      <p:cBhvr>
                                        <p:cTn id="30" dur="500" fill="hold"/>
                                        <p:tgtEl>
                                          <p:spTgt spid="11267">
                                            <p:txEl>
                                              <p:pRg st="2" end="2"/>
                                            </p:txEl>
                                          </p:spTgt>
                                        </p:tgtEl>
                                        <p:attrNameLst>
                                          <p:attrName>ppt_h</p:attrName>
                                        </p:attrNameLst>
                                      </p:cBhvr>
                                      <p:tavLst>
                                        <p:tav tm="0">
                                          <p:val>
                                            <p:strVal val="#ppt_h"/>
                                          </p:val>
                                        </p:tav>
                                        <p:tav tm="100000">
                                          <p:val>
                                            <p:strVal val="#ppt_h"/>
                                          </p:val>
                                        </p:tav>
                                      </p:tavLst>
                                    </p:anim>
                                    <p:animEffect transition="in" filter="fade">
                                      <p:cBhvr>
                                        <p:cTn id="31" dur="500"/>
                                        <p:tgtEl>
                                          <p:spTgt spid="1126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1267">
                                            <p:txEl>
                                              <p:pRg st="3" end="3"/>
                                            </p:txEl>
                                          </p:spTgt>
                                        </p:tgtEl>
                                        <p:attrNameLst>
                                          <p:attrName>style.visibility</p:attrName>
                                        </p:attrNameLst>
                                      </p:cBhvr>
                                      <p:to>
                                        <p:strVal val="visible"/>
                                      </p:to>
                                    </p:set>
                                    <p:anim calcmode="lin" valueType="num">
                                      <p:cBhvr>
                                        <p:cTn id="36" dur="500" fill="hold"/>
                                        <p:tgtEl>
                                          <p:spTgt spid="11267">
                                            <p:txEl>
                                              <p:pRg st="3" end="3"/>
                                            </p:txEl>
                                          </p:spTgt>
                                        </p:tgtEl>
                                        <p:attrNameLst>
                                          <p:attrName>ppt_w</p:attrName>
                                        </p:attrNameLst>
                                      </p:cBhvr>
                                      <p:tavLst>
                                        <p:tav tm="0">
                                          <p:val>
                                            <p:strVal val="#ppt_w*0.70"/>
                                          </p:val>
                                        </p:tav>
                                        <p:tav tm="100000">
                                          <p:val>
                                            <p:strVal val="#ppt_w"/>
                                          </p:val>
                                        </p:tav>
                                      </p:tavLst>
                                    </p:anim>
                                    <p:anim calcmode="lin" valueType="num">
                                      <p:cBhvr>
                                        <p:cTn id="37" dur="500" fill="hold"/>
                                        <p:tgtEl>
                                          <p:spTgt spid="11267">
                                            <p:txEl>
                                              <p:pRg st="3" end="3"/>
                                            </p:txEl>
                                          </p:spTgt>
                                        </p:tgtEl>
                                        <p:attrNameLst>
                                          <p:attrName>ppt_h</p:attrName>
                                        </p:attrNameLst>
                                      </p:cBhvr>
                                      <p:tavLst>
                                        <p:tav tm="0">
                                          <p:val>
                                            <p:strVal val="#ppt_h"/>
                                          </p:val>
                                        </p:tav>
                                        <p:tav tm="100000">
                                          <p:val>
                                            <p:strVal val="#ppt_h"/>
                                          </p:val>
                                        </p:tav>
                                      </p:tavLst>
                                    </p:anim>
                                    <p:animEffect transition="in" filter="fade">
                                      <p:cBhvr>
                                        <p:cTn id="38" dur="500"/>
                                        <p:tgtEl>
                                          <p:spTgt spid="1126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1267">
                                            <p:txEl>
                                              <p:pRg st="4" end="4"/>
                                            </p:txEl>
                                          </p:spTgt>
                                        </p:tgtEl>
                                        <p:attrNameLst>
                                          <p:attrName>style.visibility</p:attrName>
                                        </p:attrNameLst>
                                      </p:cBhvr>
                                      <p:to>
                                        <p:strVal val="visible"/>
                                      </p:to>
                                    </p:set>
                                    <p:anim calcmode="lin" valueType="num">
                                      <p:cBhvr>
                                        <p:cTn id="43" dur="500" fill="hold"/>
                                        <p:tgtEl>
                                          <p:spTgt spid="11267">
                                            <p:txEl>
                                              <p:pRg st="4" end="4"/>
                                            </p:txEl>
                                          </p:spTgt>
                                        </p:tgtEl>
                                        <p:attrNameLst>
                                          <p:attrName>ppt_w</p:attrName>
                                        </p:attrNameLst>
                                      </p:cBhvr>
                                      <p:tavLst>
                                        <p:tav tm="0">
                                          <p:val>
                                            <p:strVal val="#ppt_w*0.70"/>
                                          </p:val>
                                        </p:tav>
                                        <p:tav tm="100000">
                                          <p:val>
                                            <p:strVal val="#ppt_w"/>
                                          </p:val>
                                        </p:tav>
                                      </p:tavLst>
                                    </p:anim>
                                    <p:anim calcmode="lin" valueType="num">
                                      <p:cBhvr>
                                        <p:cTn id="44" dur="500" fill="hold"/>
                                        <p:tgtEl>
                                          <p:spTgt spid="11267">
                                            <p:txEl>
                                              <p:pRg st="4" end="4"/>
                                            </p:txEl>
                                          </p:spTgt>
                                        </p:tgtEl>
                                        <p:attrNameLst>
                                          <p:attrName>ppt_h</p:attrName>
                                        </p:attrNameLst>
                                      </p:cBhvr>
                                      <p:tavLst>
                                        <p:tav tm="0">
                                          <p:val>
                                            <p:strVal val="#ppt_h"/>
                                          </p:val>
                                        </p:tav>
                                        <p:tav tm="100000">
                                          <p:val>
                                            <p:strVal val="#ppt_h"/>
                                          </p:val>
                                        </p:tav>
                                      </p:tavLst>
                                    </p:anim>
                                    <p:animEffect transition="in" filter="fade">
                                      <p:cBhvr>
                                        <p:cTn id="45" dur="500"/>
                                        <p:tgtEl>
                                          <p:spTgt spid="1126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1267">
                                            <p:txEl>
                                              <p:pRg st="5" end="5"/>
                                            </p:txEl>
                                          </p:spTgt>
                                        </p:tgtEl>
                                        <p:attrNameLst>
                                          <p:attrName>style.visibility</p:attrName>
                                        </p:attrNameLst>
                                      </p:cBhvr>
                                      <p:to>
                                        <p:strVal val="visible"/>
                                      </p:to>
                                    </p:set>
                                    <p:anim calcmode="lin" valueType="num">
                                      <p:cBhvr>
                                        <p:cTn id="50" dur="500" fill="hold"/>
                                        <p:tgtEl>
                                          <p:spTgt spid="11267">
                                            <p:txEl>
                                              <p:pRg st="5" end="5"/>
                                            </p:txEl>
                                          </p:spTgt>
                                        </p:tgtEl>
                                        <p:attrNameLst>
                                          <p:attrName>ppt_w</p:attrName>
                                        </p:attrNameLst>
                                      </p:cBhvr>
                                      <p:tavLst>
                                        <p:tav tm="0">
                                          <p:val>
                                            <p:strVal val="#ppt_w*0.70"/>
                                          </p:val>
                                        </p:tav>
                                        <p:tav tm="100000">
                                          <p:val>
                                            <p:strVal val="#ppt_w"/>
                                          </p:val>
                                        </p:tav>
                                      </p:tavLst>
                                    </p:anim>
                                    <p:anim calcmode="lin" valueType="num">
                                      <p:cBhvr>
                                        <p:cTn id="51" dur="500" fill="hold"/>
                                        <p:tgtEl>
                                          <p:spTgt spid="11267">
                                            <p:txEl>
                                              <p:pRg st="5" end="5"/>
                                            </p:txEl>
                                          </p:spTgt>
                                        </p:tgtEl>
                                        <p:attrNameLst>
                                          <p:attrName>ppt_h</p:attrName>
                                        </p:attrNameLst>
                                      </p:cBhvr>
                                      <p:tavLst>
                                        <p:tav tm="0">
                                          <p:val>
                                            <p:strVal val="#ppt_h"/>
                                          </p:val>
                                        </p:tav>
                                        <p:tav tm="100000">
                                          <p:val>
                                            <p:strVal val="#ppt_h"/>
                                          </p:val>
                                        </p:tav>
                                      </p:tavLst>
                                    </p:anim>
                                    <p:animEffect transition="in" filter="fade">
                                      <p:cBhvr>
                                        <p:cTn id="52" dur="500"/>
                                        <p:tgtEl>
                                          <p:spTgt spid="1126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1267">
                                            <p:txEl>
                                              <p:pRg st="6" end="6"/>
                                            </p:txEl>
                                          </p:spTgt>
                                        </p:tgtEl>
                                        <p:attrNameLst>
                                          <p:attrName>style.visibility</p:attrName>
                                        </p:attrNameLst>
                                      </p:cBhvr>
                                      <p:to>
                                        <p:strVal val="visible"/>
                                      </p:to>
                                    </p:set>
                                    <p:anim calcmode="lin" valueType="num">
                                      <p:cBhvr>
                                        <p:cTn id="57" dur="500" fill="hold"/>
                                        <p:tgtEl>
                                          <p:spTgt spid="11267">
                                            <p:txEl>
                                              <p:pRg st="6" end="6"/>
                                            </p:txEl>
                                          </p:spTgt>
                                        </p:tgtEl>
                                        <p:attrNameLst>
                                          <p:attrName>ppt_w</p:attrName>
                                        </p:attrNameLst>
                                      </p:cBhvr>
                                      <p:tavLst>
                                        <p:tav tm="0">
                                          <p:val>
                                            <p:strVal val="#ppt_w*0.70"/>
                                          </p:val>
                                        </p:tav>
                                        <p:tav tm="100000">
                                          <p:val>
                                            <p:strVal val="#ppt_w"/>
                                          </p:val>
                                        </p:tav>
                                      </p:tavLst>
                                    </p:anim>
                                    <p:anim calcmode="lin" valueType="num">
                                      <p:cBhvr>
                                        <p:cTn id="58" dur="500" fill="hold"/>
                                        <p:tgtEl>
                                          <p:spTgt spid="11267">
                                            <p:txEl>
                                              <p:pRg st="6" end="6"/>
                                            </p:txEl>
                                          </p:spTgt>
                                        </p:tgtEl>
                                        <p:attrNameLst>
                                          <p:attrName>ppt_h</p:attrName>
                                        </p:attrNameLst>
                                      </p:cBhvr>
                                      <p:tavLst>
                                        <p:tav tm="0">
                                          <p:val>
                                            <p:strVal val="#ppt_h"/>
                                          </p:val>
                                        </p:tav>
                                        <p:tav tm="100000">
                                          <p:val>
                                            <p:strVal val="#ppt_h"/>
                                          </p:val>
                                        </p:tav>
                                      </p:tavLst>
                                    </p:anim>
                                    <p:animEffect transition="in" filter="fade">
                                      <p:cBhvr>
                                        <p:cTn id="59" dur="500"/>
                                        <p:tgtEl>
                                          <p:spTgt spid="1126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1267">
                                            <p:txEl>
                                              <p:pRg st="7" end="7"/>
                                            </p:txEl>
                                          </p:spTgt>
                                        </p:tgtEl>
                                        <p:attrNameLst>
                                          <p:attrName>style.visibility</p:attrName>
                                        </p:attrNameLst>
                                      </p:cBhvr>
                                      <p:to>
                                        <p:strVal val="visible"/>
                                      </p:to>
                                    </p:set>
                                    <p:anim calcmode="lin" valueType="num">
                                      <p:cBhvr>
                                        <p:cTn id="64" dur="500" fill="hold"/>
                                        <p:tgtEl>
                                          <p:spTgt spid="11267">
                                            <p:txEl>
                                              <p:pRg st="7" end="7"/>
                                            </p:txEl>
                                          </p:spTgt>
                                        </p:tgtEl>
                                        <p:attrNameLst>
                                          <p:attrName>ppt_w</p:attrName>
                                        </p:attrNameLst>
                                      </p:cBhvr>
                                      <p:tavLst>
                                        <p:tav tm="0">
                                          <p:val>
                                            <p:strVal val="#ppt_w*0.70"/>
                                          </p:val>
                                        </p:tav>
                                        <p:tav tm="100000">
                                          <p:val>
                                            <p:strVal val="#ppt_w"/>
                                          </p:val>
                                        </p:tav>
                                      </p:tavLst>
                                    </p:anim>
                                    <p:anim calcmode="lin" valueType="num">
                                      <p:cBhvr>
                                        <p:cTn id="65" dur="500" fill="hold"/>
                                        <p:tgtEl>
                                          <p:spTgt spid="11267">
                                            <p:txEl>
                                              <p:pRg st="7" end="7"/>
                                            </p:txEl>
                                          </p:spTgt>
                                        </p:tgtEl>
                                        <p:attrNameLst>
                                          <p:attrName>ppt_h</p:attrName>
                                        </p:attrNameLst>
                                      </p:cBhvr>
                                      <p:tavLst>
                                        <p:tav tm="0">
                                          <p:val>
                                            <p:strVal val="#ppt_h"/>
                                          </p:val>
                                        </p:tav>
                                        <p:tav tm="100000">
                                          <p:val>
                                            <p:strVal val="#ppt_h"/>
                                          </p:val>
                                        </p:tav>
                                      </p:tavLst>
                                    </p:anim>
                                    <p:animEffect transition="in" filter="fade">
                                      <p:cBhvr>
                                        <p:cTn id="66"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How Does Sufism Relate to Islam?</a:t>
            </a:r>
            <a:br>
              <a:rPr lang="en-US" dirty="0" smtClean="0"/>
            </a:br>
            <a:endParaRPr lang="en-US" dirty="0"/>
          </a:p>
        </p:txBody>
      </p:sp>
      <p:sp>
        <p:nvSpPr>
          <p:cNvPr id="12291" name="Content Placeholder 2"/>
          <p:cNvSpPr>
            <a:spLocks noGrp="1"/>
          </p:cNvSpPr>
          <p:nvPr>
            <p:ph idx="1"/>
          </p:nvPr>
        </p:nvSpPr>
        <p:spPr>
          <a:xfrm>
            <a:off x="2895600" y="2103437"/>
            <a:ext cx="6324600" cy="4525963"/>
          </a:xfrm>
          <a:effectLst>
            <a:outerShdw blurRad="50800" dist="38100" dir="8100000" algn="tr" rotWithShape="0">
              <a:prstClr val="black">
                <a:alpha val="40000"/>
              </a:prstClr>
            </a:outerShdw>
          </a:effectLst>
        </p:spPr>
        <p:txBody>
          <a:bodyPr/>
          <a:lstStyle/>
          <a:p>
            <a:pPr eaLnBrk="1" hangingPunct="1">
              <a:lnSpc>
                <a:spcPct val="90000"/>
              </a:lnSpc>
            </a:pPr>
            <a:r>
              <a:rPr lang="en-US" sz="3000" dirty="0" smtClean="0"/>
              <a:t>According to the Qur’an the main purpose of creation of humanity is “worship”.</a:t>
            </a:r>
          </a:p>
          <a:p>
            <a:pPr eaLnBrk="1" hangingPunct="1">
              <a:lnSpc>
                <a:spcPct val="90000"/>
              </a:lnSpc>
            </a:pPr>
            <a:r>
              <a:rPr lang="en-US" sz="3000" dirty="0" smtClean="0"/>
              <a:t>“Worship” encompasses many meanings and transforms the individual until the stage of “perfect human” or “perfect mirror”.</a:t>
            </a:r>
          </a:p>
          <a:p>
            <a:pPr eaLnBrk="1" hangingPunct="1">
              <a:lnSpc>
                <a:spcPct val="90000"/>
              </a:lnSpc>
            </a:pPr>
            <a:r>
              <a:rPr lang="en-US" sz="3000" dirty="0" smtClean="0"/>
              <a:t>The aim of Sufism is to achieve this state through principles and practices of “</a:t>
            </a:r>
            <a:r>
              <a:rPr lang="en-US" sz="3000" dirty="0" err="1" smtClean="0"/>
              <a:t>Tasawwuf</a:t>
            </a:r>
            <a:r>
              <a:rPr lang="en-US" sz="3000" dirty="0" smtClean="0"/>
              <a:t>”.</a:t>
            </a:r>
          </a:p>
          <a:p>
            <a:pPr eaLnBrk="1" hangingPunct="1">
              <a:lnSpc>
                <a:spcPct val="90000"/>
              </a:lnSpc>
              <a:buFont typeface="Arial" charset="0"/>
              <a:buNone/>
            </a:pPr>
            <a:endParaRPr lang="en-US" sz="3000" b="1" dirty="0" smtClean="0"/>
          </a:p>
        </p:txBody>
      </p:sp>
      <p:sp>
        <p:nvSpPr>
          <p:cNvPr id="6" name="Slide Number Placeholder 5"/>
          <p:cNvSpPr>
            <a:spLocks noGrp="1"/>
          </p:cNvSpPr>
          <p:nvPr>
            <p:ph type="sldNum" sz="quarter" idx="12"/>
          </p:nvPr>
        </p:nvSpPr>
        <p:spPr/>
        <p:txBody>
          <a:bodyPr/>
          <a:lstStyle/>
          <a:p>
            <a:pPr>
              <a:defRPr/>
            </a:pPr>
            <a:fld id="{6A1277E1-1498-4F19-8A1A-B0563BCDEBCE}"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1" nodeType="clickEffect">
                                  <p:stCondLst>
                                    <p:cond delay="0"/>
                                  </p:stCondLst>
                                  <p:iterate type="lt">
                                    <p:tmPct val="0"/>
                                  </p:iterate>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fade">
                                      <p:cBhvr>
                                        <p:cTn id="15" dur="400" decel="100000"/>
                                        <p:tgtEl>
                                          <p:spTgt spid="12291">
                                            <p:txEl>
                                              <p:pRg st="0" end="0"/>
                                            </p:txEl>
                                          </p:spTgt>
                                        </p:tgtEl>
                                      </p:cBhvr>
                                    </p:animEffect>
                                    <p:anim calcmode="lin" valueType="num">
                                      <p:cBhvr>
                                        <p:cTn id="16" dur="400" decel="100000" fill="hold"/>
                                        <p:tgtEl>
                                          <p:spTgt spid="12291">
                                            <p:txEl>
                                              <p:pRg st="0" end="0"/>
                                            </p:txEl>
                                          </p:spTgt>
                                        </p:tgtEl>
                                        <p:attrNameLst>
                                          <p:attrName>style.rotation</p:attrName>
                                        </p:attrNameLst>
                                      </p:cBhvr>
                                      <p:tavLst>
                                        <p:tav tm="0">
                                          <p:val>
                                            <p:fltVal val="-90"/>
                                          </p:val>
                                        </p:tav>
                                        <p:tav tm="100000">
                                          <p:val>
                                            <p:fltVal val="0"/>
                                          </p:val>
                                        </p:tav>
                                      </p:tavLst>
                                    </p:anim>
                                    <p:anim calcmode="lin" valueType="num">
                                      <p:cBhvr>
                                        <p:cTn id="17" dur="400" decel="100000" fill="hold"/>
                                        <p:tgtEl>
                                          <p:spTgt spid="12291">
                                            <p:txEl>
                                              <p:pRg st="0" end="0"/>
                                            </p:txEl>
                                          </p:spTgt>
                                        </p:tgtEl>
                                        <p:attrNameLst>
                                          <p:attrName>ppt_x</p:attrName>
                                        </p:attrNameLst>
                                      </p:cBhvr>
                                      <p:tavLst>
                                        <p:tav tm="0">
                                          <p:val>
                                            <p:strVal val="#ppt_x+0.4"/>
                                          </p:val>
                                        </p:tav>
                                        <p:tav tm="100000">
                                          <p:val>
                                            <p:strVal val="#ppt_x-0.05"/>
                                          </p:val>
                                        </p:tav>
                                      </p:tavLst>
                                    </p:anim>
                                    <p:anim calcmode="lin" valueType="num">
                                      <p:cBhvr>
                                        <p:cTn id="18" dur="400" decel="100000" fill="hold"/>
                                        <p:tgtEl>
                                          <p:spTgt spid="12291">
                                            <p:txEl>
                                              <p:pRg st="0" end="0"/>
                                            </p:txEl>
                                          </p:spTgt>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12291">
                                            <p:txEl>
                                              <p:pRg st="0" end="0"/>
                                            </p:txEl>
                                          </p:spTgt>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1229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1" nodeType="clickEffect">
                                  <p:stCondLst>
                                    <p:cond delay="0"/>
                                  </p:stCondLst>
                                  <p:iterate type="lt">
                                    <p:tmPct val="0"/>
                                  </p:iterate>
                                  <p:childTnLst>
                                    <p:set>
                                      <p:cBhvr>
                                        <p:cTn id="24" dur="1" fill="hold">
                                          <p:stCondLst>
                                            <p:cond delay="0"/>
                                          </p:stCondLst>
                                        </p:cTn>
                                        <p:tgtEl>
                                          <p:spTgt spid="12291">
                                            <p:txEl>
                                              <p:pRg st="1" end="1"/>
                                            </p:txEl>
                                          </p:spTgt>
                                        </p:tgtEl>
                                        <p:attrNameLst>
                                          <p:attrName>style.visibility</p:attrName>
                                        </p:attrNameLst>
                                      </p:cBhvr>
                                      <p:to>
                                        <p:strVal val="visible"/>
                                      </p:to>
                                    </p:set>
                                    <p:animEffect transition="in" filter="fade">
                                      <p:cBhvr>
                                        <p:cTn id="25" dur="400" decel="100000"/>
                                        <p:tgtEl>
                                          <p:spTgt spid="12291">
                                            <p:txEl>
                                              <p:pRg st="1" end="1"/>
                                            </p:txEl>
                                          </p:spTgt>
                                        </p:tgtEl>
                                      </p:cBhvr>
                                    </p:animEffect>
                                    <p:anim calcmode="lin" valueType="num">
                                      <p:cBhvr>
                                        <p:cTn id="26" dur="400" decel="100000" fill="hold"/>
                                        <p:tgtEl>
                                          <p:spTgt spid="12291">
                                            <p:txEl>
                                              <p:pRg st="1" end="1"/>
                                            </p:txEl>
                                          </p:spTgt>
                                        </p:tgtEl>
                                        <p:attrNameLst>
                                          <p:attrName>style.rotation</p:attrName>
                                        </p:attrNameLst>
                                      </p:cBhvr>
                                      <p:tavLst>
                                        <p:tav tm="0">
                                          <p:val>
                                            <p:fltVal val="-90"/>
                                          </p:val>
                                        </p:tav>
                                        <p:tav tm="100000">
                                          <p:val>
                                            <p:fltVal val="0"/>
                                          </p:val>
                                        </p:tav>
                                      </p:tavLst>
                                    </p:anim>
                                    <p:anim calcmode="lin" valueType="num">
                                      <p:cBhvr>
                                        <p:cTn id="27" dur="400" decel="100000" fill="hold"/>
                                        <p:tgtEl>
                                          <p:spTgt spid="12291">
                                            <p:txEl>
                                              <p:pRg st="1" end="1"/>
                                            </p:txEl>
                                          </p:spTgt>
                                        </p:tgtEl>
                                        <p:attrNameLst>
                                          <p:attrName>ppt_x</p:attrName>
                                        </p:attrNameLst>
                                      </p:cBhvr>
                                      <p:tavLst>
                                        <p:tav tm="0">
                                          <p:val>
                                            <p:strVal val="#ppt_x+0.4"/>
                                          </p:val>
                                        </p:tav>
                                        <p:tav tm="100000">
                                          <p:val>
                                            <p:strVal val="#ppt_x-0.05"/>
                                          </p:val>
                                        </p:tav>
                                      </p:tavLst>
                                    </p:anim>
                                    <p:anim calcmode="lin" valueType="num">
                                      <p:cBhvr>
                                        <p:cTn id="28" dur="400" decel="100000" fill="hold"/>
                                        <p:tgtEl>
                                          <p:spTgt spid="12291">
                                            <p:txEl>
                                              <p:pRg st="1" end="1"/>
                                            </p:txEl>
                                          </p:spTgt>
                                        </p:tgtEl>
                                        <p:attrNameLst>
                                          <p:attrName>ppt_y</p:attrName>
                                        </p:attrNameLst>
                                      </p:cBhvr>
                                      <p:tavLst>
                                        <p:tav tm="0">
                                          <p:val>
                                            <p:strVal val="#ppt_y-0.4"/>
                                          </p:val>
                                        </p:tav>
                                        <p:tav tm="100000">
                                          <p:val>
                                            <p:strVal val="#ppt_y+0.1"/>
                                          </p:val>
                                        </p:tav>
                                      </p:tavLst>
                                    </p:anim>
                                    <p:anim calcmode="lin" valueType="num">
                                      <p:cBhvr>
                                        <p:cTn id="29" dur="100" accel="100000" fill="hold">
                                          <p:stCondLst>
                                            <p:cond delay="400"/>
                                          </p:stCondLst>
                                        </p:cTn>
                                        <p:tgtEl>
                                          <p:spTgt spid="12291">
                                            <p:txEl>
                                              <p:pRg st="1" end="1"/>
                                            </p:txEl>
                                          </p:spTgt>
                                        </p:tgtEl>
                                        <p:attrNameLst>
                                          <p:attrName>ppt_x</p:attrName>
                                        </p:attrNameLst>
                                      </p:cBhvr>
                                      <p:tavLst>
                                        <p:tav tm="0">
                                          <p:val>
                                            <p:strVal val="#ppt_x-0.05"/>
                                          </p:val>
                                        </p:tav>
                                        <p:tav tm="100000">
                                          <p:val>
                                            <p:strVal val="#ppt_x"/>
                                          </p:val>
                                        </p:tav>
                                      </p:tavLst>
                                    </p:anim>
                                    <p:anim calcmode="lin" valueType="num">
                                      <p:cBhvr>
                                        <p:cTn id="30" dur="100" accel="100000" fill="hold">
                                          <p:stCondLst>
                                            <p:cond delay="400"/>
                                          </p:stCondLst>
                                        </p:cTn>
                                        <p:tgtEl>
                                          <p:spTgt spid="1229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1" nodeType="clickEffect">
                                  <p:stCondLst>
                                    <p:cond delay="0"/>
                                  </p:stCondLst>
                                  <p:iterate type="lt">
                                    <p:tmPct val="0"/>
                                  </p:iterate>
                                  <p:childTnLst>
                                    <p:set>
                                      <p:cBhvr>
                                        <p:cTn id="34" dur="1" fill="hold">
                                          <p:stCondLst>
                                            <p:cond delay="0"/>
                                          </p:stCondLst>
                                        </p:cTn>
                                        <p:tgtEl>
                                          <p:spTgt spid="12291">
                                            <p:txEl>
                                              <p:pRg st="2" end="2"/>
                                            </p:txEl>
                                          </p:spTgt>
                                        </p:tgtEl>
                                        <p:attrNameLst>
                                          <p:attrName>style.visibility</p:attrName>
                                        </p:attrNameLst>
                                      </p:cBhvr>
                                      <p:to>
                                        <p:strVal val="visible"/>
                                      </p:to>
                                    </p:set>
                                    <p:animEffect transition="in" filter="fade">
                                      <p:cBhvr>
                                        <p:cTn id="35" dur="400" decel="100000"/>
                                        <p:tgtEl>
                                          <p:spTgt spid="12291">
                                            <p:txEl>
                                              <p:pRg st="2" end="2"/>
                                            </p:txEl>
                                          </p:spTgt>
                                        </p:tgtEl>
                                      </p:cBhvr>
                                    </p:animEffect>
                                    <p:anim calcmode="lin" valueType="num">
                                      <p:cBhvr>
                                        <p:cTn id="36" dur="400" decel="100000" fill="hold"/>
                                        <p:tgtEl>
                                          <p:spTgt spid="12291">
                                            <p:txEl>
                                              <p:pRg st="2" end="2"/>
                                            </p:txEl>
                                          </p:spTgt>
                                        </p:tgtEl>
                                        <p:attrNameLst>
                                          <p:attrName>style.rotation</p:attrName>
                                        </p:attrNameLst>
                                      </p:cBhvr>
                                      <p:tavLst>
                                        <p:tav tm="0">
                                          <p:val>
                                            <p:fltVal val="-90"/>
                                          </p:val>
                                        </p:tav>
                                        <p:tav tm="100000">
                                          <p:val>
                                            <p:fltVal val="0"/>
                                          </p:val>
                                        </p:tav>
                                      </p:tavLst>
                                    </p:anim>
                                    <p:anim calcmode="lin" valueType="num">
                                      <p:cBhvr>
                                        <p:cTn id="37" dur="400" decel="100000" fill="hold"/>
                                        <p:tgtEl>
                                          <p:spTgt spid="12291">
                                            <p:txEl>
                                              <p:pRg st="2" end="2"/>
                                            </p:txEl>
                                          </p:spTgt>
                                        </p:tgtEl>
                                        <p:attrNameLst>
                                          <p:attrName>ppt_x</p:attrName>
                                        </p:attrNameLst>
                                      </p:cBhvr>
                                      <p:tavLst>
                                        <p:tav tm="0">
                                          <p:val>
                                            <p:strVal val="#ppt_x+0.4"/>
                                          </p:val>
                                        </p:tav>
                                        <p:tav tm="100000">
                                          <p:val>
                                            <p:strVal val="#ppt_x-0.05"/>
                                          </p:val>
                                        </p:tav>
                                      </p:tavLst>
                                    </p:anim>
                                    <p:anim calcmode="lin" valueType="num">
                                      <p:cBhvr>
                                        <p:cTn id="38" dur="400" decel="100000" fill="hold"/>
                                        <p:tgtEl>
                                          <p:spTgt spid="12291">
                                            <p:txEl>
                                              <p:pRg st="2" end="2"/>
                                            </p:txEl>
                                          </p:spTgt>
                                        </p:tgtEl>
                                        <p:attrNameLst>
                                          <p:attrName>ppt_y</p:attrName>
                                        </p:attrNameLst>
                                      </p:cBhvr>
                                      <p:tavLst>
                                        <p:tav tm="0">
                                          <p:val>
                                            <p:strVal val="#ppt_y-0.4"/>
                                          </p:val>
                                        </p:tav>
                                        <p:tav tm="100000">
                                          <p:val>
                                            <p:strVal val="#ppt_y+0.1"/>
                                          </p:val>
                                        </p:tav>
                                      </p:tavLst>
                                    </p:anim>
                                    <p:anim calcmode="lin" valueType="num">
                                      <p:cBhvr>
                                        <p:cTn id="39" dur="100" accel="100000" fill="hold">
                                          <p:stCondLst>
                                            <p:cond delay="400"/>
                                          </p:stCondLst>
                                        </p:cTn>
                                        <p:tgtEl>
                                          <p:spTgt spid="12291">
                                            <p:txEl>
                                              <p:pRg st="2" end="2"/>
                                            </p:txEl>
                                          </p:spTgt>
                                        </p:tgtEl>
                                        <p:attrNameLst>
                                          <p:attrName>ppt_x</p:attrName>
                                        </p:attrNameLst>
                                      </p:cBhvr>
                                      <p:tavLst>
                                        <p:tav tm="0">
                                          <p:val>
                                            <p:strVal val="#ppt_x-0.05"/>
                                          </p:val>
                                        </p:tav>
                                        <p:tav tm="100000">
                                          <p:val>
                                            <p:strVal val="#ppt_x"/>
                                          </p:val>
                                        </p:tav>
                                      </p:tavLst>
                                    </p:anim>
                                    <p:anim calcmode="lin" valueType="num">
                                      <p:cBhvr>
                                        <p:cTn id="40" dur="100" accel="100000" fill="hold">
                                          <p:stCondLst>
                                            <p:cond delay="400"/>
                                          </p:stCondLst>
                                        </p:cTn>
                                        <p:tgtEl>
                                          <p:spTgt spid="1229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1"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44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Divine Purposes of Creation</a:t>
            </a:r>
            <a:br>
              <a:rPr lang="en-US" dirty="0" smtClean="0"/>
            </a:br>
            <a:endParaRPr lang="en-US" dirty="0"/>
          </a:p>
        </p:txBody>
      </p:sp>
      <p:sp>
        <p:nvSpPr>
          <p:cNvPr id="13315" name="Content Placeholder 2"/>
          <p:cNvSpPr>
            <a:spLocks noGrp="1"/>
          </p:cNvSpPr>
          <p:nvPr>
            <p:ph idx="1"/>
          </p:nvPr>
        </p:nvSpPr>
        <p:spPr>
          <a:xfrm>
            <a:off x="2819400" y="1600200"/>
            <a:ext cx="6324600" cy="4953000"/>
          </a:xfrm>
          <a:effectLst>
            <a:outerShdw blurRad="50800" dist="38100" dir="8100000" algn="tr" rotWithShape="0">
              <a:prstClr val="black">
                <a:alpha val="40000"/>
              </a:prstClr>
            </a:outerShdw>
          </a:effectLst>
        </p:spPr>
        <p:txBody>
          <a:bodyPr/>
          <a:lstStyle/>
          <a:p>
            <a:pPr eaLnBrk="1" hangingPunct="1">
              <a:lnSpc>
                <a:spcPct val="90000"/>
              </a:lnSpc>
              <a:buFont typeface="Arial" charset="0"/>
              <a:buNone/>
            </a:pPr>
            <a:endParaRPr lang="en-US" sz="2800" dirty="0" smtClean="0"/>
          </a:p>
          <a:p>
            <a:pPr eaLnBrk="1" hangingPunct="1">
              <a:lnSpc>
                <a:spcPct val="90000"/>
              </a:lnSpc>
            </a:pPr>
            <a:r>
              <a:rPr lang="en-US" sz="2800" dirty="0" smtClean="0"/>
              <a:t>“I have not created the Jinn or the humans except for My worship.” [5 1:56]</a:t>
            </a:r>
          </a:p>
          <a:p>
            <a:pPr eaLnBrk="1" hangingPunct="1">
              <a:lnSpc>
                <a:spcPct val="90000"/>
              </a:lnSpc>
            </a:pPr>
            <a:r>
              <a:rPr lang="en-US" sz="2800" dirty="0" smtClean="0"/>
              <a:t>“And what reason have I that I should not worship Him Who brought me into existence?  [3 6:22]</a:t>
            </a:r>
          </a:p>
          <a:p>
            <a:pPr eaLnBrk="1" hangingPunct="1">
              <a:lnSpc>
                <a:spcPct val="90000"/>
              </a:lnSpc>
            </a:pPr>
            <a:r>
              <a:rPr lang="en-US" sz="2800" dirty="0" smtClean="0"/>
              <a:t>And there are some among human beings who take for themselves objects of worship besides Allah, whom they love as they love Allah …   [2:165]</a:t>
            </a:r>
          </a:p>
          <a:p>
            <a:pPr eaLnBrk="1" hangingPunct="1">
              <a:lnSpc>
                <a:spcPct val="90000"/>
              </a:lnSpc>
            </a:pPr>
            <a:endParaRPr lang="en-US" sz="2800" dirty="0" smtClean="0"/>
          </a:p>
        </p:txBody>
      </p:sp>
      <p:sp>
        <p:nvSpPr>
          <p:cNvPr id="6" name="Slide Number Placeholder 5"/>
          <p:cNvSpPr>
            <a:spLocks noGrp="1"/>
          </p:cNvSpPr>
          <p:nvPr>
            <p:ph type="sldNum" sz="quarter" idx="12"/>
          </p:nvPr>
        </p:nvSpPr>
        <p:spPr/>
        <p:txBody>
          <a:bodyPr/>
          <a:lstStyle/>
          <a:p>
            <a:pPr>
              <a:defRPr/>
            </a:pPr>
            <a:fld id="{6A1277E1-1498-4F19-8A1A-B0563BCDEBCE}"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dissolve">
                                      <p:cBhvr>
                                        <p:cTn id="14" dur="500"/>
                                        <p:tgtEl>
                                          <p:spTgt spid="133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Effect transition="in" filter="dissolve">
                                      <p:cBhvr>
                                        <p:cTn id="19" dur="500"/>
                                        <p:tgtEl>
                                          <p:spTgt spid="133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315">
                                            <p:txEl>
                                              <p:pRg st="3" end="3"/>
                                            </p:txEl>
                                          </p:spTgt>
                                        </p:tgtEl>
                                        <p:attrNameLst>
                                          <p:attrName>style.visibility</p:attrName>
                                        </p:attrNameLst>
                                      </p:cBhvr>
                                      <p:to>
                                        <p:strVal val="visible"/>
                                      </p:to>
                                    </p:set>
                                    <p:animEffect transition="in" filter="dissolve">
                                      <p:cBhvr>
                                        <p:cTn id="24"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Meanings of Worship</a:t>
            </a:r>
            <a:br>
              <a:rPr lang="en-US" dirty="0" smtClean="0"/>
            </a:br>
            <a:endParaRPr lang="en-US" dirty="0"/>
          </a:p>
        </p:txBody>
      </p:sp>
      <p:sp>
        <p:nvSpPr>
          <p:cNvPr id="14339" name="Content Placeholder 2"/>
          <p:cNvSpPr>
            <a:spLocks noGrp="1"/>
          </p:cNvSpPr>
          <p:nvPr>
            <p:ph idx="1"/>
          </p:nvPr>
        </p:nvSpPr>
        <p:spPr>
          <a:xfrm>
            <a:off x="2819400" y="1447800"/>
            <a:ext cx="6324600" cy="5257800"/>
          </a:xfrm>
          <a:effectLst>
            <a:outerShdw blurRad="50800" dist="38100" dir="8100000" algn="tr" rotWithShape="0">
              <a:prstClr val="black">
                <a:alpha val="40000"/>
              </a:prstClr>
            </a:outerShdw>
          </a:effectLst>
        </p:spPr>
        <p:txBody>
          <a:bodyPr/>
          <a:lstStyle/>
          <a:p>
            <a:pPr eaLnBrk="1" hangingPunct="1">
              <a:lnSpc>
                <a:spcPct val="90000"/>
              </a:lnSpc>
            </a:pPr>
            <a:r>
              <a:rPr lang="en-US" sz="2800" dirty="0" smtClean="0"/>
              <a:t>Worship contains the following:</a:t>
            </a:r>
          </a:p>
          <a:p>
            <a:pPr eaLnBrk="1" hangingPunct="1">
              <a:lnSpc>
                <a:spcPct val="90000"/>
              </a:lnSpc>
            </a:pPr>
            <a:r>
              <a:rPr lang="en-US" sz="2800" dirty="0" smtClean="0"/>
              <a:t>Sound knowledge – </a:t>
            </a:r>
            <a:r>
              <a:rPr lang="en-US" sz="2800" i="1" dirty="0" err="1" smtClean="0"/>
              <a:t>Ma’rifa</a:t>
            </a:r>
            <a:r>
              <a:rPr lang="en-US" sz="2800" i="1" dirty="0" smtClean="0"/>
              <a:t> (39:9)</a:t>
            </a:r>
          </a:p>
          <a:p>
            <a:pPr eaLnBrk="1" hangingPunct="1">
              <a:lnSpc>
                <a:spcPct val="90000"/>
              </a:lnSpc>
            </a:pPr>
            <a:r>
              <a:rPr lang="en-US" sz="2800" dirty="0" smtClean="0"/>
              <a:t>Praise, glorification –</a:t>
            </a:r>
            <a:r>
              <a:rPr lang="en-US" sz="2800" i="1" dirty="0" err="1" smtClean="0"/>
              <a:t>Tasbeeh</a:t>
            </a:r>
            <a:r>
              <a:rPr lang="en-US" sz="2800" i="1" dirty="0" smtClean="0"/>
              <a:t> (110:3, 17:44)</a:t>
            </a:r>
          </a:p>
          <a:p>
            <a:pPr eaLnBrk="1" hangingPunct="1">
              <a:lnSpc>
                <a:spcPct val="90000"/>
              </a:lnSpc>
            </a:pPr>
            <a:r>
              <a:rPr lang="en-US" sz="2800" dirty="0" smtClean="0"/>
              <a:t>Remembrance/consciousness – </a:t>
            </a:r>
            <a:r>
              <a:rPr lang="en-US" sz="2800" i="1" dirty="0" err="1" smtClean="0"/>
              <a:t>Dhikr</a:t>
            </a:r>
            <a:r>
              <a:rPr lang="en-US" sz="2800" i="1" dirty="0" smtClean="0"/>
              <a:t> (20:14, 3:41)</a:t>
            </a:r>
          </a:p>
          <a:p>
            <a:pPr eaLnBrk="1" hangingPunct="1">
              <a:lnSpc>
                <a:spcPct val="90000"/>
              </a:lnSpc>
            </a:pPr>
            <a:r>
              <a:rPr lang="en-US" sz="2800" dirty="0" smtClean="0"/>
              <a:t>Supplication, seeking refuge, asking – </a:t>
            </a:r>
            <a:r>
              <a:rPr lang="en-US" sz="2800" i="1" dirty="0" err="1" smtClean="0"/>
              <a:t>Dua</a:t>
            </a:r>
            <a:r>
              <a:rPr lang="en-US" sz="2800" i="1" dirty="0" smtClean="0"/>
              <a:t> (25:77)</a:t>
            </a:r>
          </a:p>
          <a:p>
            <a:pPr eaLnBrk="1" hangingPunct="1">
              <a:lnSpc>
                <a:spcPct val="90000"/>
              </a:lnSpc>
            </a:pPr>
            <a:r>
              <a:rPr lang="en-US" sz="2800" dirty="0" smtClean="0"/>
              <a:t>Regular Prayer – </a:t>
            </a:r>
            <a:r>
              <a:rPr lang="en-US" sz="2800" i="1" dirty="0" err="1" smtClean="0"/>
              <a:t>Salat</a:t>
            </a:r>
            <a:r>
              <a:rPr lang="en-US" sz="2800" i="1" dirty="0" smtClean="0"/>
              <a:t> (20:14)</a:t>
            </a:r>
          </a:p>
          <a:p>
            <a:pPr eaLnBrk="1" hangingPunct="1">
              <a:lnSpc>
                <a:spcPct val="90000"/>
              </a:lnSpc>
            </a:pPr>
            <a:r>
              <a:rPr lang="en-US" sz="2800" dirty="0" smtClean="0"/>
              <a:t>Thanksgiving – </a:t>
            </a:r>
            <a:r>
              <a:rPr lang="en-US" sz="2800" i="1" dirty="0" err="1" smtClean="0"/>
              <a:t>Shukr</a:t>
            </a:r>
            <a:r>
              <a:rPr lang="en-US" sz="2800" i="1" dirty="0" smtClean="0"/>
              <a:t> (2:152,55:33)</a:t>
            </a:r>
          </a:p>
          <a:p>
            <a:pPr eaLnBrk="1" hangingPunct="1">
              <a:lnSpc>
                <a:spcPct val="90000"/>
              </a:lnSpc>
            </a:pPr>
            <a:r>
              <a:rPr lang="en-US" sz="2800" dirty="0" smtClean="0"/>
              <a:t>Patience through hardship – </a:t>
            </a:r>
            <a:r>
              <a:rPr lang="en-US" sz="2800" i="1" dirty="0" err="1" smtClean="0"/>
              <a:t>Sabr</a:t>
            </a:r>
            <a:r>
              <a:rPr lang="en-US" sz="2800" i="1" dirty="0" smtClean="0"/>
              <a:t> (67:2, 18:7)   </a:t>
            </a:r>
            <a:endParaRPr lang="en-US" sz="2800" dirty="0" smtClean="0"/>
          </a:p>
        </p:txBody>
      </p:sp>
      <p:sp>
        <p:nvSpPr>
          <p:cNvPr id="6" name="Slide Number Placeholder 5"/>
          <p:cNvSpPr>
            <a:spLocks noGrp="1"/>
          </p:cNvSpPr>
          <p:nvPr>
            <p:ph type="sldNum" sz="quarter" idx="12"/>
          </p:nvPr>
        </p:nvSpPr>
        <p:spPr/>
        <p:txBody>
          <a:bodyPr/>
          <a:lstStyle/>
          <a:p>
            <a:pPr>
              <a:defRPr/>
            </a:pPr>
            <a:fld id="{6A1277E1-1498-4F19-8A1A-B0563BCDEBCE}"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4339">
                                            <p:txEl>
                                              <p:pRg st="0" end="0"/>
                                            </p:txEl>
                                          </p:spTgt>
                                        </p:tgtEl>
                                        <p:attrNameLst>
                                          <p:attrName>style.visibility</p:attrName>
                                        </p:attrNameLst>
                                      </p:cBhvr>
                                      <p:to>
                                        <p:strVal val="visible"/>
                                      </p:to>
                                    </p:set>
                                    <p:anim calcmode="lin" valueType="num">
                                      <p:cBhvr>
                                        <p:cTn id="12"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4339">
                                            <p:txEl>
                                              <p:pRg st="0" end="0"/>
                                            </p:txEl>
                                          </p:spTgt>
                                        </p:tgtEl>
                                        <p:attrNameLst>
                                          <p:attrName>style.rotation</p:attrName>
                                        </p:attrNameLst>
                                      </p:cBhvr>
                                      <p:tavLst>
                                        <p:tav tm="0">
                                          <p:val>
                                            <p:fltVal val="90"/>
                                          </p:val>
                                        </p:tav>
                                        <p:tav tm="100000">
                                          <p:val>
                                            <p:fltVal val="0"/>
                                          </p:val>
                                        </p:tav>
                                      </p:tavLst>
                                    </p:anim>
                                    <p:animEffect transition="in" filter="fade">
                                      <p:cBhvr>
                                        <p:cTn id="15" dur="500"/>
                                        <p:tgtEl>
                                          <p:spTgt spid="143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4339">
                                            <p:txEl>
                                              <p:pRg st="1" end="1"/>
                                            </p:txEl>
                                          </p:spTgt>
                                        </p:tgtEl>
                                        <p:attrNameLst>
                                          <p:attrName>style.visibility</p:attrName>
                                        </p:attrNameLst>
                                      </p:cBhvr>
                                      <p:to>
                                        <p:strVal val="visible"/>
                                      </p:to>
                                    </p:set>
                                    <p:anim calcmode="lin" valueType="num">
                                      <p:cBhvr>
                                        <p:cTn id="20"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4339">
                                            <p:txEl>
                                              <p:pRg st="1" end="1"/>
                                            </p:txEl>
                                          </p:spTgt>
                                        </p:tgtEl>
                                        <p:attrNameLst>
                                          <p:attrName>style.rotation</p:attrName>
                                        </p:attrNameLst>
                                      </p:cBhvr>
                                      <p:tavLst>
                                        <p:tav tm="0">
                                          <p:val>
                                            <p:fltVal val="90"/>
                                          </p:val>
                                        </p:tav>
                                        <p:tav tm="100000">
                                          <p:val>
                                            <p:fltVal val="0"/>
                                          </p:val>
                                        </p:tav>
                                      </p:tavLst>
                                    </p:anim>
                                    <p:animEffect transition="in" filter="fade">
                                      <p:cBhvr>
                                        <p:cTn id="23" dur="500"/>
                                        <p:tgtEl>
                                          <p:spTgt spid="143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31" dur="500"/>
                                        <p:tgtEl>
                                          <p:spTgt spid="1433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4339">
                                            <p:txEl>
                                              <p:pRg st="3" end="3"/>
                                            </p:txEl>
                                          </p:spTgt>
                                        </p:tgtEl>
                                        <p:attrNameLst>
                                          <p:attrName>style.visibility</p:attrName>
                                        </p:attrNameLst>
                                      </p:cBhvr>
                                      <p:to>
                                        <p:strVal val="visible"/>
                                      </p:to>
                                    </p:set>
                                    <p:anim calcmode="lin" valueType="num">
                                      <p:cBhvr>
                                        <p:cTn id="36"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39" dur="500"/>
                                        <p:tgtEl>
                                          <p:spTgt spid="1433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14339">
                                            <p:txEl>
                                              <p:pRg st="4" end="4"/>
                                            </p:txEl>
                                          </p:spTgt>
                                        </p:tgtEl>
                                        <p:attrNameLst>
                                          <p:attrName>style.visibility</p:attrName>
                                        </p:attrNameLst>
                                      </p:cBhvr>
                                      <p:to>
                                        <p:strVal val="visible"/>
                                      </p:to>
                                    </p:set>
                                    <p:anim calcmode="lin" valueType="num">
                                      <p:cBhvr>
                                        <p:cTn id="44"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47" dur="500"/>
                                        <p:tgtEl>
                                          <p:spTgt spid="1433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14339">
                                            <p:txEl>
                                              <p:pRg st="5" end="5"/>
                                            </p:txEl>
                                          </p:spTgt>
                                        </p:tgtEl>
                                        <p:attrNameLst>
                                          <p:attrName>style.visibility</p:attrName>
                                        </p:attrNameLst>
                                      </p:cBhvr>
                                      <p:to>
                                        <p:strVal val="visible"/>
                                      </p:to>
                                    </p:set>
                                    <p:anim calcmode="lin" valueType="num">
                                      <p:cBhvr>
                                        <p:cTn id="52"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14339">
                                            <p:txEl>
                                              <p:pRg st="5" end="5"/>
                                            </p:txEl>
                                          </p:spTgt>
                                        </p:tgtEl>
                                        <p:attrNameLst>
                                          <p:attrName>style.rotation</p:attrName>
                                        </p:attrNameLst>
                                      </p:cBhvr>
                                      <p:tavLst>
                                        <p:tav tm="0">
                                          <p:val>
                                            <p:fltVal val="90"/>
                                          </p:val>
                                        </p:tav>
                                        <p:tav tm="100000">
                                          <p:val>
                                            <p:fltVal val="0"/>
                                          </p:val>
                                        </p:tav>
                                      </p:tavLst>
                                    </p:anim>
                                    <p:animEffect transition="in" filter="fade">
                                      <p:cBhvr>
                                        <p:cTn id="55" dur="500"/>
                                        <p:tgtEl>
                                          <p:spTgt spid="14339">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iterate type="lt">
                                    <p:tmPct val="5000"/>
                                  </p:iterate>
                                  <p:childTnLst>
                                    <p:set>
                                      <p:cBhvr>
                                        <p:cTn id="59" dur="1" fill="hold">
                                          <p:stCondLst>
                                            <p:cond delay="0"/>
                                          </p:stCondLst>
                                        </p:cTn>
                                        <p:tgtEl>
                                          <p:spTgt spid="14339">
                                            <p:txEl>
                                              <p:pRg st="6" end="6"/>
                                            </p:txEl>
                                          </p:spTgt>
                                        </p:tgtEl>
                                        <p:attrNameLst>
                                          <p:attrName>style.visibility</p:attrName>
                                        </p:attrNameLst>
                                      </p:cBhvr>
                                      <p:to>
                                        <p:strVal val="visible"/>
                                      </p:to>
                                    </p:set>
                                    <p:anim calcmode="lin" valueType="num">
                                      <p:cBhvr>
                                        <p:cTn id="60"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62" dur="500" fill="hold"/>
                                        <p:tgtEl>
                                          <p:spTgt spid="14339">
                                            <p:txEl>
                                              <p:pRg st="6" end="6"/>
                                            </p:txEl>
                                          </p:spTgt>
                                        </p:tgtEl>
                                        <p:attrNameLst>
                                          <p:attrName>style.rotation</p:attrName>
                                        </p:attrNameLst>
                                      </p:cBhvr>
                                      <p:tavLst>
                                        <p:tav tm="0">
                                          <p:val>
                                            <p:fltVal val="90"/>
                                          </p:val>
                                        </p:tav>
                                        <p:tav tm="100000">
                                          <p:val>
                                            <p:fltVal val="0"/>
                                          </p:val>
                                        </p:tav>
                                      </p:tavLst>
                                    </p:anim>
                                    <p:animEffect transition="in" filter="fade">
                                      <p:cBhvr>
                                        <p:cTn id="63" dur="500"/>
                                        <p:tgtEl>
                                          <p:spTgt spid="14339">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14339">
                                            <p:txEl>
                                              <p:pRg st="7" end="7"/>
                                            </p:txEl>
                                          </p:spTgt>
                                        </p:tgtEl>
                                        <p:attrNameLst>
                                          <p:attrName>style.visibility</p:attrName>
                                        </p:attrNameLst>
                                      </p:cBhvr>
                                      <p:to>
                                        <p:strVal val="visible"/>
                                      </p:to>
                                    </p:set>
                                    <p:anim calcmode="lin" valueType="num">
                                      <p:cBhvr>
                                        <p:cTn id="68"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70" dur="500" fill="hold"/>
                                        <p:tgtEl>
                                          <p:spTgt spid="14339">
                                            <p:txEl>
                                              <p:pRg st="7" end="7"/>
                                            </p:txEl>
                                          </p:spTgt>
                                        </p:tgtEl>
                                        <p:attrNameLst>
                                          <p:attrName>style.rotation</p:attrName>
                                        </p:attrNameLst>
                                      </p:cBhvr>
                                      <p:tavLst>
                                        <p:tav tm="0">
                                          <p:val>
                                            <p:fltVal val="90"/>
                                          </p:val>
                                        </p:tav>
                                        <p:tav tm="100000">
                                          <p:val>
                                            <p:fltVal val="0"/>
                                          </p:val>
                                        </p:tav>
                                      </p:tavLst>
                                    </p:anim>
                                    <p:animEffect transition="in" filter="fade">
                                      <p:cBhvr>
                                        <p:cTn id="71"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
            </a:r>
            <a:br>
              <a:rPr lang="en-US" dirty="0" smtClean="0"/>
            </a:br>
            <a:r>
              <a:rPr lang="en-US" dirty="0" smtClean="0"/>
              <a:t>Divine Purposes of Creation</a:t>
            </a:r>
            <a:br>
              <a:rPr lang="en-US" dirty="0" smtClean="0"/>
            </a:br>
            <a:endParaRPr lang="en-US" dirty="0"/>
          </a:p>
        </p:txBody>
      </p:sp>
      <p:sp>
        <p:nvSpPr>
          <p:cNvPr id="15363" name="Content Placeholder 2"/>
          <p:cNvSpPr>
            <a:spLocks noGrp="1"/>
          </p:cNvSpPr>
          <p:nvPr>
            <p:ph idx="1"/>
          </p:nvPr>
        </p:nvSpPr>
        <p:spPr>
          <a:xfrm>
            <a:off x="2590800" y="1874837"/>
            <a:ext cx="6553200" cy="4983163"/>
          </a:xfrm>
          <a:effectLst>
            <a:outerShdw blurRad="50800" dist="38100" dir="8100000" algn="tr" rotWithShape="0">
              <a:prstClr val="black">
                <a:alpha val="40000"/>
              </a:prstClr>
            </a:outerShdw>
          </a:effectLst>
        </p:spPr>
        <p:txBody>
          <a:bodyPr/>
          <a:lstStyle/>
          <a:p>
            <a:pPr eaLnBrk="1" hangingPunct="1">
              <a:lnSpc>
                <a:spcPct val="80000"/>
              </a:lnSpc>
            </a:pPr>
            <a:r>
              <a:rPr lang="en-US" sz="2200" dirty="0" smtClean="0"/>
              <a:t>Belief in God                                                                                                      </a:t>
            </a:r>
          </a:p>
          <a:p>
            <a:pPr eaLnBrk="1" hangingPunct="1">
              <a:lnSpc>
                <a:spcPct val="80000"/>
              </a:lnSpc>
            </a:pPr>
            <a:r>
              <a:rPr lang="en-US" sz="2200" dirty="0" smtClean="0"/>
              <a:t>Knowledge of God                                                                                          </a:t>
            </a:r>
          </a:p>
          <a:p>
            <a:pPr eaLnBrk="1" hangingPunct="1">
              <a:lnSpc>
                <a:spcPct val="80000"/>
              </a:lnSpc>
            </a:pPr>
            <a:r>
              <a:rPr lang="en-US" sz="2200" dirty="0" smtClean="0"/>
              <a:t>Love of God                                                                                                  </a:t>
            </a:r>
          </a:p>
          <a:p>
            <a:pPr eaLnBrk="1" hangingPunct="1">
              <a:lnSpc>
                <a:spcPct val="80000"/>
              </a:lnSpc>
            </a:pPr>
            <a:r>
              <a:rPr lang="en-US" sz="2200" dirty="0" smtClean="0"/>
              <a:t>Worship of God                                                                                           </a:t>
            </a:r>
          </a:p>
          <a:p>
            <a:pPr eaLnBrk="1" hangingPunct="1">
              <a:lnSpc>
                <a:spcPct val="80000"/>
              </a:lnSpc>
            </a:pPr>
            <a:r>
              <a:rPr lang="en-US" sz="2200" dirty="0" smtClean="0"/>
              <a:t>Remembrance                                                                                             </a:t>
            </a:r>
          </a:p>
          <a:p>
            <a:pPr eaLnBrk="1" hangingPunct="1">
              <a:lnSpc>
                <a:spcPct val="80000"/>
              </a:lnSpc>
            </a:pPr>
            <a:r>
              <a:rPr lang="en-US" sz="2200" dirty="0" smtClean="0"/>
              <a:t>Praise, glorification                                                                                     </a:t>
            </a:r>
          </a:p>
          <a:p>
            <a:pPr eaLnBrk="1" hangingPunct="1">
              <a:lnSpc>
                <a:spcPct val="80000"/>
              </a:lnSpc>
            </a:pPr>
            <a:r>
              <a:rPr lang="en-US" sz="2200" dirty="0" smtClean="0"/>
              <a:t>Supplication, prayer                                                                                    </a:t>
            </a:r>
          </a:p>
          <a:p>
            <a:pPr eaLnBrk="1" hangingPunct="1">
              <a:lnSpc>
                <a:spcPct val="80000"/>
              </a:lnSpc>
            </a:pPr>
            <a:r>
              <a:rPr lang="en-US" sz="2200" dirty="0" smtClean="0"/>
              <a:t>Thanksgiving                                                                                                   </a:t>
            </a:r>
          </a:p>
          <a:p>
            <a:pPr eaLnBrk="1" hangingPunct="1">
              <a:lnSpc>
                <a:spcPct val="80000"/>
              </a:lnSpc>
            </a:pPr>
            <a:r>
              <a:rPr lang="en-US" sz="2200" dirty="0" smtClean="0"/>
              <a:t>Spiritual perfection through worship                                                                           </a:t>
            </a:r>
          </a:p>
          <a:p>
            <a:pPr eaLnBrk="1" hangingPunct="1">
              <a:lnSpc>
                <a:spcPct val="80000"/>
              </a:lnSpc>
            </a:pPr>
            <a:r>
              <a:rPr lang="en-US" sz="2200" dirty="0" smtClean="0"/>
              <a:t>Becoming a perfect “mirror” of/to the manifestations of                            </a:t>
            </a:r>
          </a:p>
          <a:p>
            <a:pPr eaLnBrk="1" hangingPunct="1">
              <a:lnSpc>
                <a:spcPct val="80000"/>
              </a:lnSpc>
              <a:buFont typeface="Arial" charset="0"/>
              <a:buNone/>
            </a:pPr>
            <a:r>
              <a:rPr lang="en-US" sz="2200" dirty="0" smtClean="0"/>
              <a:t>	God’s names and attributes                                                                           </a:t>
            </a:r>
          </a:p>
          <a:p>
            <a:pPr eaLnBrk="1" hangingPunct="1">
              <a:lnSpc>
                <a:spcPct val="80000"/>
              </a:lnSpc>
            </a:pPr>
            <a:r>
              <a:rPr lang="en-US" sz="2200" dirty="0" smtClean="0"/>
              <a:t>Experiencing the spiritual delight that ensues</a:t>
            </a:r>
          </a:p>
          <a:p>
            <a:pPr eaLnBrk="1" hangingPunct="1">
              <a:lnSpc>
                <a:spcPct val="80000"/>
              </a:lnSpc>
            </a:pPr>
            <a:r>
              <a:rPr lang="en-US" sz="2200" dirty="0" smtClean="0"/>
              <a:t>Illuminating and guiding others to the same heights</a:t>
            </a:r>
          </a:p>
          <a:p>
            <a:pPr eaLnBrk="1" hangingPunct="1">
              <a:lnSpc>
                <a:spcPct val="80000"/>
              </a:lnSpc>
            </a:pPr>
            <a:endParaRPr lang="en-US" sz="2200" dirty="0" smtClean="0"/>
          </a:p>
        </p:txBody>
      </p:sp>
      <p:pic>
        <p:nvPicPr>
          <p:cNvPr id="15364" name="Picture 4"/>
          <p:cNvPicPr>
            <a:picLocks noChangeAspect="1" noChangeArrowheads="1"/>
          </p:cNvPicPr>
          <p:nvPr/>
        </p:nvPicPr>
        <p:blipFill>
          <a:blip r:embed="rId2"/>
          <a:srcRect/>
          <a:stretch>
            <a:fillRect/>
          </a:stretch>
        </p:blipFill>
        <p:spPr bwMode="auto">
          <a:xfrm>
            <a:off x="5562600" y="1981200"/>
            <a:ext cx="3352800" cy="2438400"/>
          </a:xfrm>
          <a:prstGeom prst="rect">
            <a:avLst/>
          </a:prstGeom>
          <a:noFill/>
          <a:ln w="9525">
            <a:noFill/>
            <a:miter lim="800000"/>
            <a:headEnd/>
            <a:tailEnd/>
          </a:ln>
          <a:scene3d>
            <a:camera prst="orthographicFront"/>
            <a:lightRig rig="brightRoom" dir="t"/>
          </a:scene3d>
          <a:sp3d prstMaterial="metal">
            <a:extrusionClr>
              <a:schemeClr val="bg1"/>
            </a:extrusionClr>
          </a:sp3d>
        </p:spPr>
      </p:pic>
      <p:sp>
        <p:nvSpPr>
          <p:cNvPr id="7" name="Slide Number Placeholder 6"/>
          <p:cNvSpPr>
            <a:spLocks noGrp="1"/>
          </p:cNvSpPr>
          <p:nvPr>
            <p:ph type="sldNum" sz="quarter" idx="12"/>
          </p:nvPr>
        </p:nvSpPr>
        <p:spPr/>
        <p:txBody>
          <a:bodyPr/>
          <a:lstStyle/>
          <a:p>
            <a:pPr>
              <a:defRPr/>
            </a:pPr>
            <a:fld id="{6A1277E1-1498-4F19-8A1A-B0563BCDEBCE}"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4" presetClass="entr" presetSubtype="0" accel="100000" fill="hold" nodeType="afterEffect">
                                  <p:stCondLst>
                                    <p:cond delay="0"/>
                                  </p:stCondLst>
                                  <p:childTnLst>
                                    <p:set>
                                      <p:cBhvr>
                                        <p:cTn id="17" dur="1" fill="hold">
                                          <p:stCondLst>
                                            <p:cond delay="0"/>
                                          </p:stCondLst>
                                        </p:cTn>
                                        <p:tgtEl>
                                          <p:spTgt spid="15364"/>
                                        </p:tgtEl>
                                        <p:attrNameLst>
                                          <p:attrName>style.visibility</p:attrName>
                                        </p:attrNameLst>
                                      </p:cBhvr>
                                      <p:to>
                                        <p:strVal val="visible"/>
                                      </p:to>
                                    </p:set>
                                    <p:anim calcmode="lin" valueType="num">
                                      <p:cBhvr>
                                        <p:cTn id="18" dur="500" fill="hold"/>
                                        <p:tgtEl>
                                          <p:spTgt spid="15364"/>
                                        </p:tgtEl>
                                        <p:attrNameLst>
                                          <p:attrName>ppt_w</p:attrName>
                                        </p:attrNameLst>
                                      </p:cBhvr>
                                      <p:tavLst>
                                        <p:tav tm="0">
                                          <p:val>
                                            <p:strVal val="#ppt_w*0.05"/>
                                          </p:val>
                                        </p:tav>
                                        <p:tav tm="100000">
                                          <p:val>
                                            <p:strVal val="#ppt_w"/>
                                          </p:val>
                                        </p:tav>
                                      </p:tavLst>
                                    </p:anim>
                                    <p:anim calcmode="lin" valueType="num">
                                      <p:cBhvr>
                                        <p:cTn id="19" dur="500" fill="hold"/>
                                        <p:tgtEl>
                                          <p:spTgt spid="15364"/>
                                        </p:tgtEl>
                                        <p:attrNameLst>
                                          <p:attrName>ppt_h</p:attrName>
                                        </p:attrNameLst>
                                      </p:cBhvr>
                                      <p:tavLst>
                                        <p:tav tm="0">
                                          <p:val>
                                            <p:strVal val="#ppt_h"/>
                                          </p:val>
                                        </p:tav>
                                        <p:tav tm="100000">
                                          <p:val>
                                            <p:strVal val="#ppt_h"/>
                                          </p:val>
                                        </p:tav>
                                      </p:tavLst>
                                    </p:anim>
                                    <p:anim calcmode="lin" valueType="num">
                                      <p:cBhvr>
                                        <p:cTn id="20" dur="500" fill="hold"/>
                                        <p:tgtEl>
                                          <p:spTgt spid="15364"/>
                                        </p:tgtEl>
                                        <p:attrNameLst>
                                          <p:attrName>ppt_x</p:attrName>
                                        </p:attrNameLst>
                                      </p:cBhvr>
                                      <p:tavLst>
                                        <p:tav tm="0">
                                          <p:val>
                                            <p:strVal val="#ppt_x-.2"/>
                                          </p:val>
                                        </p:tav>
                                        <p:tav tm="100000">
                                          <p:val>
                                            <p:strVal val="#ppt_x"/>
                                          </p:val>
                                        </p:tav>
                                      </p:tavLst>
                                    </p:anim>
                                    <p:anim calcmode="lin" valueType="num">
                                      <p:cBhvr>
                                        <p:cTn id="21" dur="500" fill="hold"/>
                                        <p:tgtEl>
                                          <p:spTgt spid="15364"/>
                                        </p:tgtEl>
                                        <p:attrNameLst>
                                          <p:attrName>ppt_y</p:attrName>
                                        </p:attrNameLst>
                                      </p:cBhvr>
                                      <p:tavLst>
                                        <p:tav tm="0">
                                          <p:val>
                                            <p:strVal val="#ppt_y"/>
                                          </p:val>
                                        </p:tav>
                                        <p:tav tm="100000">
                                          <p:val>
                                            <p:strVal val="#ppt_y"/>
                                          </p:val>
                                        </p:tav>
                                      </p:tavLst>
                                    </p:anim>
                                    <p:animEffect transition="in" filter="fade">
                                      <p:cBhvr>
                                        <p:cTn id="22" dur="500"/>
                                        <p:tgtEl>
                                          <p:spTgt spid="15364"/>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5363">
                                            <p:txEl>
                                              <p:pRg st="0" end="0"/>
                                            </p:txEl>
                                          </p:spTgt>
                                        </p:tgtEl>
                                        <p:attrNameLst>
                                          <p:attrName>style.visibility</p:attrName>
                                        </p:attrNameLst>
                                      </p:cBhvr>
                                      <p:to>
                                        <p:strVal val="visible"/>
                                      </p:to>
                                    </p:set>
                                    <p:anim calcmode="lin" valueType="num">
                                      <p:cBhvr>
                                        <p:cTn id="27" dur="500" fill="hold"/>
                                        <p:tgtEl>
                                          <p:spTgt spid="1536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363">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1536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36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36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5363">
                                            <p:txEl>
                                              <p:pRg st="1" end="1"/>
                                            </p:txEl>
                                          </p:spTgt>
                                        </p:tgtEl>
                                        <p:attrNameLst>
                                          <p:attrName>style.visibility</p:attrName>
                                        </p:attrNameLst>
                                      </p:cBhvr>
                                      <p:to>
                                        <p:strVal val="visible"/>
                                      </p:to>
                                    </p:set>
                                    <p:anim calcmode="lin" valueType="num">
                                      <p:cBhvr>
                                        <p:cTn id="36" dur="500" fill="hold"/>
                                        <p:tgtEl>
                                          <p:spTgt spid="1536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5363">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1536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536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536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5363">
                                            <p:txEl>
                                              <p:pRg st="2" end="2"/>
                                            </p:txEl>
                                          </p:spTgt>
                                        </p:tgtEl>
                                        <p:attrNameLst>
                                          <p:attrName>style.visibility</p:attrName>
                                        </p:attrNameLst>
                                      </p:cBhvr>
                                      <p:to>
                                        <p:strVal val="visible"/>
                                      </p:to>
                                    </p:set>
                                    <p:anim calcmode="lin" valueType="num">
                                      <p:cBhvr>
                                        <p:cTn id="45" dur="500" fill="hold"/>
                                        <p:tgtEl>
                                          <p:spTgt spid="1536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363">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1536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36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36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5363">
                                            <p:txEl>
                                              <p:pRg st="3" end="3"/>
                                            </p:txEl>
                                          </p:spTgt>
                                        </p:tgtEl>
                                        <p:attrNameLst>
                                          <p:attrName>style.visibility</p:attrName>
                                        </p:attrNameLst>
                                      </p:cBhvr>
                                      <p:to>
                                        <p:strVal val="visible"/>
                                      </p:to>
                                    </p:set>
                                    <p:anim calcmode="lin" valueType="num">
                                      <p:cBhvr>
                                        <p:cTn id="54" dur="500" fill="hold"/>
                                        <p:tgtEl>
                                          <p:spTgt spid="1536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5363">
                                            <p:txEl>
                                              <p:pRg st="3" end="3"/>
                                            </p:txEl>
                                          </p:spTgt>
                                        </p:tgtEl>
                                        <p:attrNameLst>
                                          <p:attrName>ppt_y</p:attrName>
                                        </p:attrNameLst>
                                      </p:cBhvr>
                                      <p:tavLst>
                                        <p:tav tm="0">
                                          <p:val>
                                            <p:strVal val="#ppt_y"/>
                                          </p:val>
                                        </p:tav>
                                        <p:tav tm="100000">
                                          <p:val>
                                            <p:strVal val="#ppt_y"/>
                                          </p:val>
                                        </p:tav>
                                      </p:tavLst>
                                    </p:anim>
                                    <p:anim calcmode="lin" valueType="num">
                                      <p:cBhvr>
                                        <p:cTn id="56" dur="500" fill="hold"/>
                                        <p:tgtEl>
                                          <p:spTgt spid="1536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536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536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15363">
                                            <p:txEl>
                                              <p:pRg st="4" end="4"/>
                                            </p:txEl>
                                          </p:spTgt>
                                        </p:tgtEl>
                                        <p:attrNameLst>
                                          <p:attrName>style.visibility</p:attrName>
                                        </p:attrNameLst>
                                      </p:cBhvr>
                                      <p:to>
                                        <p:strVal val="visible"/>
                                      </p:to>
                                    </p:set>
                                    <p:anim calcmode="lin" valueType="num">
                                      <p:cBhvr>
                                        <p:cTn id="63" dur="500" fill="hold"/>
                                        <p:tgtEl>
                                          <p:spTgt spid="1536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5363">
                                            <p:txEl>
                                              <p:pRg st="4" end="4"/>
                                            </p:txEl>
                                          </p:spTgt>
                                        </p:tgtEl>
                                        <p:attrNameLst>
                                          <p:attrName>ppt_y</p:attrName>
                                        </p:attrNameLst>
                                      </p:cBhvr>
                                      <p:tavLst>
                                        <p:tav tm="0">
                                          <p:val>
                                            <p:strVal val="#ppt_y"/>
                                          </p:val>
                                        </p:tav>
                                        <p:tav tm="100000">
                                          <p:val>
                                            <p:strVal val="#ppt_y"/>
                                          </p:val>
                                        </p:tav>
                                      </p:tavLst>
                                    </p:anim>
                                    <p:anim calcmode="lin" valueType="num">
                                      <p:cBhvr>
                                        <p:cTn id="65" dur="500" fill="hold"/>
                                        <p:tgtEl>
                                          <p:spTgt spid="1536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536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536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5363">
                                            <p:txEl>
                                              <p:pRg st="5" end="5"/>
                                            </p:txEl>
                                          </p:spTgt>
                                        </p:tgtEl>
                                        <p:attrNameLst>
                                          <p:attrName>style.visibility</p:attrName>
                                        </p:attrNameLst>
                                      </p:cBhvr>
                                      <p:to>
                                        <p:strVal val="visible"/>
                                      </p:to>
                                    </p:set>
                                    <p:anim calcmode="lin" valueType="num">
                                      <p:cBhvr>
                                        <p:cTn id="72" dur="500" fill="hold"/>
                                        <p:tgtEl>
                                          <p:spTgt spid="1536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5363">
                                            <p:txEl>
                                              <p:pRg st="5" end="5"/>
                                            </p:txEl>
                                          </p:spTgt>
                                        </p:tgtEl>
                                        <p:attrNameLst>
                                          <p:attrName>ppt_y</p:attrName>
                                        </p:attrNameLst>
                                      </p:cBhvr>
                                      <p:tavLst>
                                        <p:tav tm="0">
                                          <p:val>
                                            <p:strVal val="#ppt_y"/>
                                          </p:val>
                                        </p:tav>
                                        <p:tav tm="100000">
                                          <p:val>
                                            <p:strVal val="#ppt_y"/>
                                          </p:val>
                                        </p:tav>
                                      </p:tavLst>
                                    </p:anim>
                                    <p:anim calcmode="lin" valueType="num">
                                      <p:cBhvr>
                                        <p:cTn id="74" dur="500" fill="hold"/>
                                        <p:tgtEl>
                                          <p:spTgt spid="1536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536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5363">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grpId="0" nodeType="clickEffect">
                                  <p:stCondLst>
                                    <p:cond delay="0"/>
                                  </p:stCondLst>
                                  <p:iterate type="lt">
                                    <p:tmPct val="10000"/>
                                  </p:iterate>
                                  <p:childTnLst>
                                    <p:set>
                                      <p:cBhvr>
                                        <p:cTn id="80" dur="1" fill="hold">
                                          <p:stCondLst>
                                            <p:cond delay="0"/>
                                          </p:stCondLst>
                                        </p:cTn>
                                        <p:tgtEl>
                                          <p:spTgt spid="15363">
                                            <p:txEl>
                                              <p:pRg st="6" end="6"/>
                                            </p:txEl>
                                          </p:spTgt>
                                        </p:tgtEl>
                                        <p:attrNameLst>
                                          <p:attrName>style.visibility</p:attrName>
                                        </p:attrNameLst>
                                      </p:cBhvr>
                                      <p:to>
                                        <p:strVal val="visible"/>
                                      </p:to>
                                    </p:set>
                                    <p:anim calcmode="lin" valueType="num">
                                      <p:cBhvr>
                                        <p:cTn id="81" dur="500" fill="hold"/>
                                        <p:tgtEl>
                                          <p:spTgt spid="1536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5363">
                                            <p:txEl>
                                              <p:pRg st="6" end="6"/>
                                            </p:txEl>
                                          </p:spTgt>
                                        </p:tgtEl>
                                        <p:attrNameLst>
                                          <p:attrName>ppt_y</p:attrName>
                                        </p:attrNameLst>
                                      </p:cBhvr>
                                      <p:tavLst>
                                        <p:tav tm="0">
                                          <p:val>
                                            <p:strVal val="#ppt_y"/>
                                          </p:val>
                                        </p:tav>
                                        <p:tav tm="100000">
                                          <p:val>
                                            <p:strVal val="#ppt_y"/>
                                          </p:val>
                                        </p:tav>
                                      </p:tavLst>
                                    </p:anim>
                                    <p:anim calcmode="lin" valueType="num">
                                      <p:cBhvr>
                                        <p:cTn id="83" dur="500" fill="hold"/>
                                        <p:tgtEl>
                                          <p:spTgt spid="1536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536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5363">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5363">
                                            <p:txEl>
                                              <p:pRg st="7" end="7"/>
                                            </p:txEl>
                                          </p:spTgt>
                                        </p:tgtEl>
                                        <p:attrNameLst>
                                          <p:attrName>style.visibility</p:attrName>
                                        </p:attrNameLst>
                                      </p:cBhvr>
                                      <p:to>
                                        <p:strVal val="visible"/>
                                      </p:to>
                                    </p:set>
                                    <p:anim calcmode="lin" valueType="num">
                                      <p:cBhvr>
                                        <p:cTn id="90" dur="500" fill="hold"/>
                                        <p:tgtEl>
                                          <p:spTgt spid="1536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5363">
                                            <p:txEl>
                                              <p:pRg st="7" end="7"/>
                                            </p:txEl>
                                          </p:spTgt>
                                        </p:tgtEl>
                                        <p:attrNameLst>
                                          <p:attrName>ppt_y</p:attrName>
                                        </p:attrNameLst>
                                      </p:cBhvr>
                                      <p:tavLst>
                                        <p:tav tm="0">
                                          <p:val>
                                            <p:strVal val="#ppt_y"/>
                                          </p:val>
                                        </p:tav>
                                        <p:tav tm="100000">
                                          <p:val>
                                            <p:strVal val="#ppt_y"/>
                                          </p:val>
                                        </p:tav>
                                      </p:tavLst>
                                    </p:anim>
                                    <p:anim calcmode="lin" valueType="num">
                                      <p:cBhvr>
                                        <p:cTn id="92" dur="500" fill="hold"/>
                                        <p:tgtEl>
                                          <p:spTgt spid="1536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536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5363">
                                            <p:txEl>
                                              <p:pRg st="7" end="7"/>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1" presetClass="entr" presetSubtype="0" fill="hold" grpId="0" nodeType="clickEffect">
                                  <p:stCondLst>
                                    <p:cond delay="0"/>
                                  </p:stCondLst>
                                  <p:iterate type="lt">
                                    <p:tmPct val="10000"/>
                                  </p:iterate>
                                  <p:childTnLst>
                                    <p:set>
                                      <p:cBhvr>
                                        <p:cTn id="98" dur="1" fill="hold">
                                          <p:stCondLst>
                                            <p:cond delay="0"/>
                                          </p:stCondLst>
                                        </p:cTn>
                                        <p:tgtEl>
                                          <p:spTgt spid="15363">
                                            <p:txEl>
                                              <p:pRg st="8" end="8"/>
                                            </p:txEl>
                                          </p:spTgt>
                                        </p:tgtEl>
                                        <p:attrNameLst>
                                          <p:attrName>style.visibility</p:attrName>
                                        </p:attrNameLst>
                                      </p:cBhvr>
                                      <p:to>
                                        <p:strVal val="visible"/>
                                      </p:to>
                                    </p:set>
                                    <p:anim calcmode="lin" valueType="num">
                                      <p:cBhvr>
                                        <p:cTn id="99" dur="500" fill="hold"/>
                                        <p:tgtEl>
                                          <p:spTgt spid="1536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15363">
                                            <p:txEl>
                                              <p:pRg st="8" end="8"/>
                                            </p:txEl>
                                          </p:spTgt>
                                        </p:tgtEl>
                                        <p:attrNameLst>
                                          <p:attrName>ppt_y</p:attrName>
                                        </p:attrNameLst>
                                      </p:cBhvr>
                                      <p:tavLst>
                                        <p:tav tm="0">
                                          <p:val>
                                            <p:strVal val="#ppt_y"/>
                                          </p:val>
                                        </p:tav>
                                        <p:tav tm="100000">
                                          <p:val>
                                            <p:strVal val="#ppt_y"/>
                                          </p:val>
                                        </p:tav>
                                      </p:tavLst>
                                    </p:anim>
                                    <p:anim calcmode="lin" valueType="num">
                                      <p:cBhvr>
                                        <p:cTn id="101" dur="500" fill="hold"/>
                                        <p:tgtEl>
                                          <p:spTgt spid="1536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1536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15363">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41" presetClass="entr" presetSubtype="0" fill="hold" grpId="0" nodeType="clickEffect">
                                  <p:stCondLst>
                                    <p:cond delay="0"/>
                                  </p:stCondLst>
                                  <p:iterate type="lt">
                                    <p:tmPct val="10000"/>
                                  </p:iterate>
                                  <p:childTnLst>
                                    <p:set>
                                      <p:cBhvr>
                                        <p:cTn id="107" dur="1" fill="hold">
                                          <p:stCondLst>
                                            <p:cond delay="0"/>
                                          </p:stCondLst>
                                        </p:cTn>
                                        <p:tgtEl>
                                          <p:spTgt spid="15363">
                                            <p:txEl>
                                              <p:pRg st="9" end="9"/>
                                            </p:txEl>
                                          </p:spTgt>
                                        </p:tgtEl>
                                        <p:attrNameLst>
                                          <p:attrName>style.visibility</p:attrName>
                                        </p:attrNameLst>
                                      </p:cBhvr>
                                      <p:to>
                                        <p:strVal val="visible"/>
                                      </p:to>
                                    </p:set>
                                    <p:anim calcmode="lin" valueType="num">
                                      <p:cBhvr>
                                        <p:cTn id="108" dur="500" fill="hold"/>
                                        <p:tgtEl>
                                          <p:spTgt spid="1536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15363">
                                            <p:txEl>
                                              <p:pRg st="9" end="9"/>
                                            </p:txEl>
                                          </p:spTgt>
                                        </p:tgtEl>
                                        <p:attrNameLst>
                                          <p:attrName>ppt_y</p:attrName>
                                        </p:attrNameLst>
                                      </p:cBhvr>
                                      <p:tavLst>
                                        <p:tav tm="0">
                                          <p:val>
                                            <p:strVal val="#ppt_y"/>
                                          </p:val>
                                        </p:tav>
                                        <p:tav tm="100000">
                                          <p:val>
                                            <p:strVal val="#ppt_y"/>
                                          </p:val>
                                        </p:tav>
                                      </p:tavLst>
                                    </p:anim>
                                    <p:anim calcmode="lin" valueType="num">
                                      <p:cBhvr>
                                        <p:cTn id="110" dur="500" fill="hold"/>
                                        <p:tgtEl>
                                          <p:spTgt spid="1536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1536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15363">
                                            <p:txEl>
                                              <p:pRg st="9" end="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41" presetClass="entr" presetSubtype="0" fill="hold" grpId="0" nodeType="clickEffect">
                                  <p:stCondLst>
                                    <p:cond delay="0"/>
                                  </p:stCondLst>
                                  <p:iterate type="lt">
                                    <p:tmPct val="10000"/>
                                  </p:iterate>
                                  <p:childTnLst>
                                    <p:set>
                                      <p:cBhvr>
                                        <p:cTn id="116" dur="1" fill="hold">
                                          <p:stCondLst>
                                            <p:cond delay="0"/>
                                          </p:stCondLst>
                                        </p:cTn>
                                        <p:tgtEl>
                                          <p:spTgt spid="15363">
                                            <p:txEl>
                                              <p:pRg st="10" end="10"/>
                                            </p:txEl>
                                          </p:spTgt>
                                        </p:tgtEl>
                                        <p:attrNameLst>
                                          <p:attrName>style.visibility</p:attrName>
                                        </p:attrNameLst>
                                      </p:cBhvr>
                                      <p:to>
                                        <p:strVal val="visible"/>
                                      </p:to>
                                    </p:set>
                                    <p:anim calcmode="lin" valueType="num">
                                      <p:cBhvr>
                                        <p:cTn id="117" dur="500" fill="hold"/>
                                        <p:tgtEl>
                                          <p:spTgt spid="1536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5363">
                                            <p:txEl>
                                              <p:pRg st="10" end="10"/>
                                            </p:txEl>
                                          </p:spTgt>
                                        </p:tgtEl>
                                        <p:attrNameLst>
                                          <p:attrName>ppt_y</p:attrName>
                                        </p:attrNameLst>
                                      </p:cBhvr>
                                      <p:tavLst>
                                        <p:tav tm="0">
                                          <p:val>
                                            <p:strVal val="#ppt_y"/>
                                          </p:val>
                                        </p:tav>
                                        <p:tav tm="100000">
                                          <p:val>
                                            <p:strVal val="#ppt_y"/>
                                          </p:val>
                                        </p:tav>
                                      </p:tavLst>
                                    </p:anim>
                                    <p:anim calcmode="lin" valueType="num">
                                      <p:cBhvr>
                                        <p:cTn id="119" dur="500" fill="hold"/>
                                        <p:tgtEl>
                                          <p:spTgt spid="1536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536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5363">
                                            <p:txEl>
                                              <p:pRg st="10" end="1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41" presetClass="entr" presetSubtype="0" fill="hold" grpId="0" nodeType="clickEffect">
                                  <p:stCondLst>
                                    <p:cond delay="0"/>
                                  </p:stCondLst>
                                  <p:iterate type="lt">
                                    <p:tmPct val="10000"/>
                                  </p:iterate>
                                  <p:childTnLst>
                                    <p:set>
                                      <p:cBhvr>
                                        <p:cTn id="125" dur="1" fill="hold">
                                          <p:stCondLst>
                                            <p:cond delay="0"/>
                                          </p:stCondLst>
                                        </p:cTn>
                                        <p:tgtEl>
                                          <p:spTgt spid="15363">
                                            <p:txEl>
                                              <p:pRg st="11" end="11"/>
                                            </p:txEl>
                                          </p:spTgt>
                                        </p:tgtEl>
                                        <p:attrNameLst>
                                          <p:attrName>style.visibility</p:attrName>
                                        </p:attrNameLst>
                                      </p:cBhvr>
                                      <p:to>
                                        <p:strVal val="visible"/>
                                      </p:to>
                                    </p:set>
                                    <p:anim calcmode="lin" valueType="num">
                                      <p:cBhvr>
                                        <p:cTn id="126" dur="500" fill="hold"/>
                                        <p:tgtEl>
                                          <p:spTgt spid="1536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15363">
                                            <p:txEl>
                                              <p:pRg st="11" end="11"/>
                                            </p:txEl>
                                          </p:spTgt>
                                        </p:tgtEl>
                                        <p:attrNameLst>
                                          <p:attrName>ppt_y</p:attrName>
                                        </p:attrNameLst>
                                      </p:cBhvr>
                                      <p:tavLst>
                                        <p:tav tm="0">
                                          <p:val>
                                            <p:strVal val="#ppt_y"/>
                                          </p:val>
                                        </p:tav>
                                        <p:tav tm="100000">
                                          <p:val>
                                            <p:strVal val="#ppt_y"/>
                                          </p:val>
                                        </p:tav>
                                      </p:tavLst>
                                    </p:anim>
                                    <p:anim calcmode="lin" valueType="num">
                                      <p:cBhvr>
                                        <p:cTn id="128" dur="500" fill="hold"/>
                                        <p:tgtEl>
                                          <p:spTgt spid="1536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1536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15363">
                                            <p:txEl>
                                              <p:pRg st="11" end="1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41" presetClass="entr" presetSubtype="0" fill="hold" grpId="0" nodeType="clickEffect">
                                  <p:stCondLst>
                                    <p:cond delay="0"/>
                                  </p:stCondLst>
                                  <p:iterate type="lt">
                                    <p:tmPct val="10000"/>
                                  </p:iterate>
                                  <p:childTnLst>
                                    <p:set>
                                      <p:cBhvr>
                                        <p:cTn id="134" dur="1" fill="hold">
                                          <p:stCondLst>
                                            <p:cond delay="0"/>
                                          </p:stCondLst>
                                        </p:cTn>
                                        <p:tgtEl>
                                          <p:spTgt spid="15363">
                                            <p:txEl>
                                              <p:pRg st="12" end="12"/>
                                            </p:txEl>
                                          </p:spTgt>
                                        </p:tgtEl>
                                        <p:attrNameLst>
                                          <p:attrName>style.visibility</p:attrName>
                                        </p:attrNameLst>
                                      </p:cBhvr>
                                      <p:to>
                                        <p:strVal val="visible"/>
                                      </p:to>
                                    </p:set>
                                    <p:anim calcmode="lin" valueType="num">
                                      <p:cBhvr>
                                        <p:cTn id="135" dur="500" fill="hold"/>
                                        <p:tgtEl>
                                          <p:spTgt spid="1536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6" dur="500" fill="hold"/>
                                        <p:tgtEl>
                                          <p:spTgt spid="15363">
                                            <p:txEl>
                                              <p:pRg st="12" end="12"/>
                                            </p:txEl>
                                          </p:spTgt>
                                        </p:tgtEl>
                                        <p:attrNameLst>
                                          <p:attrName>ppt_y</p:attrName>
                                        </p:attrNameLst>
                                      </p:cBhvr>
                                      <p:tavLst>
                                        <p:tav tm="0">
                                          <p:val>
                                            <p:strVal val="#ppt_y"/>
                                          </p:val>
                                        </p:tav>
                                        <p:tav tm="100000">
                                          <p:val>
                                            <p:strVal val="#ppt_y"/>
                                          </p:val>
                                        </p:tav>
                                      </p:tavLst>
                                    </p:anim>
                                    <p:anim calcmode="lin" valueType="num">
                                      <p:cBhvr>
                                        <p:cTn id="137" dur="500" fill="hold"/>
                                        <p:tgtEl>
                                          <p:spTgt spid="1536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8" dur="500" fill="hold"/>
                                        <p:tgtEl>
                                          <p:spTgt spid="1536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500" tmFilter="0,0; .5, 1; 1, 1"/>
                                        <p:tgtEl>
                                          <p:spTgt spid="153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85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Purpose of Creation and Sufism</a:t>
            </a:r>
            <a:br>
              <a:rPr lang="en-US" dirty="0" smtClean="0"/>
            </a:br>
            <a:endParaRPr lang="en-US" dirty="0"/>
          </a:p>
        </p:txBody>
      </p:sp>
      <p:sp>
        <p:nvSpPr>
          <p:cNvPr id="16387" name="Content Placeholder 2"/>
          <p:cNvSpPr>
            <a:spLocks noGrp="1"/>
          </p:cNvSpPr>
          <p:nvPr>
            <p:ph idx="1"/>
          </p:nvPr>
        </p:nvSpPr>
        <p:spPr>
          <a:xfrm>
            <a:off x="2590800" y="1905000"/>
            <a:ext cx="6553200" cy="4953000"/>
          </a:xfrm>
          <a:effectLst>
            <a:outerShdw blurRad="50800" dist="38100" dir="8100000" algn="tr" rotWithShape="0">
              <a:prstClr val="black">
                <a:alpha val="40000"/>
              </a:prstClr>
            </a:outerShdw>
          </a:effectLst>
        </p:spPr>
        <p:txBody>
          <a:bodyPr/>
          <a:lstStyle/>
          <a:p>
            <a:pPr eaLnBrk="1" hangingPunct="1">
              <a:lnSpc>
                <a:spcPct val="80000"/>
              </a:lnSpc>
            </a:pPr>
            <a:r>
              <a:rPr lang="en-US" sz="2400" dirty="0" smtClean="0"/>
              <a:t>Spirituality in Islam is the journey, or the life-long process, of becoming that perfect “mirror” through purification of the heart.</a:t>
            </a:r>
          </a:p>
          <a:p>
            <a:pPr eaLnBrk="1" hangingPunct="1">
              <a:lnSpc>
                <a:spcPct val="80000"/>
              </a:lnSpc>
            </a:pPr>
            <a:r>
              <a:rPr lang="en-US" sz="2400" dirty="0" smtClean="0"/>
              <a:t>Cleansing the heart from vices</a:t>
            </a:r>
          </a:p>
          <a:p>
            <a:pPr eaLnBrk="1" hangingPunct="1">
              <a:lnSpc>
                <a:spcPct val="80000"/>
              </a:lnSpc>
            </a:pPr>
            <a:r>
              <a:rPr lang="en-US" sz="2400" dirty="0" smtClean="0"/>
              <a:t>Establishing the virtues</a:t>
            </a:r>
          </a:p>
          <a:p>
            <a:pPr eaLnBrk="1" hangingPunct="1">
              <a:lnSpc>
                <a:spcPct val="80000"/>
              </a:lnSpc>
            </a:pPr>
            <a:r>
              <a:rPr lang="en-US" sz="2400" dirty="0" smtClean="0"/>
              <a:t>Living in accordance with what one has learned</a:t>
            </a:r>
          </a:p>
          <a:p>
            <a:pPr eaLnBrk="1" hangingPunct="1">
              <a:lnSpc>
                <a:spcPct val="80000"/>
              </a:lnSpc>
            </a:pPr>
            <a:r>
              <a:rPr lang="en-US" sz="2400" dirty="0" smtClean="0"/>
              <a:t>Continuous remembrance of God and growing in awareness of oneself and </a:t>
            </a:r>
            <a:r>
              <a:rPr lang="en-US" sz="2400" i="1" dirty="0" err="1" smtClean="0"/>
              <a:t>ihsan</a:t>
            </a:r>
            <a:r>
              <a:rPr lang="en-US" sz="2400" i="1" dirty="0" smtClean="0"/>
              <a:t>.</a:t>
            </a:r>
          </a:p>
          <a:p>
            <a:pPr eaLnBrk="1" hangingPunct="1">
              <a:lnSpc>
                <a:spcPct val="80000"/>
              </a:lnSpc>
            </a:pPr>
            <a:r>
              <a:rPr lang="en-US" sz="2400" dirty="0" smtClean="0"/>
              <a:t>The heartfelt joy that emanates from love of God is the result.</a:t>
            </a:r>
          </a:p>
          <a:p>
            <a:pPr eaLnBrk="1" hangingPunct="1">
              <a:lnSpc>
                <a:spcPct val="80000"/>
              </a:lnSpc>
            </a:pPr>
            <a:r>
              <a:rPr lang="en-US" sz="2400" dirty="0" smtClean="0"/>
              <a:t>Such a person clearly reflects God’s mercy and compassion to others, along with the manifestations of the Divine Names.</a:t>
            </a:r>
          </a:p>
          <a:p>
            <a:pPr eaLnBrk="1" hangingPunct="1">
              <a:lnSpc>
                <a:spcPct val="80000"/>
              </a:lnSpc>
            </a:pPr>
            <a:r>
              <a:rPr lang="en-US" sz="2400" dirty="0" err="1" smtClean="0"/>
              <a:t>Hadith</a:t>
            </a:r>
            <a:r>
              <a:rPr lang="en-US" sz="2400" dirty="0" smtClean="0"/>
              <a:t>: Hands, feet, eyes and ears …</a:t>
            </a:r>
          </a:p>
          <a:p>
            <a:pPr eaLnBrk="1" hangingPunct="1">
              <a:lnSpc>
                <a:spcPct val="80000"/>
              </a:lnSpc>
            </a:pPr>
            <a:endParaRPr lang="en-US" sz="2400" dirty="0" smtClean="0"/>
          </a:p>
        </p:txBody>
      </p:sp>
      <p:sp>
        <p:nvSpPr>
          <p:cNvPr id="6" name="Slide Number Placeholder 5"/>
          <p:cNvSpPr>
            <a:spLocks noGrp="1"/>
          </p:cNvSpPr>
          <p:nvPr>
            <p:ph type="sldNum" sz="quarter" idx="12"/>
          </p:nvPr>
        </p:nvSpPr>
        <p:spPr/>
        <p:txBody>
          <a:bodyPr/>
          <a:lstStyle/>
          <a:p>
            <a:pPr>
              <a:defRPr/>
            </a:pPr>
            <a:fld id="{6A1277E1-1498-4F19-8A1A-B0563BCDEBCE}"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edge">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wedge">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wedge">
                                      <p:cBhvr>
                                        <p:cTn id="22" dur="5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wedge">
                                      <p:cBhvr>
                                        <p:cTn id="27" dur="500"/>
                                        <p:tgtEl>
                                          <p:spTgt spid="1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wedge">
                                      <p:cBhvr>
                                        <p:cTn id="32" dur="500"/>
                                        <p:tgtEl>
                                          <p:spTgt spid="16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Effect transition="in" filter="wedge">
                                      <p:cBhvr>
                                        <p:cTn id="37" dur="500"/>
                                        <p:tgtEl>
                                          <p:spTgt spid="163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6387">
                                            <p:txEl>
                                              <p:pRg st="6" end="6"/>
                                            </p:txEl>
                                          </p:spTgt>
                                        </p:tgtEl>
                                        <p:attrNameLst>
                                          <p:attrName>style.visibility</p:attrName>
                                        </p:attrNameLst>
                                      </p:cBhvr>
                                      <p:to>
                                        <p:strVal val="visible"/>
                                      </p:to>
                                    </p:set>
                                    <p:animEffect transition="in" filter="wedge">
                                      <p:cBhvr>
                                        <p:cTn id="42" dur="500"/>
                                        <p:tgtEl>
                                          <p:spTgt spid="1638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6387">
                                            <p:txEl>
                                              <p:pRg st="7" end="7"/>
                                            </p:txEl>
                                          </p:spTgt>
                                        </p:tgtEl>
                                        <p:attrNameLst>
                                          <p:attrName>style.visibility</p:attrName>
                                        </p:attrNameLst>
                                      </p:cBhvr>
                                      <p:to>
                                        <p:strVal val="visible"/>
                                      </p:to>
                                    </p:set>
                                    <p:animEffect transition="in" filter="wedge">
                                      <p:cBhvr>
                                        <p:cTn id="47"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58762"/>
            <a:ext cx="6477000" cy="1417638"/>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
            </a:r>
            <a:br>
              <a:rPr lang="en-US" dirty="0" smtClean="0"/>
            </a:br>
            <a:r>
              <a:rPr lang="en-US" dirty="0" smtClean="0"/>
              <a:t>A Simple Definition of    Sufism</a:t>
            </a:r>
            <a:br>
              <a:rPr lang="en-US" dirty="0" smtClean="0"/>
            </a:br>
            <a:endParaRPr lang="en-US" dirty="0"/>
          </a:p>
        </p:txBody>
      </p:sp>
      <p:sp>
        <p:nvSpPr>
          <p:cNvPr id="17411" name="Content Placeholder 2"/>
          <p:cNvSpPr>
            <a:spLocks noGrp="1"/>
          </p:cNvSpPr>
          <p:nvPr>
            <p:ph idx="1"/>
          </p:nvPr>
        </p:nvSpPr>
        <p:spPr>
          <a:xfrm>
            <a:off x="2667000" y="1447800"/>
            <a:ext cx="6477000" cy="5410200"/>
          </a:xfrm>
          <a:effectLst>
            <a:outerShdw blurRad="50800" dist="38100" dir="8100000" algn="tr" rotWithShape="0">
              <a:prstClr val="black">
                <a:alpha val="40000"/>
              </a:prstClr>
            </a:outerShdw>
          </a:effectLst>
        </p:spPr>
        <p:txBody>
          <a:bodyPr/>
          <a:lstStyle/>
          <a:p>
            <a:pPr eaLnBrk="1" hangingPunct="1"/>
            <a:endParaRPr lang="en-US" dirty="0" smtClean="0"/>
          </a:p>
          <a:p>
            <a:pPr eaLnBrk="1" hangingPunct="1"/>
            <a:r>
              <a:rPr lang="en-US" dirty="0" smtClean="0"/>
              <a:t>It is simply the ways developed by Sufis to reach God, acquire His love, and thus to purify and train oneself and become a perfect human being, become a true human being.</a:t>
            </a:r>
          </a:p>
          <a:p>
            <a:pPr eaLnBrk="1" hangingPunct="1"/>
            <a:endParaRPr lang="en-US"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strips(downLeft)">
                                      <p:cBhvr>
                                        <p:cTn id="16"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60198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Key Concepts &amp; Principles</a:t>
            </a:r>
            <a:br>
              <a:rPr lang="en-US" dirty="0" smtClean="0"/>
            </a:br>
            <a:endParaRPr lang="en-US" dirty="0"/>
          </a:p>
        </p:txBody>
      </p:sp>
      <p:sp>
        <p:nvSpPr>
          <p:cNvPr id="18435" name="Content Placeholder 2"/>
          <p:cNvSpPr>
            <a:spLocks noGrp="1"/>
          </p:cNvSpPr>
          <p:nvPr>
            <p:ph idx="1"/>
          </p:nvPr>
        </p:nvSpPr>
        <p:spPr>
          <a:xfrm>
            <a:off x="2743200" y="1828800"/>
            <a:ext cx="6400800" cy="4876800"/>
          </a:xfrm>
          <a:effectLst>
            <a:outerShdw blurRad="50800" dist="38100" dir="8100000" algn="tr" rotWithShape="0">
              <a:prstClr val="black">
                <a:alpha val="40000"/>
              </a:prstClr>
            </a:outerShdw>
          </a:effectLst>
        </p:spPr>
        <p:txBody>
          <a:bodyPr/>
          <a:lstStyle/>
          <a:p>
            <a:pPr eaLnBrk="1" hangingPunct="1">
              <a:lnSpc>
                <a:spcPct val="80000"/>
              </a:lnSpc>
            </a:pPr>
            <a:r>
              <a:rPr lang="en-US" sz="2400" dirty="0" smtClean="0"/>
              <a:t>Faith, Knowledge of God</a:t>
            </a:r>
          </a:p>
          <a:p>
            <a:pPr eaLnBrk="1" hangingPunct="1">
              <a:lnSpc>
                <a:spcPct val="80000"/>
              </a:lnSpc>
            </a:pPr>
            <a:r>
              <a:rPr lang="en-US" sz="2400" dirty="0" smtClean="0"/>
              <a:t>Love of God</a:t>
            </a:r>
          </a:p>
          <a:p>
            <a:pPr eaLnBrk="1" hangingPunct="1">
              <a:lnSpc>
                <a:spcPct val="80000"/>
              </a:lnSpc>
            </a:pPr>
            <a:r>
              <a:rPr lang="en-US" sz="2400" dirty="0" smtClean="0"/>
              <a:t>Worship with Spiritual Depth</a:t>
            </a:r>
          </a:p>
          <a:p>
            <a:pPr eaLnBrk="1" hangingPunct="1">
              <a:lnSpc>
                <a:spcPct val="80000"/>
              </a:lnSpc>
            </a:pPr>
            <a:r>
              <a:rPr lang="en-US" sz="2400" dirty="0" smtClean="0"/>
              <a:t>Remembrance of God/</a:t>
            </a:r>
            <a:r>
              <a:rPr lang="en-US" sz="2400" dirty="0" err="1" smtClean="0"/>
              <a:t>Dhikr</a:t>
            </a:r>
            <a:endParaRPr lang="en-US" sz="2400" dirty="0" smtClean="0"/>
          </a:p>
          <a:p>
            <a:pPr eaLnBrk="1" hangingPunct="1">
              <a:lnSpc>
                <a:spcPct val="80000"/>
              </a:lnSpc>
            </a:pPr>
            <a:r>
              <a:rPr lang="en-US" sz="2400" dirty="0" smtClean="0"/>
              <a:t>Reflection</a:t>
            </a:r>
          </a:p>
          <a:p>
            <a:pPr eaLnBrk="1" hangingPunct="1">
              <a:lnSpc>
                <a:spcPct val="80000"/>
              </a:lnSpc>
            </a:pPr>
            <a:r>
              <a:rPr lang="en-US" sz="2400" dirty="0" smtClean="0"/>
              <a:t>Self Examination</a:t>
            </a:r>
          </a:p>
          <a:p>
            <a:pPr eaLnBrk="1" hangingPunct="1">
              <a:lnSpc>
                <a:spcPct val="80000"/>
              </a:lnSpc>
            </a:pPr>
            <a:r>
              <a:rPr lang="en-US" sz="2400" dirty="0" smtClean="0"/>
              <a:t>Purification &amp; Self Transformation (7 stages)</a:t>
            </a:r>
          </a:p>
          <a:p>
            <a:pPr eaLnBrk="1" hangingPunct="1">
              <a:lnSpc>
                <a:spcPct val="80000"/>
              </a:lnSpc>
            </a:pPr>
            <a:r>
              <a:rPr lang="en-US" sz="2400" dirty="0" smtClean="0"/>
              <a:t>Self Discipline – Inner and Outer</a:t>
            </a:r>
          </a:p>
          <a:p>
            <a:pPr eaLnBrk="1" hangingPunct="1">
              <a:lnSpc>
                <a:spcPct val="80000"/>
              </a:lnSpc>
            </a:pPr>
            <a:r>
              <a:rPr lang="en-US" sz="2400" dirty="0" smtClean="0"/>
              <a:t>Annihilation (</a:t>
            </a:r>
            <a:r>
              <a:rPr lang="en-US" sz="2400" dirty="0" err="1" smtClean="0"/>
              <a:t>Fana</a:t>
            </a:r>
            <a:r>
              <a:rPr lang="en-US" sz="2400" dirty="0" smtClean="0"/>
              <a:t>) and Abiding in God (</a:t>
            </a:r>
            <a:r>
              <a:rPr lang="en-US" sz="2400" dirty="0" err="1" smtClean="0"/>
              <a:t>Baqa</a:t>
            </a:r>
            <a:r>
              <a:rPr lang="en-US" sz="2400" dirty="0" smtClean="0"/>
              <a:t>)</a:t>
            </a:r>
          </a:p>
          <a:p>
            <a:pPr eaLnBrk="1" hangingPunct="1">
              <a:lnSpc>
                <a:spcPct val="80000"/>
              </a:lnSpc>
            </a:pPr>
            <a:r>
              <a:rPr lang="en-US" sz="2400" dirty="0" smtClean="0"/>
              <a:t>Dying Before Death</a:t>
            </a:r>
          </a:p>
          <a:p>
            <a:pPr eaLnBrk="1" hangingPunct="1">
              <a:lnSpc>
                <a:spcPct val="80000"/>
              </a:lnSpc>
            </a:pPr>
            <a:r>
              <a:rPr lang="en-US" sz="2400" dirty="0" smtClean="0"/>
              <a:t>Being in the World but not of the World (</a:t>
            </a:r>
            <a:r>
              <a:rPr lang="en-US" sz="2400" dirty="0" err="1" smtClean="0"/>
              <a:t>Tark</a:t>
            </a:r>
            <a:r>
              <a:rPr lang="en-US" sz="2400" dirty="0" smtClean="0"/>
              <a:t>)</a:t>
            </a:r>
          </a:p>
          <a:p>
            <a:pPr eaLnBrk="1" hangingPunct="1">
              <a:lnSpc>
                <a:spcPct val="80000"/>
              </a:lnSpc>
            </a:pPr>
            <a:r>
              <a:rPr lang="en-US" sz="2400" dirty="0" smtClean="0"/>
              <a:t>Leaving of Useless Matters and Relationships</a:t>
            </a:r>
          </a:p>
          <a:p>
            <a:pPr eaLnBrk="1" hangingPunct="1">
              <a:lnSpc>
                <a:spcPct val="80000"/>
              </a:lnSpc>
            </a:pPr>
            <a:r>
              <a:rPr lang="en-US" sz="2400" dirty="0" smtClean="0"/>
              <a:t>Service to People and Creation</a:t>
            </a:r>
          </a:p>
          <a:p>
            <a:pPr eaLnBrk="1" hangingPunct="1">
              <a:lnSpc>
                <a:spcPct val="80000"/>
              </a:lnSpc>
            </a:pPr>
            <a:endParaRPr lang="en-US" sz="24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checkerboard(across)">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checkerboard(across)">
                                      <p:cBhvr>
                                        <p:cTn id="22" dur="5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checkerboard(across)">
                                      <p:cBhvr>
                                        <p:cTn id="27" dur="500"/>
                                        <p:tgtEl>
                                          <p:spTgt spid="184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435">
                                            <p:txEl>
                                              <p:pRg st="4" end="4"/>
                                            </p:txEl>
                                          </p:spTgt>
                                        </p:tgtEl>
                                        <p:attrNameLst>
                                          <p:attrName>style.visibility</p:attrName>
                                        </p:attrNameLst>
                                      </p:cBhvr>
                                      <p:to>
                                        <p:strVal val="visible"/>
                                      </p:to>
                                    </p:set>
                                    <p:animEffect transition="in" filter="checkerboard(across)">
                                      <p:cBhvr>
                                        <p:cTn id="32" dur="500"/>
                                        <p:tgtEl>
                                          <p:spTgt spid="184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Effect transition="in" filter="checkerboard(across)">
                                      <p:cBhvr>
                                        <p:cTn id="37" dur="500"/>
                                        <p:tgtEl>
                                          <p:spTgt spid="184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435">
                                            <p:txEl>
                                              <p:pRg st="6" end="6"/>
                                            </p:txEl>
                                          </p:spTgt>
                                        </p:tgtEl>
                                        <p:attrNameLst>
                                          <p:attrName>style.visibility</p:attrName>
                                        </p:attrNameLst>
                                      </p:cBhvr>
                                      <p:to>
                                        <p:strVal val="visible"/>
                                      </p:to>
                                    </p:set>
                                    <p:animEffect transition="in" filter="checkerboard(across)">
                                      <p:cBhvr>
                                        <p:cTn id="42" dur="500"/>
                                        <p:tgtEl>
                                          <p:spTgt spid="1843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8435">
                                            <p:txEl>
                                              <p:pRg st="7" end="7"/>
                                            </p:txEl>
                                          </p:spTgt>
                                        </p:tgtEl>
                                        <p:attrNameLst>
                                          <p:attrName>style.visibility</p:attrName>
                                        </p:attrNameLst>
                                      </p:cBhvr>
                                      <p:to>
                                        <p:strVal val="visible"/>
                                      </p:to>
                                    </p:set>
                                    <p:animEffect transition="in" filter="checkerboard(across)">
                                      <p:cBhvr>
                                        <p:cTn id="47" dur="500"/>
                                        <p:tgtEl>
                                          <p:spTgt spid="1843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435">
                                            <p:txEl>
                                              <p:pRg st="8" end="8"/>
                                            </p:txEl>
                                          </p:spTgt>
                                        </p:tgtEl>
                                        <p:attrNameLst>
                                          <p:attrName>style.visibility</p:attrName>
                                        </p:attrNameLst>
                                      </p:cBhvr>
                                      <p:to>
                                        <p:strVal val="visible"/>
                                      </p:to>
                                    </p:set>
                                    <p:animEffect transition="in" filter="checkerboard(across)">
                                      <p:cBhvr>
                                        <p:cTn id="52" dur="500"/>
                                        <p:tgtEl>
                                          <p:spTgt spid="1843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8435">
                                            <p:txEl>
                                              <p:pRg st="9" end="9"/>
                                            </p:txEl>
                                          </p:spTgt>
                                        </p:tgtEl>
                                        <p:attrNameLst>
                                          <p:attrName>style.visibility</p:attrName>
                                        </p:attrNameLst>
                                      </p:cBhvr>
                                      <p:to>
                                        <p:strVal val="visible"/>
                                      </p:to>
                                    </p:set>
                                    <p:animEffect transition="in" filter="checkerboard(across)">
                                      <p:cBhvr>
                                        <p:cTn id="57" dur="500"/>
                                        <p:tgtEl>
                                          <p:spTgt spid="1843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8435">
                                            <p:txEl>
                                              <p:pRg st="10" end="10"/>
                                            </p:txEl>
                                          </p:spTgt>
                                        </p:tgtEl>
                                        <p:attrNameLst>
                                          <p:attrName>style.visibility</p:attrName>
                                        </p:attrNameLst>
                                      </p:cBhvr>
                                      <p:to>
                                        <p:strVal val="visible"/>
                                      </p:to>
                                    </p:set>
                                    <p:animEffect transition="in" filter="checkerboard(across)">
                                      <p:cBhvr>
                                        <p:cTn id="62" dur="500"/>
                                        <p:tgtEl>
                                          <p:spTgt spid="1843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8435">
                                            <p:txEl>
                                              <p:pRg st="11" end="11"/>
                                            </p:txEl>
                                          </p:spTgt>
                                        </p:tgtEl>
                                        <p:attrNameLst>
                                          <p:attrName>style.visibility</p:attrName>
                                        </p:attrNameLst>
                                      </p:cBhvr>
                                      <p:to>
                                        <p:strVal val="visible"/>
                                      </p:to>
                                    </p:set>
                                    <p:animEffect transition="in" filter="checkerboard(across)">
                                      <p:cBhvr>
                                        <p:cTn id="67" dur="500"/>
                                        <p:tgtEl>
                                          <p:spTgt spid="1843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8435">
                                            <p:txEl>
                                              <p:pRg st="12" end="12"/>
                                            </p:txEl>
                                          </p:spTgt>
                                        </p:tgtEl>
                                        <p:attrNameLst>
                                          <p:attrName>style.visibility</p:attrName>
                                        </p:attrNameLst>
                                      </p:cBhvr>
                                      <p:to>
                                        <p:strVal val="visible"/>
                                      </p:to>
                                    </p:set>
                                    <p:animEffect transition="in" filter="checkerboard(across)">
                                      <p:cBhvr>
                                        <p:cTn id="72" dur="500"/>
                                        <p:tgtEl>
                                          <p:spTgt spid="184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Major Vices</a:t>
            </a:r>
            <a:br>
              <a:rPr lang="en-US" dirty="0" smtClean="0"/>
            </a:br>
            <a:endParaRPr lang="en-US" dirty="0"/>
          </a:p>
        </p:txBody>
      </p:sp>
      <p:sp>
        <p:nvSpPr>
          <p:cNvPr id="19459" name="Content Placeholder 2"/>
          <p:cNvSpPr>
            <a:spLocks noGrp="1"/>
          </p:cNvSpPr>
          <p:nvPr>
            <p:ph idx="1"/>
          </p:nvPr>
        </p:nvSpPr>
        <p:spPr>
          <a:xfrm>
            <a:off x="2819400" y="1371600"/>
            <a:ext cx="6324600" cy="4525963"/>
          </a:xfrm>
          <a:effectLst>
            <a:outerShdw blurRad="50800" dist="38100" dir="8100000" algn="tr" rotWithShape="0">
              <a:prstClr val="black">
                <a:alpha val="40000"/>
              </a:prstClr>
            </a:outerShdw>
          </a:effectLst>
        </p:spPr>
        <p:txBody>
          <a:bodyPr/>
          <a:lstStyle/>
          <a:p>
            <a:pPr eaLnBrk="1" hangingPunct="1">
              <a:lnSpc>
                <a:spcPct val="80000"/>
              </a:lnSpc>
            </a:pPr>
            <a:r>
              <a:rPr lang="en-US" sz="2800" dirty="0" smtClean="0"/>
              <a:t>Major barriers to spiritual ascension</a:t>
            </a:r>
          </a:p>
          <a:p>
            <a:pPr eaLnBrk="1" hangingPunct="1">
              <a:lnSpc>
                <a:spcPct val="80000"/>
              </a:lnSpc>
            </a:pPr>
            <a:r>
              <a:rPr lang="en-US" sz="2800" dirty="0" smtClean="0"/>
              <a:t>self reliance, pride and arrogance</a:t>
            </a:r>
          </a:p>
          <a:p>
            <a:pPr eaLnBrk="1" hangingPunct="1">
              <a:lnSpc>
                <a:spcPct val="80000"/>
              </a:lnSpc>
            </a:pPr>
            <a:r>
              <a:rPr lang="en-US" sz="2800" dirty="0" smtClean="0"/>
              <a:t>Selfishness</a:t>
            </a:r>
          </a:p>
          <a:p>
            <a:pPr eaLnBrk="1" hangingPunct="1">
              <a:lnSpc>
                <a:spcPct val="80000"/>
              </a:lnSpc>
            </a:pPr>
            <a:r>
              <a:rPr lang="en-US" sz="2800" dirty="0" smtClean="0"/>
              <a:t>Ignorance</a:t>
            </a:r>
          </a:p>
          <a:p>
            <a:pPr eaLnBrk="1" hangingPunct="1">
              <a:lnSpc>
                <a:spcPct val="80000"/>
              </a:lnSpc>
            </a:pPr>
            <a:r>
              <a:rPr lang="en-US" sz="2800" dirty="0" smtClean="0"/>
              <a:t>Hastiness and impatience</a:t>
            </a:r>
          </a:p>
          <a:p>
            <a:pPr eaLnBrk="1" hangingPunct="1">
              <a:lnSpc>
                <a:spcPct val="80000"/>
              </a:lnSpc>
            </a:pPr>
            <a:r>
              <a:rPr lang="en-US" sz="2800" dirty="0" smtClean="0"/>
              <a:t>Greed</a:t>
            </a:r>
          </a:p>
          <a:p>
            <a:pPr eaLnBrk="1" hangingPunct="1">
              <a:lnSpc>
                <a:spcPct val="80000"/>
              </a:lnSpc>
            </a:pPr>
            <a:r>
              <a:rPr lang="en-US" sz="2800" dirty="0" smtClean="0"/>
              <a:t>Hypocrisy</a:t>
            </a:r>
          </a:p>
          <a:p>
            <a:pPr eaLnBrk="1" hangingPunct="1">
              <a:lnSpc>
                <a:spcPct val="80000"/>
              </a:lnSpc>
            </a:pPr>
            <a:r>
              <a:rPr lang="en-US" sz="2800" dirty="0" smtClean="0"/>
              <a:t>Laziness</a:t>
            </a:r>
          </a:p>
          <a:p>
            <a:pPr eaLnBrk="1" hangingPunct="1">
              <a:lnSpc>
                <a:spcPct val="80000"/>
              </a:lnSpc>
            </a:pPr>
            <a:r>
              <a:rPr lang="en-US" sz="2800" dirty="0" smtClean="0"/>
              <a:t>Indulgence in carnal desires</a:t>
            </a:r>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circle(in)">
                                      <p:cBhvr>
                                        <p:cTn id="12" dur="10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circle(in)">
                                      <p:cBhvr>
                                        <p:cTn id="17" dur="10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circle(in)">
                                      <p:cBhvr>
                                        <p:cTn id="22" dur="1000"/>
                                        <p:tgtEl>
                                          <p:spTgt spid="194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circle(in)">
                                      <p:cBhvr>
                                        <p:cTn id="27" dur="1000"/>
                                        <p:tgtEl>
                                          <p:spTgt spid="194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circle(in)">
                                      <p:cBhvr>
                                        <p:cTn id="32" dur="1000"/>
                                        <p:tgtEl>
                                          <p:spTgt spid="194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Effect transition="in" filter="circle(in)">
                                      <p:cBhvr>
                                        <p:cTn id="37" dur="1000"/>
                                        <p:tgtEl>
                                          <p:spTgt spid="1945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459">
                                            <p:txEl>
                                              <p:pRg st="6" end="6"/>
                                            </p:txEl>
                                          </p:spTgt>
                                        </p:tgtEl>
                                        <p:attrNameLst>
                                          <p:attrName>style.visibility</p:attrName>
                                        </p:attrNameLst>
                                      </p:cBhvr>
                                      <p:to>
                                        <p:strVal val="visible"/>
                                      </p:to>
                                    </p:set>
                                    <p:animEffect transition="in" filter="circle(in)">
                                      <p:cBhvr>
                                        <p:cTn id="42" dur="1000"/>
                                        <p:tgtEl>
                                          <p:spTgt spid="1945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459">
                                            <p:txEl>
                                              <p:pRg st="7" end="7"/>
                                            </p:txEl>
                                          </p:spTgt>
                                        </p:tgtEl>
                                        <p:attrNameLst>
                                          <p:attrName>style.visibility</p:attrName>
                                        </p:attrNameLst>
                                      </p:cBhvr>
                                      <p:to>
                                        <p:strVal val="visible"/>
                                      </p:to>
                                    </p:set>
                                    <p:animEffect transition="in" filter="circle(in)">
                                      <p:cBhvr>
                                        <p:cTn id="47" dur="1000"/>
                                        <p:tgtEl>
                                          <p:spTgt spid="1945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459">
                                            <p:txEl>
                                              <p:pRg st="8" end="8"/>
                                            </p:txEl>
                                          </p:spTgt>
                                        </p:tgtEl>
                                        <p:attrNameLst>
                                          <p:attrName>style.visibility</p:attrName>
                                        </p:attrNameLst>
                                      </p:cBhvr>
                                      <p:to>
                                        <p:strVal val="visible"/>
                                      </p:to>
                                    </p:set>
                                    <p:animEffect transition="in" filter="circle(in)">
                                      <p:cBhvr>
                                        <p:cTn id="52" dur="10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Major Virtues</a:t>
            </a:r>
            <a:br>
              <a:rPr lang="en-US" dirty="0" smtClean="0"/>
            </a:br>
            <a:endParaRPr lang="en-US" dirty="0"/>
          </a:p>
        </p:txBody>
      </p:sp>
      <p:sp>
        <p:nvSpPr>
          <p:cNvPr id="20483" name="Content Placeholder 2"/>
          <p:cNvSpPr>
            <a:spLocks noGrp="1"/>
          </p:cNvSpPr>
          <p:nvPr>
            <p:ph idx="1"/>
          </p:nvPr>
        </p:nvSpPr>
        <p:spPr>
          <a:xfrm>
            <a:off x="2895600" y="1371600"/>
            <a:ext cx="6248400" cy="4525963"/>
          </a:xfrm>
          <a:effectLst>
            <a:outerShdw blurRad="50800" dist="38100" dir="8100000" algn="tr" rotWithShape="0">
              <a:prstClr val="black">
                <a:alpha val="40000"/>
              </a:prstClr>
            </a:outerShdw>
          </a:effectLst>
        </p:spPr>
        <p:txBody>
          <a:bodyPr/>
          <a:lstStyle/>
          <a:p>
            <a:pPr eaLnBrk="1" hangingPunct="1">
              <a:lnSpc>
                <a:spcPct val="80000"/>
              </a:lnSpc>
            </a:pPr>
            <a:r>
              <a:rPr lang="en-US" sz="2500" dirty="0" smtClean="0"/>
              <a:t>Major virtues to be established in the heart</a:t>
            </a:r>
          </a:p>
          <a:p>
            <a:pPr eaLnBrk="1" hangingPunct="1">
              <a:lnSpc>
                <a:spcPct val="80000"/>
              </a:lnSpc>
            </a:pPr>
            <a:r>
              <a:rPr lang="en-US" sz="2500" dirty="0" smtClean="0"/>
              <a:t>Humility and submission</a:t>
            </a:r>
          </a:p>
          <a:p>
            <a:pPr eaLnBrk="1" hangingPunct="1">
              <a:lnSpc>
                <a:spcPct val="80000"/>
              </a:lnSpc>
            </a:pPr>
            <a:r>
              <a:rPr lang="en-US" sz="2500" dirty="0" smtClean="0"/>
              <a:t>Recognition of one’s needs and weaknesses</a:t>
            </a:r>
          </a:p>
          <a:p>
            <a:pPr eaLnBrk="1" hangingPunct="1">
              <a:lnSpc>
                <a:spcPct val="80000"/>
              </a:lnSpc>
            </a:pPr>
            <a:r>
              <a:rPr lang="en-US" sz="2500" dirty="0" smtClean="0"/>
              <a:t>Recognition and appreciation of God’s greatness</a:t>
            </a:r>
          </a:p>
          <a:p>
            <a:pPr eaLnBrk="1" hangingPunct="1">
              <a:lnSpc>
                <a:spcPct val="80000"/>
              </a:lnSpc>
            </a:pPr>
            <a:r>
              <a:rPr lang="en-US" sz="2500" dirty="0" smtClean="0"/>
              <a:t>Contentment</a:t>
            </a:r>
          </a:p>
          <a:p>
            <a:pPr eaLnBrk="1" hangingPunct="1">
              <a:lnSpc>
                <a:spcPct val="80000"/>
              </a:lnSpc>
            </a:pPr>
            <a:r>
              <a:rPr lang="en-US" sz="2500" dirty="0" smtClean="0"/>
              <a:t>Patience</a:t>
            </a:r>
          </a:p>
          <a:p>
            <a:pPr eaLnBrk="1" hangingPunct="1">
              <a:lnSpc>
                <a:spcPct val="80000"/>
              </a:lnSpc>
            </a:pPr>
            <a:r>
              <a:rPr lang="en-US" sz="2500" dirty="0" smtClean="0"/>
              <a:t>Devotion</a:t>
            </a:r>
          </a:p>
          <a:p>
            <a:pPr eaLnBrk="1" hangingPunct="1">
              <a:lnSpc>
                <a:spcPct val="80000"/>
              </a:lnSpc>
            </a:pPr>
            <a:r>
              <a:rPr lang="en-US" sz="2500" dirty="0" smtClean="0"/>
              <a:t>Self control</a:t>
            </a:r>
          </a:p>
          <a:p>
            <a:pPr eaLnBrk="1" hangingPunct="1">
              <a:lnSpc>
                <a:spcPct val="80000"/>
              </a:lnSpc>
            </a:pPr>
            <a:r>
              <a:rPr lang="en-US" sz="2500" dirty="0" smtClean="0"/>
              <a:t>Altruism</a:t>
            </a:r>
          </a:p>
          <a:p>
            <a:pPr eaLnBrk="1" hangingPunct="1">
              <a:lnSpc>
                <a:spcPct val="80000"/>
              </a:lnSpc>
            </a:pPr>
            <a:r>
              <a:rPr lang="en-US" sz="2500" dirty="0" smtClean="0"/>
              <a:t>Sincerity</a:t>
            </a:r>
          </a:p>
          <a:p>
            <a:pPr eaLnBrk="1" hangingPunct="1">
              <a:lnSpc>
                <a:spcPct val="80000"/>
              </a:lnSpc>
            </a:pPr>
            <a:r>
              <a:rPr lang="en-US" sz="2500" dirty="0" smtClean="0"/>
              <a:t>Wakefulness</a:t>
            </a:r>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248400" cy="1143000"/>
          </a:xfrm>
          <a:effectLst>
            <a:outerShdw blurRad="50800" dist="38100" dir="8100000" algn="tr" rotWithShape="0">
              <a:prstClr val="black">
                <a:alpha val="40000"/>
              </a:prstClr>
            </a:outerShdw>
          </a:effectLst>
        </p:spPr>
        <p:txBody>
          <a:bodyPr rtlCol="0">
            <a:normAutofit fontScale="90000"/>
          </a:bodyPr>
          <a:lstStyle/>
          <a:p>
            <a:pPr eaLnBrk="1" fontAlgn="auto" hangingPunct="1">
              <a:spcAft>
                <a:spcPts val="0"/>
              </a:spcAft>
              <a:defRPr/>
            </a:pPr>
            <a:r>
              <a:rPr lang="en-US" sz="5300" b="1" dirty="0" smtClean="0">
                <a:solidFill>
                  <a:srgbClr val="C00000"/>
                </a:solidFill>
              </a:rPr>
              <a:t>Outline</a:t>
            </a:r>
            <a:r>
              <a:rPr lang="en-US" dirty="0" smtClean="0"/>
              <a:t/>
            </a:r>
            <a:br>
              <a:rPr lang="en-US" dirty="0" smtClean="0"/>
            </a:br>
            <a:endParaRPr lang="en-US" dirty="0"/>
          </a:p>
        </p:txBody>
      </p:sp>
      <p:sp>
        <p:nvSpPr>
          <p:cNvPr id="3075" name="Content Placeholder 2"/>
          <p:cNvSpPr>
            <a:spLocks noGrp="1"/>
          </p:cNvSpPr>
          <p:nvPr>
            <p:ph idx="1"/>
          </p:nvPr>
        </p:nvSpPr>
        <p:spPr>
          <a:xfrm>
            <a:off x="2895600" y="1143000"/>
            <a:ext cx="6248400" cy="4525963"/>
          </a:xfrm>
          <a:effectLst>
            <a:outerShdw blurRad="50800" dist="38100" dir="8100000" algn="tr" rotWithShape="0">
              <a:prstClr val="black">
                <a:alpha val="40000"/>
              </a:prstClr>
            </a:outerShdw>
          </a:effectLst>
        </p:spPr>
        <p:txBody>
          <a:bodyPr/>
          <a:lstStyle/>
          <a:p>
            <a:pPr eaLnBrk="1" hangingPunct="1">
              <a:lnSpc>
                <a:spcPct val="80000"/>
              </a:lnSpc>
              <a:buFont typeface="Arial" charset="0"/>
              <a:buNone/>
            </a:pPr>
            <a:endParaRPr lang="en-US" sz="1500" b="1" dirty="0" smtClean="0">
              <a:solidFill>
                <a:srgbClr val="FFFF00"/>
              </a:solidFill>
            </a:endParaRPr>
          </a:p>
          <a:p>
            <a:pPr eaLnBrk="1" hangingPunct="1">
              <a:lnSpc>
                <a:spcPct val="80000"/>
              </a:lnSpc>
            </a:pPr>
            <a:r>
              <a:rPr lang="en-US" sz="2800" b="1" dirty="0" smtClean="0">
                <a:solidFill>
                  <a:srgbClr val="FFFF00"/>
                </a:solidFill>
              </a:rPr>
              <a:t>Origins of Sufism.</a:t>
            </a:r>
          </a:p>
          <a:p>
            <a:pPr eaLnBrk="1" hangingPunct="1">
              <a:lnSpc>
                <a:spcPct val="80000"/>
              </a:lnSpc>
            </a:pPr>
            <a:r>
              <a:rPr lang="en-US" sz="2800" b="1" dirty="0" smtClean="0">
                <a:solidFill>
                  <a:srgbClr val="FFFF00"/>
                </a:solidFill>
              </a:rPr>
              <a:t>Aim of Sufism</a:t>
            </a:r>
          </a:p>
          <a:p>
            <a:pPr eaLnBrk="1" hangingPunct="1">
              <a:lnSpc>
                <a:spcPct val="80000"/>
              </a:lnSpc>
            </a:pPr>
            <a:r>
              <a:rPr lang="en-US" sz="2800" b="1" dirty="0" smtClean="0">
                <a:solidFill>
                  <a:srgbClr val="FFFF00"/>
                </a:solidFill>
              </a:rPr>
              <a:t>Key Concepts and Principles</a:t>
            </a:r>
          </a:p>
          <a:p>
            <a:pPr eaLnBrk="1" hangingPunct="1">
              <a:lnSpc>
                <a:spcPct val="80000"/>
              </a:lnSpc>
            </a:pPr>
            <a:r>
              <a:rPr lang="en-US" sz="2800" b="1" dirty="0" smtClean="0">
                <a:solidFill>
                  <a:srgbClr val="FFFF00"/>
                </a:solidFill>
              </a:rPr>
              <a:t>Purification of the heart</a:t>
            </a:r>
          </a:p>
          <a:p>
            <a:pPr eaLnBrk="1" hangingPunct="1">
              <a:lnSpc>
                <a:spcPct val="80000"/>
              </a:lnSpc>
            </a:pPr>
            <a:r>
              <a:rPr lang="en-US" sz="2800" b="1" dirty="0" smtClean="0">
                <a:solidFill>
                  <a:srgbClr val="FFFF00"/>
                </a:solidFill>
              </a:rPr>
              <a:t>Elevation of the “Nafs” (self)</a:t>
            </a:r>
          </a:p>
          <a:p>
            <a:pPr eaLnBrk="1" hangingPunct="1">
              <a:lnSpc>
                <a:spcPct val="80000"/>
              </a:lnSpc>
            </a:pPr>
            <a:r>
              <a:rPr lang="en-US" sz="2800" b="1" dirty="0" smtClean="0">
                <a:solidFill>
                  <a:srgbClr val="FFFF00"/>
                </a:solidFill>
              </a:rPr>
              <a:t>Elements of Spiritual Ascension</a:t>
            </a:r>
          </a:p>
          <a:p>
            <a:pPr eaLnBrk="1" hangingPunct="1">
              <a:lnSpc>
                <a:spcPct val="80000"/>
              </a:lnSpc>
            </a:pPr>
            <a:r>
              <a:rPr lang="en-US" sz="2800" b="1" dirty="0" smtClean="0">
                <a:solidFill>
                  <a:srgbClr val="FFFF00"/>
                </a:solidFill>
              </a:rPr>
              <a:t>Spiritual Dimensions of Worship</a:t>
            </a:r>
          </a:p>
          <a:p>
            <a:pPr eaLnBrk="1" hangingPunct="1">
              <a:lnSpc>
                <a:spcPct val="80000"/>
              </a:lnSpc>
            </a:pPr>
            <a:r>
              <a:rPr lang="en-US" sz="2800" b="1" dirty="0" smtClean="0">
                <a:solidFill>
                  <a:srgbClr val="FFFF00"/>
                </a:solidFill>
              </a:rPr>
              <a:t>Conclusion</a:t>
            </a:r>
          </a:p>
          <a:p>
            <a:pPr eaLnBrk="1" hangingPunct="1">
              <a:lnSpc>
                <a:spcPct val="80000"/>
              </a:lnSpc>
            </a:pPr>
            <a:r>
              <a:rPr lang="en-US" sz="2800" b="1" dirty="0" smtClean="0">
                <a:solidFill>
                  <a:srgbClr val="FFFF00"/>
                </a:solidFill>
              </a:rPr>
              <a:t>Questions &amp; Discussion</a:t>
            </a:r>
          </a:p>
          <a:p>
            <a:pPr eaLnBrk="1" hangingPunct="1">
              <a:lnSpc>
                <a:spcPct val="80000"/>
              </a:lnSpc>
            </a:pPr>
            <a:endParaRPr lang="en-US" sz="2800" b="1" dirty="0" smtClean="0">
              <a:solidFill>
                <a:srgbClr val="FFFF00"/>
              </a:solidFill>
            </a:endParaRPr>
          </a:p>
        </p:txBody>
      </p:sp>
      <p:sp>
        <p:nvSpPr>
          <p:cNvPr id="6" name="Slide Number Placeholder 5"/>
          <p:cNvSpPr>
            <a:spLocks noGrp="1"/>
          </p:cNvSpPr>
          <p:nvPr>
            <p:ph type="sldNum" sz="quarter" idx="12"/>
          </p:nvPr>
        </p:nvSpPr>
        <p:spPr/>
        <p:txBody>
          <a:bodyPr/>
          <a:lstStyle/>
          <a:p>
            <a:pPr>
              <a:defRPr/>
            </a:pPr>
            <a:fld id="{6A1277E1-1498-4F19-8A1A-B0563BCDEBCE}"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randombar(horizont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randombar(horizontal)">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randombar(horizontal)">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randombar(horizontal)">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randombar(horizontal)">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randombar(horizontal)">
                                      <p:cBhvr>
                                        <p:cTn id="37" dur="50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randombar(horizontal)">
                                      <p:cBhvr>
                                        <p:cTn id="42" dur="500"/>
                                        <p:tgtEl>
                                          <p:spTgt spid="30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075">
                                            <p:txEl>
                                              <p:pRg st="8" end="8"/>
                                            </p:txEl>
                                          </p:spTgt>
                                        </p:tgtEl>
                                        <p:attrNameLst>
                                          <p:attrName>style.visibility</p:attrName>
                                        </p:attrNameLst>
                                      </p:cBhvr>
                                      <p:to>
                                        <p:strVal val="visible"/>
                                      </p:to>
                                    </p:set>
                                    <p:animEffect transition="in" filter="randombar(horizontal)">
                                      <p:cBhvr>
                                        <p:cTn id="47" dur="500"/>
                                        <p:tgtEl>
                                          <p:spTgt spid="30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075">
                                            <p:txEl>
                                              <p:pRg st="9" end="9"/>
                                            </p:txEl>
                                          </p:spTgt>
                                        </p:tgtEl>
                                        <p:attrNameLst>
                                          <p:attrName>style.visibility</p:attrName>
                                        </p:attrNameLst>
                                      </p:cBhvr>
                                      <p:to>
                                        <p:strVal val="visible"/>
                                      </p:to>
                                    </p:set>
                                    <p:animEffect transition="in" filter="randombar(horizontal)">
                                      <p:cBhvr>
                                        <p:cTn id="52" dur="500"/>
                                        <p:tgtEl>
                                          <p:spTgt spid="3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Seven Stages of “Nafs” (Self)</a:t>
            </a:r>
            <a:br>
              <a:rPr lang="en-US" dirty="0" smtClean="0"/>
            </a:br>
            <a:endParaRPr lang="en-US" dirty="0"/>
          </a:p>
        </p:txBody>
      </p:sp>
      <p:sp>
        <p:nvSpPr>
          <p:cNvPr id="21507" name="Content Placeholder 2"/>
          <p:cNvSpPr>
            <a:spLocks noGrp="1"/>
          </p:cNvSpPr>
          <p:nvPr>
            <p:ph idx="1"/>
          </p:nvPr>
        </p:nvSpPr>
        <p:spPr>
          <a:xfrm>
            <a:off x="2895600" y="1951037"/>
            <a:ext cx="5791200" cy="4525963"/>
          </a:xfrm>
          <a:effectLst>
            <a:outerShdw blurRad="50800" dist="38100" dir="8100000" algn="tr" rotWithShape="0">
              <a:prstClr val="black">
                <a:alpha val="40000"/>
              </a:prstClr>
            </a:outerShdw>
          </a:effectLst>
        </p:spPr>
        <p:txBody>
          <a:bodyPr/>
          <a:lstStyle/>
          <a:p>
            <a:pPr eaLnBrk="1" hangingPunct="1">
              <a:lnSpc>
                <a:spcPct val="90000"/>
              </a:lnSpc>
            </a:pPr>
            <a:r>
              <a:rPr lang="en-US" sz="2800" dirty="0" smtClean="0"/>
              <a:t>All referred to in the Qur’an:</a:t>
            </a:r>
          </a:p>
          <a:p>
            <a:pPr eaLnBrk="1" hangingPunct="1">
              <a:lnSpc>
                <a:spcPct val="90000"/>
              </a:lnSpc>
            </a:pPr>
            <a:r>
              <a:rPr lang="en-US" sz="2800" dirty="0" smtClean="0"/>
              <a:t>Commanding self (12:53)</a:t>
            </a:r>
          </a:p>
          <a:p>
            <a:pPr eaLnBrk="1" hangingPunct="1">
              <a:lnSpc>
                <a:spcPct val="90000"/>
              </a:lnSpc>
            </a:pPr>
            <a:r>
              <a:rPr lang="en-US" sz="2800" dirty="0" smtClean="0"/>
              <a:t>Accusatory self (75:2)</a:t>
            </a:r>
          </a:p>
          <a:p>
            <a:pPr eaLnBrk="1" hangingPunct="1">
              <a:lnSpc>
                <a:spcPct val="90000"/>
              </a:lnSpc>
            </a:pPr>
            <a:r>
              <a:rPr lang="en-US" sz="2800" dirty="0" smtClean="0"/>
              <a:t>Inspired Self (34:2)</a:t>
            </a:r>
          </a:p>
          <a:p>
            <a:pPr eaLnBrk="1" hangingPunct="1">
              <a:lnSpc>
                <a:spcPct val="90000"/>
              </a:lnSpc>
            </a:pPr>
            <a:r>
              <a:rPr lang="en-US" sz="2800" dirty="0" smtClean="0"/>
              <a:t>Contented Self (89:27-30)</a:t>
            </a:r>
          </a:p>
          <a:p>
            <a:pPr eaLnBrk="1" hangingPunct="1">
              <a:lnSpc>
                <a:spcPct val="90000"/>
              </a:lnSpc>
            </a:pPr>
            <a:r>
              <a:rPr lang="en-US" sz="2800" dirty="0" smtClean="0"/>
              <a:t>Pleased Self (89:27-30)</a:t>
            </a:r>
          </a:p>
          <a:p>
            <a:pPr eaLnBrk="1" hangingPunct="1">
              <a:lnSpc>
                <a:spcPct val="90000"/>
              </a:lnSpc>
            </a:pPr>
            <a:r>
              <a:rPr lang="en-US" sz="2800" dirty="0" smtClean="0"/>
              <a:t>Self Pleasing to God (89:27-30)</a:t>
            </a:r>
          </a:p>
          <a:p>
            <a:pPr eaLnBrk="1" hangingPunct="1">
              <a:lnSpc>
                <a:spcPct val="90000"/>
              </a:lnSpc>
            </a:pPr>
            <a:r>
              <a:rPr lang="en-US" sz="2800" dirty="0" smtClean="0"/>
              <a:t>Pure Self (91:7-10)</a:t>
            </a:r>
          </a:p>
          <a:p>
            <a:pPr eaLnBrk="1" hangingPunct="1">
              <a:lnSpc>
                <a:spcPct val="90000"/>
              </a:lnSpc>
            </a:pPr>
            <a:endParaRPr lang="en-US" sz="28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p:cTn id="12" dur="500" fill="hold"/>
                                        <p:tgtEl>
                                          <p:spTgt spid="21507">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2150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21507">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215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 calcmode="lin" valueType="num">
                                      <p:cBhvr>
                                        <p:cTn id="21" dur="500" fill="hold"/>
                                        <p:tgtEl>
                                          <p:spTgt spid="21507">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21507">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21507">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21507">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2150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21507">
                                            <p:txEl>
                                              <p:pRg st="2" end="2"/>
                                            </p:txEl>
                                          </p:spTgt>
                                        </p:tgtEl>
                                        <p:attrNameLst>
                                          <p:attrName>style.visibility</p:attrName>
                                        </p:attrNameLst>
                                      </p:cBhvr>
                                      <p:to>
                                        <p:strVal val="visible"/>
                                      </p:to>
                                    </p:set>
                                    <p:anim calcmode="lin" valueType="num">
                                      <p:cBhvr>
                                        <p:cTn id="30" dur="500" fill="hold"/>
                                        <p:tgtEl>
                                          <p:spTgt spid="2150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2150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2150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2150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2150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21507">
                                            <p:txEl>
                                              <p:pRg st="3" end="3"/>
                                            </p:txEl>
                                          </p:spTgt>
                                        </p:tgtEl>
                                        <p:attrNameLst>
                                          <p:attrName>style.visibility</p:attrName>
                                        </p:attrNameLst>
                                      </p:cBhvr>
                                      <p:to>
                                        <p:strVal val="visible"/>
                                      </p:to>
                                    </p:set>
                                    <p:anim calcmode="lin" valueType="num">
                                      <p:cBhvr>
                                        <p:cTn id="39" dur="500" fill="hold"/>
                                        <p:tgtEl>
                                          <p:spTgt spid="21507">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21507">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21507">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21507">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2150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21507">
                                            <p:txEl>
                                              <p:pRg st="4" end="4"/>
                                            </p:txEl>
                                          </p:spTgt>
                                        </p:tgtEl>
                                        <p:attrNameLst>
                                          <p:attrName>style.visibility</p:attrName>
                                        </p:attrNameLst>
                                      </p:cBhvr>
                                      <p:to>
                                        <p:strVal val="visible"/>
                                      </p:to>
                                    </p:set>
                                    <p:anim calcmode="lin" valueType="num">
                                      <p:cBhvr>
                                        <p:cTn id="48" dur="500" fill="hold"/>
                                        <p:tgtEl>
                                          <p:spTgt spid="21507">
                                            <p:txEl>
                                              <p:pRg st="4" end="4"/>
                                            </p:txEl>
                                          </p:spTgt>
                                        </p:tgtEl>
                                        <p:attrNameLst>
                                          <p:attrName>ppt_w</p:attrName>
                                        </p:attrNameLst>
                                      </p:cBhvr>
                                      <p:tavLst>
                                        <p:tav tm="0">
                                          <p:val>
                                            <p:strVal val="#ppt_w*0.05"/>
                                          </p:val>
                                        </p:tav>
                                        <p:tav tm="100000">
                                          <p:val>
                                            <p:strVal val="#ppt_w"/>
                                          </p:val>
                                        </p:tav>
                                      </p:tavLst>
                                    </p:anim>
                                    <p:anim calcmode="lin" valueType="num">
                                      <p:cBhvr>
                                        <p:cTn id="49" dur="500" fill="hold"/>
                                        <p:tgtEl>
                                          <p:spTgt spid="21507">
                                            <p:txEl>
                                              <p:pRg st="4" end="4"/>
                                            </p:txEl>
                                          </p:spTgt>
                                        </p:tgtEl>
                                        <p:attrNameLst>
                                          <p:attrName>ppt_h</p:attrName>
                                        </p:attrNameLst>
                                      </p:cBhvr>
                                      <p:tavLst>
                                        <p:tav tm="0">
                                          <p:val>
                                            <p:strVal val="#ppt_h"/>
                                          </p:val>
                                        </p:tav>
                                        <p:tav tm="100000">
                                          <p:val>
                                            <p:strVal val="#ppt_h"/>
                                          </p:val>
                                        </p:tav>
                                      </p:tavLst>
                                    </p:anim>
                                    <p:anim calcmode="lin" valueType="num">
                                      <p:cBhvr>
                                        <p:cTn id="50" dur="500" fill="hold"/>
                                        <p:tgtEl>
                                          <p:spTgt spid="21507">
                                            <p:txEl>
                                              <p:pRg st="4" end="4"/>
                                            </p:txEl>
                                          </p:spTgt>
                                        </p:tgtEl>
                                        <p:attrNameLst>
                                          <p:attrName>ppt_x</p:attrName>
                                        </p:attrNameLst>
                                      </p:cBhvr>
                                      <p:tavLst>
                                        <p:tav tm="0">
                                          <p:val>
                                            <p:strVal val="#ppt_x-.2"/>
                                          </p:val>
                                        </p:tav>
                                        <p:tav tm="100000">
                                          <p:val>
                                            <p:strVal val="#ppt_x"/>
                                          </p:val>
                                        </p:tav>
                                      </p:tavLst>
                                    </p:anim>
                                    <p:anim calcmode="lin" valueType="num">
                                      <p:cBhvr>
                                        <p:cTn id="51" dur="500" fill="hold"/>
                                        <p:tgtEl>
                                          <p:spTgt spid="21507">
                                            <p:txEl>
                                              <p:pRg st="4" end="4"/>
                                            </p:txEl>
                                          </p:spTgt>
                                        </p:tgtEl>
                                        <p:attrNameLst>
                                          <p:attrName>ppt_y</p:attrName>
                                        </p:attrNameLst>
                                      </p:cBhvr>
                                      <p:tavLst>
                                        <p:tav tm="0">
                                          <p:val>
                                            <p:strVal val="#ppt_y"/>
                                          </p:val>
                                        </p:tav>
                                        <p:tav tm="100000">
                                          <p:val>
                                            <p:strVal val="#ppt_y"/>
                                          </p:val>
                                        </p:tav>
                                      </p:tavLst>
                                    </p:anim>
                                    <p:animEffect transition="in" filter="fade">
                                      <p:cBhvr>
                                        <p:cTn id="52" dur="500"/>
                                        <p:tgtEl>
                                          <p:spTgt spid="2150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0"/>
                                  </p:stCondLst>
                                  <p:childTnLst>
                                    <p:set>
                                      <p:cBhvr>
                                        <p:cTn id="56" dur="1" fill="hold">
                                          <p:stCondLst>
                                            <p:cond delay="0"/>
                                          </p:stCondLst>
                                        </p:cTn>
                                        <p:tgtEl>
                                          <p:spTgt spid="21507">
                                            <p:txEl>
                                              <p:pRg st="5" end="5"/>
                                            </p:txEl>
                                          </p:spTgt>
                                        </p:tgtEl>
                                        <p:attrNameLst>
                                          <p:attrName>style.visibility</p:attrName>
                                        </p:attrNameLst>
                                      </p:cBhvr>
                                      <p:to>
                                        <p:strVal val="visible"/>
                                      </p:to>
                                    </p:set>
                                    <p:anim calcmode="lin" valueType="num">
                                      <p:cBhvr>
                                        <p:cTn id="57" dur="500" fill="hold"/>
                                        <p:tgtEl>
                                          <p:spTgt spid="21507">
                                            <p:txEl>
                                              <p:pRg st="5" end="5"/>
                                            </p:txEl>
                                          </p:spTgt>
                                        </p:tgtEl>
                                        <p:attrNameLst>
                                          <p:attrName>ppt_w</p:attrName>
                                        </p:attrNameLst>
                                      </p:cBhvr>
                                      <p:tavLst>
                                        <p:tav tm="0">
                                          <p:val>
                                            <p:strVal val="#ppt_w*0.05"/>
                                          </p:val>
                                        </p:tav>
                                        <p:tav tm="100000">
                                          <p:val>
                                            <p:strVal val="#ppt_w"/>
                                          </p:val>
                                        </p:tav>
                                      </p:tavLst>
                                    </p:anim>
                                    <p:anim calcmode="lin" valueType="num">
                                      <p:cBhvr>
                                        <p:cTn id="58" dur="500" fill="hold"/>
                                        <p:tgtEl>
                                          <p:spTgt spid="21507">
                                            <p:txEl>
                                              <p:pRg st="5" end="5"/>
                                            </p:txEl>
                                          </p:spTgt>
                                        </p:tgtEl>
                                        <p:attrNameLst>
                                          <p:attrName>ppt_h</p:attrName>
                                        </p:attrNameLst>
                                      </p:cBhvr>
                                      <p:tavLst>
                                        <p:tav tm="0">
                                          <p:val>
                                            <p:strVal val="#ppt_h"/>
                                          </p:val>
                                        </p:tav>
                                        <p:tav tm="100000">
                                          <p:val>
                                            <p:strVal val="#ppt_h"/>
                                          </p:val>
                                        </p:tav>
                                      </p:tavLst>
                                    </p:anim>
                                    <p:anim calcmode="lin" valueType="num">
                                      <p:cBhvr>
                                        <p:cTn id="59" dur="500" fill="hold"/>
                                        <p:tgtEl>
                                          <p:spTgt spid="21507">
                                            <p:txEl>
                                              <p:pRg st="5" end="5"/>
                                            </p:txEl>
                                          </p:spTgt>
                                        </p:tgtEl>
                                        <p:attrNameLst>
                                          <p:attrName>ppt_x</p:attrName>
                                        </p:attrNameLst>
                                      </p:cBhvr>
                                      <p:tavLst>
                                        <p:tav tm="0">
                                          <p:val>
                                            <p:strVal val="#ppt_x-.2"/>
                                          </p:val>
                                        </p:tav>
                                        <p:tav tm="100000">
                                          <p:val>
                                            <p:strVal val="#ppt_x"/>
                                          </p:val>
                                        </p:tav>
                                      </p:tavLst>
                                    </p:anim>
                                    <p:anim calcmode="lin" valueType="num">
                                      <p:cBhvr>
                                        <p:cTn id="60" dur="500" fill="hold"/>
                                        <p:tgtEl>
                                          <p:spTgt spid="21507">
                                            <p:txEl>
                                              <p:pRg st="5" end="5"/>
                                            </p:txEl>
                                          </p:spTgt>
                                        </p:tgtEl>
                                        <p:attrNameLst>
                                          <p:attrName>ppt_y</p:attrName>
                                        </p:attrNameLst>
                                      </p:cBhvr>
                                      <p:tavLst>
                                        <p:tav tm="0">
                                          <p:val>
                                            <p:strVal val="#ppt_y"/>
                                          </p:val>
                                        </p:tav>
                                        <p:tav tm="100000">
                                          <p:val>
                                            <p:strVal val="#ppt_y"/>
                                          </p:val>
                                        </p:tav>
                                      </p:tavLst>
                                    </p:anim>
                                    <p:animEffect transition="in" filter="fade">
                                      <p:cBhvr>
                                        <p:cTn id="61" dur="500"/>
                                        <p:tgtEl>
                                          <p:spTgt spid="21507">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21507">
                                            <p:txEl>
                                              <p:pRg st="6" end="6"/>
                                            </p:txEl>
                                          </p:spTgt>
                                        </p:tgtEl>
                                        <p:attrNameLst>
                                          <p:attrName>style.visibility</p:attrName>
                                        </p:attrNameLst>
                                      </p:cBhvr>
                                      <p:to>
                                        <p:strVal val="visible"/>
                                      </p:to>
                                    </p:set>
                                    <p:anim calcmode="lin" valueType="num">
                                      <p:cBhvr>
                                        <p:cTn id="66" dur="500" fill="hold"/>
                                        <p:tgtEl>
                                          <p:spTgt spid="21507">
                                            <p:txEl>
                                              <p:pRg st="6" end="6"/>
                                            </p:txEl>
                                          </p:spTgt>
                                        </p:tgtEl>
                                        <p:attrNameLst>
                                          <p:attrName>ppt_w</p:attrName>
                                        </p:attrNameLst>
                                      </p:cBhvr>
                                      <p:tavLst>
                                        <p:tav tm="0">
                                          <p:val>
                                            <p:strVal val="#ppt_w*0.05"/>
                                          </p:val>
                                        </p:tav>
                                        <p:tav tm="100000">
                                          <p:val>
                                            <p:strVal val="#ppt_w"/>
                                          </p:val>
                                        </p:tav>
                                      </p:tavLst>
                                    </p:anim>
                                    <p:anim calcmode="lin" valueType="num">
                                      <p:cBhvr>
                                        <p:cTn id="67" dur="500" fill="hold"/>
                                        <p:tgtEl>
                                          <p:spTgt spid="21507">
                                            <p:txEl>
                                              <p:pRg st="6" end="6"/>
                                            </p:txEl>
                                          </p:spTgt>
                                        </p:tgtEl>
                                        <p:attrNameLst>
                                          <p:attrName>ppt_h</p:attrName>
                                        </p:attrNameLst>
                                      </p:cBhvr>
                                      <p:tavLst>
                                        <p:tav tm="0">
                                          <p:val>
                                            <p:strVal val="#ppt_h"/>
                                          </p:val>
                                        </p:tav>
                                        <p:tav tm="100000">
                                          <p:val>
                                            <p:strVal val="#ppt_h"/>
                                          </p:val>
                                        </p:tav>
                                      </p:tavLst>
                                    </p:anim>
                                    <p:anim calcmode="lin" valueType="num">
                                      <p:cBhvr>
                                        <p:cTn id="68" dur="500" fill="hold"/>
                                        <p:tgtEl>
                                          <p:spTgt spid="21507">
                                            <p:txEl>
                                              <p:pRg st="6" end="6"/>
                                            </p:txEl>
                                          </p:spTgt>
                                        </p:tgtEl>
                                        <p:attrNameLst>
                                          <p:attrName>ppt_x</p:attrName>
                                        </p:attrNameLst>
                                      </p:cBhvr>
                                      <p:tavLst>
                                        <p:tav tm="0">
                                          <p:val>
                                            <p:strVal val="#ppt_x-.2"/>
                                          </p:val>
                                        </p:tav>
                                        <p:tav tm="100000">
                                          <p:val>
                                            <p:strVal val="#ppt_x"/>
                                          </p:val>
                                        </p:tav>
                                      </p:tavLst>
                                    </p:anim>
                                    <p:anim calcmode="lin" valueType="num">
                                      <p:cBhvr>
                                        <p:cTn id="69" dur="500" fill="hold"/>
                                        <p:tgtEl>
                                          <p:spTgt spid="21507">
                                            <p:txEl>
                                              <p:pRg st="6" end="6"/>
                                            </p:txEl>
                                          </p:spTgt>
                                        </p:tgtEl>
                                        <p:attrNameLst>
                                          <p:attrName>ppt_y</p:attrName>
                                        </p:attrNameLst>
                                      </p:cBhvr>
                                      <p:tavLst>
                                        <p:tav tm="0">
                                          <p:val>
                                            <p:strVal val="#ppt_y"/>
                                          </p:val>
                                        </p:tav>
                                        <p:tav tm="100000">
                                          <p:val>
                                            <p:strVal val="#ppt_y"/>
                                          </p:val>
                                        </p:tav>
                                      </p:tavLst>
                                    </p:anim>
                                    <p:animEffect transition="in" filter="fade">
                                      <p:cBhvr>
                                        <p:cTn id="70" dur="500"/>
                                        <p:tgtEl>
                                          <p:spTgt spid="21507">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4" presetClass="entr" presetSubtype="0" accel="100000" fill="hold" grpId="0" nodeType="clickEffect">
                                  <p:stCondLst>
                                    <p:cond delay="0"/>
                                  </p:stCondLst>
                                  <p:childTnLst>
                                    <p:set>
                                      <p:cBhvr>
                                        <p:cTn id="74" dur="1" fill="hold">
                                          <p:stCondLst>
                                            <p:cond delay="0"/>
                                          </p:stCondLst>
                                        </p:cTn>
                                        <p:tgtEl>
                                          <p:spTgt spid="21507">
                                            <p:txEl>
                                              <p:pRg st="7" end="7"/>
                                            </p:txEl>
                                          </p:spTgt>
                                        </p:tgtEl>
                                        <p:attrNameLst>
                                          <p:attrName>style.visibility</p:attrName>
                                        </p:attrNameLst>
                                      </p:cBhvr>
                                      <p:to>
                                        <p:strVal val="visible"/>
                                      </p:to>
                                    </p:set>
                                    <p:anim calcmode="lin" valueType="num">
                                      <p:cBhvr>
                                        <p:cTn id="75" dur="500" fill="hold"/>
                                        <p:tgtEl>
                                          <p:spTgt spid="21507">
                                            <p:txEl>
                                              <p:pRg st="7" end="7"/>
                                            </p:txEl>
                                          </p:spTgt>
                                        </p:tgtEl>
                                        <p:attrNameLst>
                                          <p:attrName>ppt_w</p:attrName>
                                        </p:attrNameLst>
                                      </p:cBhvr>
                                      <p:tavLst>
                                        <p:tav tm="0">
                                          <p:val>
                                            <p:strVal val="#ppt_w*0.05"/>
                                          </p:val>
                                        </p:tav>
                                        <p:tav tm="100000">
                                          <p:val>
                                            <p:strVal val="#ppt_w"/>
                                          </p:val>
                                        </p:tav>
                                      </p:tavLst>
                                    </p:anim>
                                    <p:anim calcmode="lin" valueType="num">
                                      <p:cBhvr>
                                        <p:cTn id="76" dur="500" fill="hold"/>
                                        <p:tgtEl>
                                          <p:spTgt spid="21507">
                                            <p:txEl>
                                              <p:pRg st="7" end="7"/>
                                            </p:txEl>
                                          </p:spTgt>
                                        </p:tgtEl>
                                        <p:attrNameLst>
                                          <p:attrName>ppt_h</p:attrName>
                                        </p:attrNameLst>
                                      </p:cBhvr>
                                      <p:tavLst>
                                        <p:tav tm="0">
                                          <p:val>
                                            <p:strVal val="#ppt_h"/>
                                          </p:val>
                                        </p:tav>
                                        <p:tav tm="100000">
                                          <p:val>
                                            <p:strVal val="#ppt_h"/>
                                          </p:val>
                                        </p:tav>
                                      </p:tavLst>
                                    </p:anim>
                                    <p:anim calcmode="lin" valueType="num">
                                      <p:cBhvr>
                                        <p:cTn id="77" dur="500" fill="hold"/>
                                        <p:tgtEl>
                                          <p:spTgt spid="21507">
                                            <p:txEl>
                                              <p:pRg st="7" end="7"/>
                                            </p:txEl>
                                          </p:spTgt>
                                        </p:tgtEl>
                                        <p:attrNameLst>
                                          <p:attrName>ppt_x</p:attrName>
                                        </p:attrNameLst>
                                      </p:cBhvr>
                                      <p:tavLst>
                                        <p:tav tm="0">
                                          <p:val>
                                            <p:strVal val="#ppt_x-.2"/>
                                          </p:val>
                                        </p:tav>
                                        <p:tav tm="100000">
                                          <p:val>
                                            <p:strVal val="#ppt_x"/>
                                          </p:val>
                                        </p:tav>
                                      </p:tavLst>
                                    </p:anim>
                                    <p:anim calcmode="lin" valueType="num">
                                      <p:cBhvr>
                                        <p:cTn id="78" dur="500" fill="hold"/>
                                        <p:tgtEl>
                                          <p:spTgt spid="21507">
                                            <p:txEl>
                                              <p:pRg st="7" end="7"/>
                                            </p:txEl>
                                          </p:spTgt>
                                        </p:tgtEl>
                                        <p:attrNameLst>
                                          <p:attrName>ppt_y</p:attrName>
                                        </p:attrNameLst>
                                      </p:cBhvr>
                                      <p:tavLst>
                                        <p:tav tm="0">
                                          <p:val>
                                            <p:strVal val="#ppt_y"/>
                                          </p:val>
                                        </p:tav>
                                        <p:tav tm="100000">
                                          <p:val>
                                            <p:strVal val="#ppt_y"/>
                                          </p:val>
                                        </p:tav>
                                      </p:tavLst>
                                    </p:anim>
                                    <p:animEffect transition="in" filter="fade">
                                      <p:cBhvr>
                                        <p:cTn id="79"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The Sufi Path</a:t>
            </a:r>
            <a:br>
              <a:rPr lang="en-US" dirty="0" smtClean="0"/>
            </a:br>
            <a:endParaRPr lang="en-US" dirty="0"/>
          </a:p>
        </p:txBody>
      </p:sp>
      <p:sp>
        <p:nvSpPr>
          <p:cNvPr id="22531" name="Content Placeholder 2"/>
          <p:cNvSpPr>
            <a:spLocks noGrp="1"/>
          </p:cNvSpPr>
          <p:nvPr>
            <p:ph idx="1"/>
          </p:nvPr>
        </p:nvSpPr>
        <p:spPr>
          <a:xfrm>
            <a:off x="2895600" y="1112837"/>
            <a:ext cx="6248400" cy="2620963"/>
          </a:xfrm>
          <a:effectLst>
            <a:outerShdw blurRad="50800" dist="38100" dir="8100000" algn="tr" rotWithShape="0">
              <a:prstClr val="black">
                <a:alpha val="40000"/>
              </a:prstClr>
            </a:outerShdw>
          </a:effectLst>
        </p:spPr>
        <p:txBody>
          <a:bodyPr/>
          <a:lstStyle/>
          <a:p>
            <a:pPr eaLnBrk="1" hangingPunct="1"/>
            <a:r>
              <a:rPr lang="en-US" sz="3000" dirty="0" smtClean="0"/>
              <a:t>Q: How does one achieve these worthy goals?</a:t>
            </a:r>
          </a:p>
          <a:p>
            <a:pPr eaLnBrk="1" hangingPunct="1"/>
            <a:r>
              <a:rPr lang="en-US" sz="3000" dirty="0" smtClean="0"/>
              <a:t>A: Through following the principles and practices of the path of Sufism.</a:t>
            </a:r>
          </a:p>
          <a:p>
            <a:pPr eaLnBrk="1" hangingPunct="1"/>
            <a:endParaRPr lang="en-US" sz="30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strips(downLeft)">
                                      <p:cBhvr>
                                        <p:cTn id="12" dur="5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strips(downLeft)">
                                      <p:cBhvr>
                                        <p:cTn id="1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85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Practices of Sufism (Inner &amp; Outer)</a:t>
            </a:r>
            <a:br>
              <a:rPr lang="en-US" dirty="0" smtClean="0"/>
            </a:br>
            <a:endParaRPr lang="en-US" dirty="0"/>
          </a:p>
        </p:txBody>
      </p:sp>
      <p:sp>
        <p:nvSpPr>
          <p:cNvPr id="23555" name="Content Placeholder 2"/>
          <p:cNvSpPr>
            <a:spLocks noGrp="1"/>
          </p:cNvSpPr>
          <p:nvPr>
            <p:ph idx="1"/>
          </p:nvPr>
        </p:nvSpPr>
        <p:spPr>
          <a:xfrm>
            <a:off x="2819400" y="1981200"/>
            <a:ext cx="6324600" cy="4876800"/>
          </a:xfrm>
          <a:effectLst>
            <a:outerShdw blurRad="50800" dist="38100" dir="8100000" algn="tr" rotWithShape="0">
              <a:prstClr val="black">
                <a:alpha val="40000"/>
              </a:prstClr>
            </a:outerShdw>
          </a:effectLst>
        </p:spPr>
        <p:txBody>
          <a:bodyPr/>
          <a:lstStyle/>
          <a:p>
            <a:pPr eaLnBrk="1" hangingPunct="1">
              <a:lnSpc>
                <a:spcPct val="80000"/>
              </a:lnSpc>
            </a:pPr>
            <a:r>
              <a:rPr lang="en-US" sz="2100" dirty="0" smtClean="0"/>
              <a:t>Learning and Reflection (“</a:t>
            </a:r>
            <a:r>
              <a:rPr lang="en-US" sz="2100" dirty="0" err="1" smtClean="0"/>
              <a:t>Ma’rifa</a:t>
            </a:r>
            <a:r>
              <a:rPr lang="en-US" sz="2100" dirty="0" smtClean="0"/>
              <a:t>” &amp; “</a:t>
            </a:r>
            <a:r>
              <a:rPr lang="en-US" sz="2100" dirty="0" err="1" smtClean="0"/>
              <a:t>Tafakkur</a:t>
            </a:r>
            <a:r>
              <a:rPr lang="en-US" sz="2100" dirty="0" smtClean="0"/>
              <a:t>”)</a:t>
            </a:r>
          </a:p>
          <a:p>
            <a:pPr eaLnBrk="1" hangingPunct="1">
              <a:lnSpc>
                <a:spcPct val="80000"/>
              </a:lnSpc>
            </a:pPr>
            <a:r>
              <a:rPr lang="en-US" sz="2100" dirty="0" smtClean="0"/>
              <a:t>Observing God’s obligations and prohibitions (“</a:t>
            </a:r>
            <a:r>
              <a:rPr lang="en-US" sz="2100" dirty="0" err="1" smtClean="0"/>
              <a:t>Taqwa</a:t>
            </a:r>
            <a:r>
              <a:rPr lang="en-US" sz="2100" dirty="0" smtClean="0"/>
              <a:t>”)</a:t>
            </a:r>
          </a:p>
          <a:p>
            <a:pPr eaLnBrk="1" hangingPunct="1">
              <a:lnSpc>
                <a:spcPct val="80000"/>
              </a:lnSpc>
            </a:pPr>
            <a:r>
              <a:rPr lang="en-US" sz="2100" dirty="0" smtClean="0"/>
              <a:t>Observing outer and inner requirements of worship</a:t>
            </a:r>
          </a:p>
          <a:p>
            <a:pPr eaLnBrk="1" hangingPunct="1">
              <a:lnSpc>
                <a:spcPct val="80000"/>
              </a:lnSpc>
            </a:pPr>
            <a:r>
              <a:rPr lang="en-US" sz="2100" dirty="0" smtClean="0"/>
              <a:t>Extra worship</a:t>
            </a:r>
          </a:p>
          <a:p>
            <a:pPr eaLnBrk="1" hangingPunct="1">
              <a:lnSpc>
                <a:spcPct val="80000"/>
              </a:lnSpc>
            </a:pPr>
            <a:r>
              <a:rPr lang="en-US" sz="2100" dirty="0" smtClean="0"/>
              <a:t>Extensive Supplication</a:t>
            </a:r>
          </a:p>
          <a:p>
            <a:pPr eaLnBrk="1" hangingPunct="1">
              <a:lnSpc>
                <a:spcPct val="80000"/>
              </a:lnSpc>
            </a:pPr>
            <a:r>
              <a:rPr lang="en-US" sz="2100" dirty="0" smtClean="0"/>
              <a:t>Individual and group remembrance (“</a:t>
            </a:r>
            <a:r>
              <a:rPr lang="en-US" sz="2100" dirty="0" err="1" smtClean="0"/>
              <a:t>Dhikr</a:t>
            </a:r>
            <a:r>
              <a:rPr lang="en-US" sz="2100" dirty="0" smtClean="0"/>
              <a:t>”)</a:t>
            </a:r>
          </a:p>
          <a:p>
            <a:pPr eaLnBrk="1" hangingPunct="1">
              <a:lnSpc>
                <a:spcPct val="80000"/>
              </a:lnSpc>
            </a:pPr>
            <a:r>
              <a:rPr lang="en-US" sz="2100" dirty="0" smtClean="0"/>
              <a:t>Austerity and abstinence: Eating less, sleeping less, talking less</a:t>
            </a:r>
          </a:p>
          <a:p>
            <a:pPr eaLnBrk="1" hangingPunct="1">
              <a:lnSpc>
                <a:spcPct val="80000"/>
              </a:lnSpc>
            </a:pPr>
            <a:r>
              <a:rPr lang="en-US" sz="2100" dirty="0" smtClean="0"/>
              <a:t>Thought and emotion control</a:t>
            </a:r>
          </a:p>
          <a:p>
            <a:pPr eaLnBrk="1" hangingPunct="1">
              <a:lnSpc>
                <a:spcPct val="80000"/>
              </a:lnSpc>
            </a:pPr>
            <a:r>
              <a:rPr lang="en-US" sz="2100" dirty="0" smtClean="0"/>
              <a:t>Care in interpersonal relationships: Humility, respect and</a:t>
            </a:r>
          </a:p>
          <a:p>
            <a:pPr eaLnBrk="1" hangingPunct="1">
              <a:lnSpc>
                <a:spcPct val="80000"/>
              </a:lnSpc>
            </a:pPr>
            <a:r>
              <a:rPr lang="en-US" sz="2100" dirty="0" smtClean="0"/>
              <a:t>leniency</a:t>
            </a:r>
          </a:p>
          <a:p>
            <a:pPr eaLnBrk="1" hangingPunct="1">
              <a:lnSpc>
                <a:spcPct val="80000"/>
              </a:lnSpc>
            </a:pPr>
            <a:r>
              <a:rPr lang="en-US" sz="2100" dirty="0" smtClean="0"/>
              <a:t>Service to humanity and creation</a:t>
            </a:r>
          </a:p>
          <a:p>
            <a:pPr eaLnBrk="1" hangingPunct="1">
              <a:lnSpc>
                <a:spcPct val="80000"/>
              </a:lnSpc>
            </a:pPr>
            <a:r>
              <a:rPr lang="en-US" sz="2100" dirty="0" smtClean="0"/>
              <a:t>Avoidance of useless matters and harmful relationships (as retreats in some schools)</a:t>
            </a:r>
          </a:p>
          <a:p>
            <a:pPr eaLnBrk="1" hangingPunct="1">
              <a:lnSpc>
                <a:spcPct val="80000"/>
              </a:lnSpc>
            </a:pPr>
            <a:endParaRPr lang="en-US" sz="21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randombar(horizontal)">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randombar(horizontal)">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randombar(horizontal)">
                                      <p:cBhvr>
                                        <p:cTn id="22" dur="5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randombar(horizontal)">
                                      <p:cBhvr>
                                        <p:cTn id="27" dur="500"/>
                                        <p:tgtEl>
                                          <p:spTgt spid="235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randombar(horizontal)">
                                      <p:cBhvr>
                                        <p:cTn id="32" dur="500"/>
                                        <p:tgtEl>
                                          <p:spTgt spid="235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3555">
                                            <p:txEl>
                                              <p:pRg st="5" end="5"/>
                                            </p:txEl>
                                          </p:spTgt>
                                        </p:tgtEl>
                                        <p:attrNameLst>
                                          <p:attrName>style.visibility</p:attrName>
                                        </p:attrNameLst>
                                      </p:cBhvr>
                                      <p:to>
                                        <p:strVal val="visible"/>
                                      </p:to>
                                    </p:set>
                                    <p:animEffect transition="in" filter="randombar(horizontal)">
                                      <p:cBhvr>
                                        <p:cTn id="37" dur="500"/>
                                        <p:tgtEl>
                                          <p:spTgt spid="235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555">
                                            <p:txEl>
                                              <p:pRg st="6" end="6"/>
                                            </p:txEl>
                                          </p:spTgt>
                                        </p:tgtEl>
                                        <p:attrNameLst>
                                          <p:attrName>style.visibility</p:attrName>
                                        </p:attrNameLst>
                                      </p:cBhvr>
                                      <p:to>
                                        <p:strVal val="visible"/>
                                      </p:to>
                                    </p:set>
                                    <p:animEffect transition="in" filter="randombar(horizontal)">
                                      <p:cBhvr>
                                        <p:cTn id="42" dur="500"/>
                                        <p:tgtEl>
                                          <p:spTgt spid="2355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3555">
                                            <p:txEl>
                                              <p:pRg st="7" end="7"/>
                                            </p:txEl>
                                          </p:spTgt>
                                        </p:tgtEl>
                                        <p:attrNameLst>
                                          <p:attrName>style.visibility</p:attrName>
                                        </p:attrNameLst>
                                      </p:cBhvr>
                                      <p:to>
                                        <p:strVal val="visible"/>
                                      </p:to>
                                    </p:set>
                                    <p:animEffect transition="in" filter="randombar(horizontal)">
                                      <p:cBhvr>
                                        <p:cTn id="47" dur="500"/>
                                        <p:tgtEl>
                                          <p:spTgt spid="2355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3555">
                                            <p:txEl>
                                              <p:pRg st="8" end="8"/>
                                            </p:txEl>
                                          </p:spTgt>
                                        </p:tgtEl>
                                        <p:attrNameLst>
                                          <p:attrName>style.visibility</p:attrName>
                                        </p:attrNameLst>
                                      </p:cBhvr>
                                      <p:to>
                                        <p:strVal val="visible"/>
                                      </p:to>
                                    </p:set>
                                    <p:animEffect transition="in" filter="randombar(horizontal)">
                                      <p:cBhvr>
                                        <p:cTn id="52" dur="500"/>
                                        <p:tgtEl>
                                          <p:spTgt spid="2355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3555">
                                            <p:txEl>
                                              <p:pRg st="9" end="9"/>
                                            </p:txEl>
                                          </p:spTgt>
                                        </p:tgtEl>
                                        <p:attrNameLst>
                                          <p:attrName>style.visibility</p:attrName>
                                        </p:attrNameLst>
                                      </p:cBhvr>
                                      <p:to>
                                        <p:strVal val="visible"/>
                                      </p:to>
                                    </p:set>
                                    <p:animEffect transition="in" filter="randombar(horizontal)">
                                      <p:cBhvr>
                                        <p:cTn id="57" dur="500"/>
                                        <p:tgtEl>
                                          <p:spTgt spid="2355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555">
                                            <p:txEl>
                                              <p:pRg st="10" end="10"/>
                                            </p:txEl>
                                          </p:spTgt>
                                        </p:tgtEl>
                                        <p:attrNameLst>
                                          <p:attrName>style.visibility</p:attrName>
                                        </p:attrNameLst>
                                      </p:cBhvr>
                                      <p:to>
                                        <p:strVal val="visible"/>
                                      </p:to>
                                    </p:set>
                                    <p:animEffect transition="in" filter="randombar(horizontal)">
                                      <p:cBhvr>
                                        <p:cTn id="62" dur="500"/>
                                        <p:tgtEl>
                                          <p:spTgt spid="2355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3555">
                                            <p:txEl>
                                              <p:pRg st="11" end="11"/>
                                            </p:txEl>
                                          </p:spTgt>
                                        </p:tgtEl>
                                        <p:attrNameLst>
                                          <p:attrName>style.visibility</p:attrName>
                                        </p:attrNameLst>
                                      </p:cBhvr>
                                      <p:to>
                                        <p:strVal val="visible"/>
                                      </p:to>
                                    </p:set>
                                    <p:animEffect transition="in" filter="randombar(horizontal)">
                                      <p:cBhvr>
                                        <p:cTn id="67" dur="500"/>
                                        <p:tgtEl>
                                          <p:spTgt spid="2355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Inner Dynamics</a:t>
            </a:r>
            <a:br>
              <a:rPr lang="en-US" dirty="0" smtClean="0"/>
            </a:br>
            <a:endParaRPr lang="en-US" dirty="0"/>
          </a:p>
        </p:txBody>
      </p:sp>
      <p:sp>
        <p:nvSpPr>
          <p:cNvPr id="24579" name="Content Placeholder 2"/>
          <p:cNvSpPr>
            <a:spLocks noGrp="1"/>
          </p:cNvSpPr>
          <p:nvPr>
            <p:ph idx="1"/>
          </p:nvPr>
        </p:nvSpPr>
        <p:spPr>
          <a:xfrm>
            <a:off x="2819400" y="1143000"/>
            <a:ext cx="6324600" cy="5715000"/>
          </a:xfrm>
          <a:effectLst>
            <a:outerShdw blurRad="50800" dist="38100" dir="8100000" algn="tr" rotWithShape="0">
              <a:prstClr val="black">
                <a:alpha val="40000"/>
              </a:prstClr>
            </a:outerShdw>
          </a:effectLst>
        </p:spPr>
        <p:txBody>
          <a:bodyPr/>
          <a:lstStyle/>
          <a:p>
            <a:pPr eaLnBrk="1" hangingPunct="1">
              <a:lnSpc>
                <a:spcPct val="80000"/>
              </a:lnSpc>
            </a:pPr>
            <a:r>
              <a:rPr lang="en-US" sz="2800" dirty="0" smtClean="0"/>
              <a:t>These are the various states of consciousness one goes through as (s)he follows the Sufi path (not sequential):</a:t>
            </a:r>
          </a:p>
          <a:p>
            <a:pPr eaLnBrk="1" hangingPunct="1">
              <a:lnSpc>
                <a:spcPct val="80000"/>
              </a:lnSpc>
            </a:pPr>
            <a:r>
              <a:rPr lang="en-US" sz="2800" dirty="0" smtClean="0"/>
              <a:t>Initial awakening</a:t>
            </a:r>
          </a:p>
          <a:p>
            <a:pPr eaLnBrk="1" hangingPunct="1">
              <a:lnSpc>
                <a:spcPct val="80000"/>
              </a:lnSpc>
            </a:pPr>
            <a:r>
              <a:rPr lang="en-US" sz="2800" dirty="0" smtClean="0"/>
              <a:t>Patience and gratitude</a:t>
            </a:r>
          </a:p>
          <a:p>
            <a:pPr eaLnBrk="1" hangingPunct="1">
              <a:lnSpc>
                <a:spcPct val="80000"/>
              </a:lnSpc>
            </a:pPr>
            <a:r>
              <a:rPr lang="en-US" sz="2800" dirty="0" smtClean="0"/>
              <a:t>Fear and hope</a:t>
            </a:r>
          </a:p>
          <a:p>
            <a:pPr eaLnBrk="1" hangingPunct="1">
              <a:lnSpc>
                <a:spcPct val="80000"/>
              </a:lnSpc>
            </a:pPr>
            <a:r>
              <a:rPr lang="en-US" sz="2800" dirty="0" smtClean="0"/>
              <a:t>Self-denial and poverty</a:t>
            </a:r>
          </a:p>
          <a:p>
            <a:pPr eaLnBrk="1" hangingPunct="1">
              <a:lnSpc>
                <a:spcPct val="80000"/>
              </a:lnSpc>
            </a:pPr>
            <a:r>
              <a:rPr lang="en-US" sz="2800" dirty="0" smtClean="0"/>
              <a:t>Trust in God</a:t>
            </a:r>
          </a:p>
          <a:p>
            <a:pPr eaLnBrk="1" hangingPunct="1">
              <a:lnSpc>
                <a:spcPct val="80000"/>
              </a:lnSpc>
            </a:pPr>
            <a:r>
              <a:rPr lang="en-US" sz="2800" dirty="0" smtClean="0"/>
              <a:t>Love, yearning, intimacy and satisfaction</a:t>
            </a:r>
          </a:p>
          <a:p>
            <a:pPr eaLnBrk="1" hangingPunct="1">
              <a:lnSpc>
                <a:spcPct val="80000"/>
              </a:lnSpc>
            </a:pPr>
            <a:r>
              <a:rPr lang="en-US" sz="2800" dirty="0" smtClean="0"/>
              <a:t>Intent, sincerity and truthfulness</a:t>
            </a:r>
          </a:p>
          <a:p>
            <a:pPr eaLnBrk="1" hangingPunct="1">
              <a:lnSpc>
                <a:spcPct val="80000"/>
              </a:lnSpc>
            </a:pPr>
            <a:r>
              <a:rPr lang="en-US" sz="2800" dirty="0" smtClean="0"/>
              <a:t>Contemplation and self-examination</a:t>
            </a:r>
          </a:p>
          <a:p>
            <a:pPr eaLnBrk="1" hangingPunct="1">
              <a:lnSpc>
                <a:spcPct val="80000"/>
              </a:lnSpc>
            </a:pPr>
            <a:r>
              <a:rPr lang="en-US" sz="2800" dirty="0" smtClean="0"/>
              <a:t>Recollection of death</a:t>
            </a:r>
          </a:p>
          <a:p>
            <a:pPr eaLnBrk="1" hangingPunct="1">
              <a:lnSpc>
                <a:spcPct val="80000"/>
              </a:lnSpc>
            </a:pPr>
            <a:endParaRPr lang="en-US" sz="28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 calcmode="lin" valueType="num">
                                      <p:cBhvr>
                                        <p:cTn id="12"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5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 calcmode="lin" valueType="num">
                                      <p:cBhvr>
                                        <p:cTn id="18" dur="5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45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 calcmode="lin" valueType="num">
                                      <p:cBhvr>
                                        <p:cTn id="24" dur="5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457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4579">
                                            <p:txEl>
                                              <p:pRg st="3" end="3"/>
                                            </p:txEl>
                                          </p:spTgt>
                                        </p:tgtEl>
                                        <p:attrNameLst>
                                          <p:attrName>style.visibility</p:attrName>
                                        </p:attrNameLst>
                                      </p:cBhvr>
                                      <p:to>
                                        <p:strVal val="visible"/>
                                      </p:to>
                                    </p:set>
                                    <p:anim calcmode="lin" valueType="num">
                                      <p:cBhvr>
                                        <p:cTn id="30" dur="5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2457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4579">
                                            <p:txEl>
                                              <p:pRg st="4" end="4"/>
                                            </p:txEl>
                                          </p:spTgt>
                                        </p:tgtEl>
                                        <p:attrNameLst>
                                          <p:attrName>style.visibility</p:attrName>
                                        </p:attrNameLst>
                                      </p:cBhvr>
                                      <p:to>
                                        <p:strVal val="visible"/>
                                      </p:to>
                                    </p:set>
                                    <p:anim calcmode="lin" valueType="num">
                                      <p:cBhvr>
                                        <p:cTn id="36" dur="500" fill="hold"/>
                                        <p:tgtEl>
                                          <p:spTgt spid="24579">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2457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 calcmode="lin" valueType="num">
                                      <p:cBhvr>
                                        <p:cTn id="42" dur="500" fill="hold"/>
                                        <p:tgtEl>
                                          <p:spTgt spid="2457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457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24579">
                                            <p:txEl>
                                              <p:pRg st="6" end="6"/>
                                            </p:txEl>
                                          </p:spTgt>
                                        </p:tgtEl>
                                        <p:attrNameLst>
                                          <p:attrName>style.visibility</p:attrName>
                                        </p:attrNameLst>
                                      </p:cBhvr>
                                      <p:to>
                                        <p:strVal val="visible"/>
                                      </p:to>
                                    </p:set>
                                    <p:anim calcmode="lin" valueType="num">
                                      <p:cBhvr>
                                        <p:cTn id="48" dur="5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2457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grpId="0" nodeType="clickEffect">
                                  <p:stCondLst>
                                    <p:cond delay="0"/>
                                  </p:stCondLst>
                                  <p:childTnLst>
                                    <p:set>
                                      <p:cBhvr>
                                        <p:cTn id="53" dur="1" fill="hold">
                                          <p:stCondLst>
                                            <p:cond delay="0"/>
                                          </p:stCondLst>
                                        </p:cTn>
                                        <p:tgtEl>
                                          <p:spTgt spid="24579">
                                            <p:txEl>
                                              <p:pRg st="7" end="7"/>
                                            </p:txEl>
                                          </p:spTgt>
                                        </p:tgtEl>
                                        <p:attrNameLst>
                                          <p:attrName>style.visibility</p:attrName>
                                        </p:attrNameLst>
                                      </p:cBhvr>
                                      <p:to>
                                        <p:strVal val="visible"/>
                                      </p:to>
                                    </p:set>
                                    <p:anim calcmode="lin" valueType="num">
                                      <p:cBhvr>
                                        <p:cTn id="54" dur="500" fill="hold"/>
                                        <p:tgtEl>
                                          <p:spTgt spid="24579">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2457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24579">
                                            <p:txEl>
                                              <p:pRg st="8" end="8"/>
                                            </p:txEl>
                                          </p:spTgt>
                                        </p:tgtEl>
                                        <p:attrNameLst>
                                          <p:attrName>style.visibility</p:attrName>
                                        </p:attrNameLst>
                                      </p:cBhvr>
                                      <p:to>
                                        <p:strVal val="visible"/>
                                      </p:to>
                                    </p:set>
                                    <p:anim calcmode="lin" valueType="num">
                                      <p:cBhvr>
                                        <p:cTn id="60" dur="500" fill="hold"/>
                                        <p:tgtEl>
                                          <p:spTgt spid="24579">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2457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24579">
                                            <p:txEl>
                                              <p:pRg st="9" end="9"/>
                                            </p:txEl>
                                          </p:spTgt>
                                        </p:tgtEl>
                                        <p:attrNameLst>
                                          <p:attrName>style.visibility</p:attrName>
                                        </p:attrNameLst>
                                      </p:cBhvr>
                                      <p:to>
                                        <p:strVal val="visible"/>
                                      </p:to>
                                    </p:set>
                                    <p:anim calcmode="lin" valueType="num">
                                      <p:cBhvr>
                                        <p:cTn id="66" dur="500" fill="hold"/>
                                        <p:tgtEl>
                                          <p:spTgt spid="24579">
                                            <p:txEl>
                                              <p:pRg st="9" end="9"/>
                                            </p:txEl>
                                          </p:spTgt>
                                        </p:tgtEl>
                                        <p:attrNameLst>
                                          <p:attrName>ppt_w</p:attrName>
                                        </p:attrNameLst>
                                      </p:cBhvr>
                                      <p:tavLst>
                                        <p:tav tm="0">
                                          <p:val>
                                            <p:fltVal val="0"/>
                                          </p:val>
                                        </p:tav>
                                        <p:tav tm="100000">
                                          <p:val>
                                            <p:strVal val="#ppt_w"/>
                                          </p:val>
                                        </p:tav>
                                      </p:tavLst>
                                    </p:anim>
                                    <p:anim calcmode="lin" valueType="num">
                                      <p:cBhvr>
                                        <p:cTn id="67" dur="500" fill="hold"/>
                                        <p:tgtEl>
                                          <p:spTgt spid="24579">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Outer and Inner Dimensions</a:t>
            </a:r>
            <a:br>
              <a:rPr lang="en-US" dirty="0" smtClean="0"/>
            </a:br>
            <a:endParaRPr lang="en-US" dirty="0"/>
          </a:p>
        </p:txBody>
      </p:sp>
      <p:sp>
        <p:nvSpPr>
          <p:cNvPr id="25603" name="Content Placeholder 2"/>
          <p:cNvSpPr>
            <a:spLocks noGrp="1"/>
          </p:cNvSpPr>
          <p:nvPr>
            <p:ph idx="1"/>
          </p:nvPr>
        </p:nvSpPr>
        <p:spPr>
          <a:xfrm>
            <a:off x="2895600" y="1600200"/>
            <a:ext cx="6248400" cy="5257800"/>
          </a:xfrm>
          <a:effectLst>
            <a:outerShdw blurRad="50800" dist="38100" dir="8100000" algn="tr" rotWithShape="0">
              <a:prstClr val="black">
                <a:alpha val="40000"/>
              </a:prstClr>
            </a:outerShdw>
          </a:effectLst>
        </p:spPr>
        <p:txBody>
          <a:bodyPr/>
          <a:lstStyle/>
          <a:p>
            <a:pPr eaLnBrk="1" hangingPunct="1">
              <a:lnSpc>
                <a:spcPct val="80000"/>
              </a:lnSpc>
            </a:pPr>
            <a:r>
              <a:rPr lang="en-US" sz="2400" dirty="0" smtClean="0"/>
              <a:t>Islamic worship, law and principles of conduct represents the “Outer dimension”.</a:t>
            </a:r>
          </a:p>
          <a:p>
            <a:pPr eaLnBrk="1" hangingPunct="1">
              <a:lnSpc>
                <a:spcPct val="80000"/>
              </a:lnSpc>
            </a:pPr>
            <a:r>
              <a:rPr lang="en-US" sz="2400" dirty="0" smtClean="0"/>
              <a:t>What concerns the states of the heart and the “self” represents the “Inner dimension”.</a:t>
            </a:r>
          </a:p>
          <a:p>
            <a:pPr eaLnBrk="1" hangingPunct="1">
              <a:lnSpc>
                <a:spcPct val="80000"/>
              </a:lnSpc>
            </a:pPr>
            <a:r>
              <a:rPr lang="en-US" sz="2400" dirty="0" smtClean="0"/>
              <a:t>Faith, learning and practice complement each other for reaching the ultimate goal of “</a:t>
            </a:r>
            <a:r>
              <a:rPr lang="en-US" sz="2400" dirty="0" err="1" smtClean="0"/>
              <a:t>Ihsan</a:t>
            </a:r>
            <a:r>
              <a:rPr lang="en-US" sz="2400" dirty="0" smtClean="0"/>
              <a:t>”: Living in permanent consciousness of God.</a:t>
            </a:r>
          </a:p>
          <a:p>
            <a:pPr eaLnBrk="1" hangingPunct="1">
              <a:lnSpc>
                <a:spcPct val="80000"/>
              </a:lnSpc>
            </a:pPr>
            <a:r>
              <a:rPr lang="en-US" sz="2400" dirty="0" smtClean="0"/>
              <a:t>The spiritual aspect of Prophet Muhammad’s night journey is the prototype spiritual journey for Sufis</a:t>
            </a:r>
          </a:p>
          <a:p>
            <a:pPr eaLnBrk="1" hangingPunct="1">
              <a:lnSpc>
                <a:spcPct val="80000"/>
              </a:lnSpc>
            </a:pPr>
            <a:r>
              <a:rPr lang="en-US" sz="2400" dirty="0" smtClean="0"/>
              <a:t>The separation is due to the views and practices of the radical elements.</a:t>
            </a:r>
          </a:p>
          <a:p>
            <a:pPr eaLnBrk="1" hangingPunct="1">
              <a:lnSpc>
                <a:spcPct val="80000"/>
              </a:lnSpc>
            </a:pPr>
            <a:r>
              <a:rPr lang="en-US" sz="2400" dirty="0" smtClean="0"/>
              <a:t>Outer and inner dimensions are not separate. Instead they</a:t>
            </a:r>
          </a:p>
          <a:p>
            <a:pPr eaLnBrk="1" hangingPunct="1">
              <a:lnSpc>
                <a:spcPct val="80000"/>
              </a:lnSpc>
            </a:pPr>
            <a:r>
              <a:rPr lang="en-US" sz="2400" dirty="0" smtClean="0"/>
              <a:t>complement each other.</a:t>
            </a:r>
          </a:p>
          <a:p>
            <a:pPr eaLnBrk="1" hangingPunct="1">
              <a:lnSpc>
                <a:spcPct val="80000"/>
              </a:lnSpc>
            </a:pPr>
            <a:endParaRPr lang="en-US" sz="24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 calcmode="lin" valueType="num">
                                      <p:cBhvr>
                                        <p:cTn id="14"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56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5603">
                                            <p:txEl>
                                              <p:pRg st="1" end="1"/>
                                            </p:txEl>
                                          </p:spTgt>
                                        </p:tgtEl>
                                        <p:attrNameLst>
                                          <p:attrName>style.visibility</p:attrName>
                                        </p:attrNameLst>
                                      </p:cBhvr>
                                      <p:to>
                                        <p:strVal val="visible"/>
                                      </p:to>
                                    </p:set>
                                    <p:anim calcmode="lin" valueType="num">
                                      <p:cBhvr>
                                        <p:cTn id="20"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56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5603">
                                            <p:txEl>
                                              <p:pRg st="2" end="2"/>
                                            </p:txEl>
                                          </p:spTgt>
                                        </p:tgtEl>
                                        <p:attrNameLst>
                                          <p:attrName>style.visibility</p:attrName>
                                        </p:attrNameLst>
                                      </p:cBhvr>
                                      <p:to>
                                        <p:strVal val="visible"/>
                                      </p:to>
                                    </p:set>
                                    <p:anim calcmode="lin" valueType="num">
                                      <p:cBhvr>
                                        <p:cTn id="26" dur="5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56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5603">
                                            <p:txEl>
                                              <p:pRg st="3" end="3"/>
                                            </p:txEl>
                                          </p:spTgt>
                                        </p:tgtEl>
                                        <p:attrNameLst>
                                          <p:attrName>style.visibility</p:attrName>
                                        </p:attrNameLst>
                                      </p:cBhvr>
                                      <p:to>
                                        <p:strVal val="visible"/>
                                      </p:to>
                                    </p:set>
                                    <p:anim calcmode="lin" valueType="num">
                                      <p:cBhvr>
                                        <p:cTn id="32" dur="5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560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5603">
                                            <p:txEl>
                                              <p:pRg st="4" end="4"/>
                                            </p:txEl>
                                          </p:spTgt>
                                        </p:tgtEl>
                                        <p:attrNameLst>
                                          <p:attrName>style.visibility</p:attrName>
                                        </p:attrNameLst>
                                      </p:cBhvr>
                                      <p:to>
                                        <p:strVal val="visible"/>
                                      </p:to>
                                    </p:set>
                                    <p:anim calcmode="lin" valueType="num">
                                      <p:cBhvr>
                                        <p:cTn id="38" dur="5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560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25603">
                                            <p:txEl>
                                              <p:pRg st="5" end="5"/>
                                            </p:txEl>
                                          </p:spTgt>
                                        </p:tgtEl>
                                        <p:attrNameLst>
                                          <p:attrName>style.visibility</p:attrName>
                                        </p:attrNameLst>
                                      </p:cBhvr>
                                      <p:to>
                                        <p:strVal val="visible"/>
                                      </p:to>
                                    </p:set>
                                    <p:anim calcmode="lin" valueType="num">
                                      <p:cBhvr>
                                        <p:cTn id="44" dur="500" fill="hold"/>
                                        <p:tgtEl>
                                          <p:spTgt spid="2560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2560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25603">
                                            <p:txEl>
                                              <p:pRg st="6" end="6"/>
                                            </p:txEl>
                                          </p:spTgt>
                                        </p:tgtEl>
                                        <p:attrNameLst>
                                          <p:attrName>style.visibility</p:attrName>
                                        </p:attrNameLst>
                                      </p:cBhvr>
                                      <p:to>
                                        <p:strVal val="visible"/>
                                      </p:to>
                                    </p:set>
                                    <p:anim calcmode="lin" valueType="num">
                                      <p:cBhvr>
                                        <p:cTn id="50" dur="500" fill="hold"/>
                                        <p:tgtEl>
                                          <p:spTgt spid="2560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2560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971800" y="685800"/>
            <a:ext cx="6248400" cy="1143000"/>
          </a:xfrm>
          <a:effectLst>
            <a:outerShdw blurRad="50800" dist="38100" dir="8100000" algn="tr" rotWithShape="0">
              <a:prstClr val="black">
                <a:alpha val="40000"/>
              </a:prstClr>
            </a:outerShdw>
          </a:effectLst>
        </p:spPr>
        <p:txBody>
          <a:bodyPr/>
          <a:lstStyle/>
          <a:p>
            <a:pPr eaLnBrk="1" hangingPunct="1"/>
            <a:r>
              <a:rPr lang="en-US" dirty="0" smtClean="0"/>
              <a:t>Faith, Submission and God-Consciousness</a:t>
            </a:r>
            <a:br>
              <a:rPr lang="en-US" dirty="0" smtClean="0"/>
            </a:br>
            <a:endParaRPr lang="en-US" dirty="0" smtClean="0"/>
          </a:p>
        </p:txBody>
      </p:sp>
      <p:sp>
        <p:nvSpPr>
          <p:cNvPr id="26627" name="Content Placeholder 2"/>
          <p:cNvSpPr>
            <a:spLocks noGrp="1"/>
          </p:cNvSpPr>
          <p:nvPr>
            <p:ph idx="1"/>
          </p:nvPr>
        </p:nvSpPr>
        <p:spPr>
          <a:xfrm>
            <a:off x="2895600" y="1905000"/>
            <a:ext cx="6248400" cy="4953000"/>
          </a:xfrm>
          <a:effectLst>
            <a:outerShdw blurRad="50800" dist="38100" dir="8100000" algn="tr" rotWithShape="0">
              <a:prstClr val="black">
                <a:alpha val="40000"/>
              </a:prstClr>
            </a:outerShdw>
          </a:effectLst>
        </p:spPr>
        <p:txBody>
          <a:bodyPr/>
          <a:lstStyle/>
          <a:p>
            <a:pPr eaLnBrk="1" hangingPunct="1">
              <a:lnSpc>
                <a:spcPct val="80000"/>
              </a:lnSpc>
            </a:pPr>
            <a:r>
              <a:rPr lang="en-US" sz="2300" dirty="0" smtClean="0"/>
              <a:t>Archangel Gabriel visiting Muhammad (</a:t>
            </a:r>
            <a:r>
              <a:rPr lang="en-US" sz="2300" dirty="0" err="1" smtClean="0"/>
              <a:t>pbuh</a:t>
            </a:r>
            <a:r>
              <a:rPr lang="en-US" sz="2300" dirty="0" smtClean="0"/>
              <a:t>) and asking about faith, submission and “</a:t>
            </a:r>
            <a:r>
              <a:rPr lang="en-US" sz="2300" dirty="0" err="1" smtClean="0"/>
              <a:t>Ihsan</a:t>
            </a:r>
            <a:r>
              <a:rPr lang="en-US" sz="2300" dirty="0" smtClean="0"/>
              <a:t>”.</a:t>
            </a:r>
          </a:p>
          <a:p>
            <a:pPr eaLnBrk="1" hangingPunct="1">
              <a:lnSpc>
                <a:spcPct val="80000"/>
              </a:lnSpc>
            </a:pPr>
            <a:r>
              <a:rPr lang="en-US" sz="2300" dirty="0" smtClean="0"/>
              <a:t>“</a:t>
            </a:r>
            <a:r>
              <a:rPr lang="en-US" sz="2300" dirty="0" err="1" smtClean="0"/>
              <a:t>Iman</a:t>
            </a:r>
            <a:r>
              <a:rPr lang="en-US" sz="2300" dirty="0" smtClean="0"/>
              <a:t>”: Faith</a:t>
            </a:r>
          </a:p>
          <a:p>
            <a:pPr eaLnBrk="1" hangingPunct="1">
              <a:lnSpc>
                <a:spcPct val="80000"/>
              </a:lnSpc>
            </a:pPr>
            <a:r>
              <a:rPr lang="en-US" sz="2300" dirty="0" smtClean="0"/>
              <a:t>Declaration of Faith: There is one God and Muhammad (</a:t>
            </a:r>
            <a:r>
              <a:rPr lang="en-US" sz="2300" dirty="0" err="1" smtClean="0"/>
              <a:t>pbuh</a:t>
            </a:r>
            <a:r>
              <a:rPr lang="en-US" sz="2300" dirty="0" smtClean="0"/>
              <a:t>) is His Messenger.</a:t>
            </a:r>
          </a:p>
          <a:p>
            <a:pPr eaLnBrk="1" hangingPunct="1">
              <a:lnSpc>
                <a:spcPct val="80000"/>
              </a:lnSpc>
            </a:pPr>
            <a:r>
              <a:rPr lang="en-US" sz="2300" dirty="0" smtClean="0"/>
              <a:t>Pillars: In one God, Angels, Revealed books, Messengers, Resurrection and the Day of Judgment, Destiny and Free Will, Life after Death.</a:t>
            </a:r>
          </a:p>
          <a:p>
            <a:pPr eaLnBrk="1" hangingPunct="1">
              <a:lnSpc>
                <a:spcPct val="80000"/>
              </a:lnSpc>
            </a:pPr>
            <a:r>
              <a:rPr lang="en-US" sz="2300" dirty="0" smtClean="0"/>
              <a:t>“Islam”: Submission and Peace</a:t>
            </a:r>
          </a:p>
          <a:p>
            <a:pPr eaLnBrk="1" hangingPunct="1">
              <a:lnSpc>
                <a:spcPct val="80000"/>
              </a:lnSpc>
            </a:pPr>
            <a:r>
              <a:rPr lang="en-US" sz="2300" dirty="0" smtClean="0"/>
              <a:t>Pillars: Declaration of Faith, Daily prayers, Fasting, Almsgiving (Charity), Pilgrimage.</a:t>
            </a:r>
          </a:p>
          <a:p>
            <a:pPr eaLnBrk="1" hangingPunct="1">
              <a:lnSpc>
                <a:spcPct val="80000"/>
              </a:lnSpc>
            </a:pPr>
            <a:r>
              <a:rPr lang="en-US" sz="2300" dirty="0" smtClean="0"/>
              <a:t>“</a:t>
            </a:r>
            <a:r>
              <a:rPr lang="en-US" sz="2300" dirty="0" err="1" smtClean="0"/>
              <a:t>Ihsan</a:t>
            </a:r>
            <a:r>
              <a:rPr lang="en-US" sz="2300" dirty="0" smtClean="0"/>
              <a:t>”: God Consciousness (Aim of Sufism)</a:t>
            </a:r>
          </a:p>
          <a:p>
            <a:pPr eaLnBrk="1" hangingPunct="1">
              <a:lnSpc>
                <a:spcPct val="80000"/>
              </a:lnSpc>
            </a:pPr>
            <a:r>
              <a:rPr lang="en-US" sz="2300" dirty="0" smtClean="0"/>
              <a:t>To live in constant consciousness of God</a:t>
            </a:r>
          </a:p>
          <a:p>
            <a:pPr eaLnBrk="1" hangingPunct="1">
              <a:lnSpc>
                <a:spcPct val="80000"/>
              </a:lnSpc>
            </a:pPr>
            <a:endParaRPr lang="en-US" sz="23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strVal val="#ppt_w*0.05"/>
                                          </p:val>
                                        </p:tav>
                                        <p:tav tm="100000">
                                          <p:val>
                                            <p:strVal val="#ppt_w"/>
                                          </p:val>
                                        </p:tav>
                                      </p:tavLst>
                                    </p:anim>
                                    <p:anim calcmode="lin" valueType="num">
                                      <p:cBhvr>
                                        <p:cTn id="8" dur="500" fill="hold"/>
                                        <p:tgtEl>
                                          <p:spTgt spid="26626"/>
                                        </p:tgtEl>
                                        <p:attrNameLst>
                                          <p:attrName>ppt_h</p:attrName>
                                        </p:attrNameLst>
                                      </p:cBhvr>
                                      <p:tavLst>
                                        <p:tav tm="0">
                                          <p:val>
                                            <p:strVal val="#ppt_h"/>
                                          </p:val>
                                        </p:tav>
                                        <p:tav tm="100000">
                                          <p:val>
                                            <p:strVal val="#ppt_h"/>
                                          </p:val>
                                        </p:tav>
                                      </p:tavLst>
                                    </p:anim>
                                    <p:anim calcmode="lin" valueType="num">
                                      <p:cBhvr>
                                        <p:cTn id="9" dur="500" fill="hold"/>
                                        <p:tgtEl>
                                          <p:spTgt spid="26626"/>
                                        </p:tgtEl>
                                        <p:attrNameLst>
                                          <p:attrName>ppt_x</p:attrName>
                                        </p:attrNameLst>
                                      </p:cBhvr>
                                      <p:tavLst>
                                        <p:tav tm="0">
                                          <p:val>
                                            <p:strVal val="#ppt_x-.2"/>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animEffect transition="in" filter="fade">
                                      <p:cBhvr>
                                        <p:cTn id="11" dur="500"/>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 calcmode="lin" valueType="num">
                                      <p:cBhvr>
                                        <p:cTn id="16" dur="10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2662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662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26627">
                                            <p:txEl>
                                              <p:pRg st="1" end="1"/>
                                            </p:txEl>
                                          </p:spTgt>
                                        </p:tgtEl>
                                        <p:attrNameLst>
                                          <p:attrName>style.visibility</p:attrName>
                                        </p:attrNameLst>
                                      </p:cBhvr>
                                      <p:to>
                                        <p:strVal val="visible"/>
                                      </p:to>
                                    </p:set>
                                    <p:anim calcmode="lin" valueType="num">
                                      <p:cBhvr>
                                        <p:cTn id="24"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266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66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26627">
                                            <p:txEl>
                                              <p:pRg st="2" end="2"/>
                                            </p:txEl>
                                          </p:spTgt>
                                        </p:tgtEl>
                                        <p:attrNameLst>
                                          <p:attrName>style.visibility</p:attrName>
                                        </p:attrNameLst>
                                      </p:cBhvr>
                                      <p:to>
                                        <p:strVal val="visible"/>
                                      </p:to>
                                    </p:set>
                                    <p:anim calcmode="lin" valueType="num">
                                      <p:cBhvr>
                                        <p:cTn id="32" dur="1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266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66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26627">
                                            <p:txEl>
                                              <p:pRg st="3" end="3"/>
                                            </p:txEl>
                                          </p:spTgt>
                                        </p:tgtEl>
                                        <p:attrNameLst>
                                          <p:attrName>style.visibility</p:attrName>
                                        </p:attrNameLst>
                                      </p:cBhvr>
                                      <p:to>
                                        <p:strVal val="visible"/>
                                      </p:to>
                                    </p:set>
                                    <p:anim calcmode="lin" valueType="num">
                                      <p:cBhvr>
                                        <p:cTn id="40" dur="1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266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66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26627">
                                            <p:txEl>
                                              <p:pRg st="4" end="4"/>
                                            </p:txEl>
                                          </p:spTgt>
                                        </p:tgtEl>
                                        <p:attrNameLst>
                                          <p:attrName>style.visibility</p:attrName>
                                        </p:attrNameLst>
                                      </p:cBhvr>
                                      <p:to>
                                        <p:strVal val="visible"/>
                                      </p:to>
                                    </p:set>
                                    <p:anim calcmode="lin" valueType="num">
                                      <p:cBhvr>
                                        <p:cTn id="48" dur="10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9" dur="10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50" dur="1000" fill="hold"/>
                                        <p:tgtEl>
                                          <p:spTgt spid="2662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662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26627">
                                            <p:txEl>
                                              <p:pRg st="5" end="5"/>
                                            </p:txEl>
                                          </p:spTgt>
                                        </p:tgtEl>
                                        <p:attrNameLst>
                                          <p:attrName>style.visibility</p:attrName>
                                        </p:attrNameLst>
                                      </p:cBhvr>
                                      <p:to>
                                        <p:strVal val="visible"/>
                                      </p:to>
                                    </p:set>
                                    <p:anim calcmode="lin" valueType="num">
                                      <p:cBhvr>
                                        <p:cTn id="56" dur="1000" fill="hold"/>
                                        <p:tgtEl>
                                          <p:spTgt spid="26627">
                                            <p:txEl>
                                              <p:pRg st="5" end="5"/>
                                            </p:txEl>
                                          </p:spTgt>
                                        </p:tgtEl>
                                        <p:attrNameLst>
                                          <p:attrName>ppt_w</p:attrName>
                                        </p:attrNameLst>
                                      </p:cBhvr>
                                      <p:tavLst>
                                        <p:tav tm="0">
                                          <p:val>
                                            <p:fltVal val="0"/>
                                          </p:val>
                                        </p:tav>
                                        <p:tav tm="100000">
                                          <p:val>
                                            <p:strVal val="#ppt_w"/>
                                          </p:val>
                                        </p:tav>
                                      </p:tavLst>
                                    </p:anim>
                                    <p:anim calcmode="lin" valueType="num">
                                      <p:cBhvr>
                                        <p:cTn id="57" dur="1000" fill="hold"/>
                                        <p:tgtEl>
                                          <p:spTgt spid="26627">
                                            <p:txEl>
                                              <p:pRg st="5" end="5"/>
                                            </p:txEl>
                                          </p:spTgt>
                                        </p:tgtEl>
                                        <p:attrNameLst>
                                          <p:attrName>ppt_h</p:attrName>
                                        </p:attrNameLst>
                                      </p:cBhvr>
                                      <p:tavLst>
                                        <p:tav tm="0">
                                          <p:val>
                                            <p:fltVal val="0"/>
                                          </p:val>
                                        </p:tav>
                                        <p:tav tm="100000">
                                          <p:val>
                                            <p:strVal val="#ppt_h"/>
                                          </p:val>
                                        </p:tav>
                                      </p:tavLst>
                                    </p:anim>
                                    <p:anim calcmode="lin" valueType="num">
                                      <p:cBhvr>
                                        <p:cTn id="58" dur="1000" fill="hold"/>
                                        <p:tgtEl>
                                          <p:spTgt spid="2662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662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26627">
                                            <p:txEl>
                                              <p:pRg st="6" end="6"/>
                                            </p:txEl>
                                          </p:spTgt>
                                        </p:tgtEl>
                                        <p:attrNameLst>
                                          <p:attrName>style.visibility</p:attrName>
                                        </p:attrNameLst>
                                      </p:cBhvr>
                                      <p:to>
                                        <p:strVal val="visible"/>
                                      </p:to>
                                    </p:set>
                                    <p:anim calcmode="lin" valueType="num">
                                      <p:cBhvr>
                                        <p:cTn id="64" dur="1000" fill="hold"/>
                                        <p:tgtEl>
                                          <p:spTgt spid="26627">
                                            <p:txEl>
                                              <p:pRg st="6" end="6"/>
                                            </p:txEl>
                                          </p:spTgt>
                                        </p:tgtEl>
                                        <p:attrNameLst>
                                          <p:attrName>ppt_w</p:attrName>
                                        </p:attrNameLst>
                                      </p:cBhvr>
                                      <p:tavLst>
                                        <p:tav tm="0">
                                          <p:val>
                                            <p:fltVal val="0"/>
                                          </p:val>
                                        </p:tav>
                                        <p:tav tm="100000">
                                          <p:val>
                                            <p:strVal val="#ppt_w"/>
                                          </p:val>
                                        </p:tav>
                                      </p:tavLst>
                                    </p:anim>
                                    <p:anim calcmode="lin" valueType="num">
                                      <p:cBhvr>
                                        <p:cTn id="65" dur="1000" fill="hold"/>
                                        <p:tgtEl>
                                          <p:spTgt spid="26627">
                                            <p:txEl>
                                              <p:pRg st="6" end="6"/>
                                            </p:txEl>
                                          </p:spTgt>
                                        </p:tgtEl>
                                        <p:attrNameLst>
                                          <p:attrName>ppt_h</p:attrName>
                                        </p:attrNameLst>
                                      </p:cBhvr>
                                      <p:tavLst>
                                        <p:tav tm="0">
                                          <p:val>
                                            <p:fltVal val="0"/>
                                          </p:val>
                                        </p:tav>
                                        <p:tav tm="100000">
                                          <p:val>
                                            <p:strVal val="#ppt_h"/>
                                          </p:val>
                                        </p:tav>
                                      </p:tavLst>
                                    </p:anim>
                                    <p:anim calcmode="lin" valueType="num">
                                      <p:cBhvr>
                                        <p:cTn id="66" dur="1000" fill="hold"/>
                                        <p:tgtEl>
                                          <p:spTgt spid="2662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2662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26627">
                                            <p:txEl>
                                              <p:pRg st="7" end="7"/>
                                            </p:txEl>
                                          </p:spTgt>
                                        </p:tgtEl>
                                        <p:attrNameLst>
                                          <p:attrName>style.visibility</p:attrName>
                                        </p:attrNameLst>
                                      </p:cBhvr>
                                      <p:to>
                                        <p:strVal val="visible"/>
                                      </p:to>
                                    </p:set>
                                    <p:anim calcmode="lin" valueType="num">
                                      <p:cBhvr>
                                        <p:cTn id="72" dur="1000" fill="hold"/>
                                        <p:tgtEl>
                                          <p:spTgt spid="26627">
                                            <p:txEl>
                                              <p:pRg st="7" end="7"/>
                                            </p:txEl>
                                          </p:spTgt>
                                        </p:tgtEl>
                                        <p:attrNameLst>
                                          <p:attrName>ppt_w</p:attrName>
                                        </p:attrNameLst>
                                      </p:cBhvr>
                                      <p:tavLst>
                                        <p:tav tm="0">
                                          <p:val>
                                            <p:fltVal val="0"/>
                                          </p:val>
                                        </p:tav>
                                        <p:tav tm="100000">
                                          <p:val>
                                            <p:strVal val="#ppt_w"/>
                                          </p:val>
                                        </p:tav>
                                      </p:tavLst>
                                    </p:anim>
                                    <p:anim calcmode="lin" valueType="num">
                                      <p:cBhvr>
                                        <p:cTn id="73" dur="1000" fill="hold"/>
                                        <p:tgtEl>
                                          <p:spTgt spid="26627">
                                            <p:txEl>
                                              <p:pRg st="7" end="7"/>
                                            </p:txEl>
                                          </p:spTgt>
                                        </p:tgtEl>
                                        <p:attrNameLst>
                                          <p:attrName>ppt_h</p:attrName>
                                        </p:attrNameLst>
                                      </p:cBhvr>
                                      <p:tavLst>
                                        <p:tav tm="0">
                                          <p:val>
                                            <p:fltVal val="0"/>
                                          </p:val>
                                        </p:tav>
                                        <p:tav tm="100000">
                                          <p:val>
                                            <p:strVal val="#ppt_h"/>
                                          </p:val>
                                        </p:tav>
                                      </p:tavLst>
                                    </p:anim>
                                    <p:anim calcmode="lin" valueType="num">
                                      <p:cBhvr>
                                        <p:cTn id="74" dur="1000" fill="hold"/>
                                        <p:tgtEl>
                                          <p:spTgt spid="2662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2662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The Path of Sufism</a:t>
            </a:r>
            <a:br>
              <a:rPr lang="en-US" dirty="0" smtClean="0"/>
            </a:br>
            <a:endParaRPr lang="en-US" dirty="0"/>
          </a:p>
        </p:txBody>
      </p:sp>
      <p:sp>
        <p:nvSpPr>
          <p:cNvPr id="27651" name="Content Placeholder 2"/>
          <p:cNvSpPr>
            <a:spLocks noGrp="1"/>
          </p:cNvSpPr>
          <p:nvPr>
            <p:ph idx="1"/>
          </p:nvPr>
        </p:nvSpPr>
        <p:spPr>
          <a:xfrm>
            <a:off x="2895600" y="1219200"/>
            <a:ext cx="6248400" cy="5638800"/>
          </a:xfrm>
          <a:effectLst>
            <a:outerShdw blurRad="50800" dist="38100" dir="8100000" algn="tr" rotWithShape="0">
              <a:prstClr val="black">
                <a:alpha val="40000"/>
              </a:prstClr>
            </a:outerShdw>
          </a:effectLst>
        </p:spPr>
        <p:txBody>
          <a:bodyPr/>
          <a:lstStyle/>
          <a:p>
            <a:pPr eaLnBrk="1" hangingPunct="1">
              <a:lnSpc>
                <a:spcPct val="80000"/>
              </a:lnSpc>
            </a:pPr>
            <a:r>
              <a:rPr lang="en-US" sz="2800" dirty="0" smtClean="0"/>
              <a:t>Four stages</a:t>
            </a:r>
          </a:p>
          <a:p>
            <a:pPr eaLnBrk="1" hangingPunct="1">
              <a:lnSpc>
                <a:spcPct val="80000"/>
              </a:lnSpc>
            </a:pPr>
            <a:r>
              <a:rPr lang="en-US" sz="2800" dirty="0" err="1" smtClean="0"/>
              <a:t>Observence</a:t>
            </a:r>
            <a:r>
              <a:rPr lang="en-US" sz="2800" dirty="0" smtClean="0"/>
              <a:t> of the basic principles of the Islamic code of life (“</a:t>
            </a:r>
            <a:r>
              <a:rPr lang="en-US" sz="2800" dirty="0" err="1" smtClean="0"/>
              <a:t>Sharia</a:t>
            </a:r>
            <a:r>
              <a:rPr lang="en-US" sz="2800" dirty="0" smtClean="0"/>
              <a:t>”)</a:t>
            </a:r>
          </a:p>
          <a:p>
            <a:pPr eaLnBrk="1" hangingPunct="1">
              <a:lnSpc>
                <a:spcPct val="80000"/>
              </a:lnSpc>
            </a:pPr>
            <a:r>
              <a:rPr lang="en-US" sz="2800" dirty="0" smtClean="0"/>
              <a:t>The spiritual path (“</a:t>
            </a:r>
            <a:r>
              <a:rPr lang="en-US" sz="2800" dirty="0" err="1" smtClean="0"/>
              <a:t>Tariqah</a:t>
            </a:r>
            <a:r>
              <a:rPr lang="en-US" sz="2800" dirty="0" smtClean="0"/>
              <a:t>”)</a:t>
            </a:r>
          </a:p>
          <a:p>
            <a:pPr eaLnBrk="1" hangingPunct="1">
              <a:lnSpc>
                <a:spcPct val="80000"/>
              </a:lnSpc>
            </a:pPr>
            <a:r>
              <a:rPr lang="en-US" sz="2800" dirty="0" smtClean="0"/>
              <a:t>Finding of the “Truth” (“</a:t>
            </a:r>
            <a:r>
              <a:rPr lang="en-US" sz="2800" dirty="0" err="1" smtClean="0"/>
              <a:t>Haqiqa</a:t>
            </a:r>
            <a:r>
              <a:rPr lang="en-US" sz="2800" dirty="0" smtClean="0"/>
              <a:t>”)</a:t>
            </a:r>
          </a:p>
          <a:p>
            <a:pPr eaLnBrk="1" hangingPunct="1">
              <a:lnSpc>
                <a:spcPct val="80000"/>
              </a:lnSpc>
            </a:pPr>
            <a:r>
              <a:rPr lang="en-US" sz="2800" dirty="0" smtClean="0"/>
              <a:t>True, heart-felt knowledge of God (“</a:t>
            </a:r>
            <a:r>
              <a:rPr lang="en-US" sz="2800" dirty="0" err="1" smtClean="0"/>
              <a:t>Ma’rifa</a:t>
            </a:r>
            <a:r>
              <a:rPr lang="en-US" sz="2800" dirty="0" smtClean="0"/>
              <a:t>”)</a:t>
            </a:r>
          </a:p>
          <a:p>
            <a:pPr eaLnBrk="1" hangingPunct="1">
              <a:lnSpc>
                <a:spcPct val="80000"/>
              </a:lnSpc>
            </a:pPr>
            <a:r>
              <a:rPr lang="en-US" sz="2800" dirty="0" smtClean="0"/>
              <a:t>Trying to follow Sufism without following the pillars of Islam is like trying to build a house on a foundation of sand.</a:t>
            </a:r>
          </a:p>
          <a:p>
            <a:pPr eaLnBrk="1" hangingPunct="1">
              <a:lnSpc>
                <a:spcPct val="80000"/>
              </a:lnSpc>
            </a:pPr>
            <a:r>
              <a:rPr lang="fr-FR" sz="2800" dirty="0" err="1" smtClean="0"/>
              <a:t>Outer</a:t>
            </a:r>
            <a:r>
              <a:rPr lang="fr-FR" sz="2800" dirty="0" smtClean="0"/>
              <a:t> and </a:t>
            </a:r>
            <a:r>
              <a:rPr lang="fr-FR" sz="2800" dirty="0" err="1" smtClean="0"/>
              <a:t>inner</a:t>
            </a:r>
            <a:r>
              <a:rPr lang="fr-FR" sz="2800" dirty="0" smtClean="0"/>
              <a:t> dimensions </a:t>
            </a:r>
            <a:r>
              <a:rPr lang="fr-FR" sz="2800" dirty="0" err="1" smtClean="0"/>
              <a:t>complement</a:t>
            </a:r>
            <a:r>
              <a:rPr lang="fr-FR" sz="2800" dirty="0" smtClean="0"/>
              <a:t> </a:t>
            </a:r>
            <a:r>
              <a:rPr lang="en-US" sz="2800" dirty="0" smtClean="0"/>
              <a:t>each other</a:t>
            </a:r>
          </a:p>
          <a:p>
            <a:pPr eaLnBrk="1" hangingPunct="1">
              <a:lnSpc>
                <a:spcPct val="80000"/>
              </a:lnSpc>
            </a:pPr>
            <a:endParaRPr lang="en-US" sz="28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27651">
                                            <p:txEl>
                                              <p:pRg st="0" end="0"/>
                                            </p:txEl>
                                          </p:spTgt>
                                        </p:tgtEl>
                                        <p:attrNameLst>
                                          <p:attrName>ppt_x</p:attrName>
                                        </p:attrNameLst>
                                      </p:cBhvr>
                                    </p:anim>
                                    <p:anim from="0" to="-1.0" calcmode="lin" valueType="num">
                                      <p:cBhvr>
                                        <p:cTn id="13" dur="200" decel="50000" autoRev="1" fill="hold">
                                          <p:stCondLst>
                                            <p:cond delay="600"/>
                                          </p:stCondLst>
                                        </p:cTn>
                                        <p:tgtEl>
                                          <p:spTgt spid="27651">
                                            <p:txEl>
                                              <p:pRg st="0" end="0"/>
                                            </p:txEl>
                                          </p:spTgt>
                                        </p:tgtEl>
                                        <p:attrNameLst>
                                          <p:attrName>xshear</p:attrName>
                                        </p:attrNameLst>
                                      </p:cBhvr>
                                    </p:anim>
                                    <p:animScale>
                                      <p:cBhvr>
                                        <p:cTn id="14" dur="200" decel="100000" autoRev="1" fill="hold">
                                          <p:stCondLst>
                                            <p:cond delay="600"/>
                                          </p:stCondLst>
                                        </p:cTn>
                                        <p:tgtEl>
                                          <p:spTgt spid="27651">
                                            <p:txEl>
                                              <p:pRg st="0" end="0"/>
                                            </p:txEl>
                                          </p:spTgt>
                                        </p:tgtEl>
                                      </p:cBhvr>
                                      <p:from x="100000" y="100000"/>
                                      <p:to x="80000" y="100000"/>
                                    </p:animScale>
                                    <p:anim by="(#ppt_h/3+#ppt_w*0.1)" calcmode="lin" valueType="num">
                                      <p:cBhvr additive="sum">
                                        <p:cTn id="15" dur="200" decel="100000" autoRev="1" fill="hold">
                                          <p:stCondLst>
                                            <p:cond delay="600"/>
                                          </p:stCondLst>
                                        </p:cTn>
                                        <p:tgtEl>
                                          <p:spTgt spid="27651">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27651">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27651">
                                            <p:txEl>
                                              <p:pRg st="1" end="1"/>
                                            </p:txEl>
                                          </p:spTgt>
                                        </p:tgtEl>
                                        <p:attrNameLst>
                                          <p:attrName>ppt_x</p:attrName>
                                        </p:attrNameLst>
                                      </p:cBhvr>
                                    </p:anim>
                                    <p:anim from="0" to="-1.0" calcmode="lin" valueType="num">
                                      <p:cBhvr>
                                        <p:cTn id="21" dur="200" decel="50000" autoRev="1" fill="hold">
                                          <p:stCondLst>
                                            <p:cond delay="600"/>
                                          </p:stCondLst>
                                        </p:cTn>
                                        <p:tgtEl>
                                          <p:spTgt spid="27651">
                                            <p:txEl>
                                              <p:pRg st="1" end="1"/>
                                            </p:txEl>
                                          </p:spTgt>
                                        </p:tgtEl>
                                        <p:attrNameLst>
                                          <p:attrName>xshear</p:attrName>
                                        </p:attrNameLst>
                                      </p:cBhvr>
                                    </p:anim>
                                    <p:animScale>
                                      <p:cBhvr>
                                        <p:cTn id="22" dur="200" decel="100000" autoRev="1" fill="hold">
                                          <p:stCondLst>
                                            <p:cond delay="600"/>
                                          </p:stCondLst>
                                        </p:cTn>
                                        <p:tgtEl>
                                          <p:spTgt spid="27651">
                                            <p:txEl>
                                              <p:pRg st="1" end="1"/>
                                            </p:txEl>
                                          </p:spTgt>
                                        </p:tgtEl>
                                      </p:cBhvr>
                                      <p:from x="100000" y="100000"/>
                                      <p:to x="80000" y="100000"/>
                                    </p:animScale>
                                    <p:anim by="(#ppt_h/3+#ppt_w*0.1)" calcmode="lin" valueType="num">
                                      <p:cBhvr additive="sum">
                                        <p:cTn id="23" dur="200" decel="100000" autoRev="1" fill="hold">
                                          <p:stCondLst>
                                            <p:cond delay="600"/>
                                          </p:stCondLst>
                                        </p:cTn>
                                        <p:tgtEl>
                                          <p:spTgt spid="27651">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27651">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27651">
                                            <p:txEl>
                                              <p:pRg st="2" end="2"/>
                                            </p:txEl>
                                          </p:spTgt>
                                        </p:tgtEl>
                                        <p:attrNameLst>
                                          <p:attrName>ppt_x</p:attrName>
                                        </p:attrNameLst>
                                      </p:cBhvr>
                                    </p:anim>
                                    <p:anim from="0" to="-1.0" calcmode="lin" valueType="num">
                                      <p:cBhvr>
                                        <p:cTn id="29" dur="200" decel="50000" autoRev="1" fill="hold">
                                          <p:stCondLst>
                                            <p:cond delay="600"/>
                                          </p:stCondLst>
                                        </p:cTn>
                                        <p:tgtEl>
                                          <p:spTgt spid="27651">
                                            <p:txEl>
                                              <p:pRg st="2" end="2"/>
                                            </p:txEl>
                                          </p:spTgt>
                                        </p:tgtEl>
                                        <p:attrNameLst>
                                          <p:attrName>xshear</p:attrName>
                                        </p:attrNameLst>
                                      </p:cBhvr>
                                    </p:anim>
                                    <p:animScale>
                                      <p:cBhvr>
                                        <p:cTn id="30" dur="200" decel="100000" autoRev="1" fill="hold">
                                          <p:stCondLst>
                                            <p:cond delay="600"/>
                                          </p:stCondLst>
                                        </p:cTn>
                                        <p:tgtEl>
                                          <p:spTgt spid="27651">
                                            <p:txEl>
                                              <p:pRg st="2" end="2"/>
                                            </p:txEl>
                                          </p:spTgt>
                                        </p:tgtEl>
                                      </p:cBhvr>
                                      <p:from x="100000" y="100000"/>
                                      <p:to x="80000" y="100000"/>
                                    </p:animScale>
                                    <p:anim by="(#ppt_h/3+#ppt_w*0.1)" calcmode="lin" valueType="num">
                                      <p:cBhvr additive="sum">
                                        <p:cTn id="31" dur="200" decel="100000" autoRev="1" fill="hold">
                                          <p:stCondLst>
                                            <p:cond delay="600"/>
                                          </p:stCondLst>
                                        </p:cTn>
                                        <p:tgtEl>
                                          <p:spTgt spid="27651">
                                            <p:txEl>
                                              <p:pRg st="2" end="2"/>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27651">
                                            <p:txEl>
                                              <p:pRg st="3" end="3"/>
                                            </p:txEl>
                                          </p:spTgt>
                                        </p:tgtEl>
                                        <p:attrNameLst>
                                          <p:attrName>style.visibility</p:attrName>
                                        </p:attrNameLst>
                                      </p:cBhvr>
                                      <p:to>
                                        <p:strVal val="visible"/>
                                      </p:to>
                                    </p:set>
                                    <p:anim from="(-#ppt_w/2)" to="(#ppt_x)" calcmode="lin" valueType="num">
                                      <p:cBhvr>
                                        <p:cTn id="36" dur="600" fill="hold">
                                          <p:stCondLst>
                                            <p:cond delay="0"/>
                                          </p:stCondLst>
                                        </p:cTn>
                                        <p:tgtEl>
                                          <p:spTgt spid="27651">
                                            <p:txEl>
                                              <p:pRg st="3" end="3"/>
                                            </p:txEl>
                                          </p:spTgt>
                                        </p:tgtEl>
                                        <p:attrNameLst>
                                          <p:attrName>ppt_x</p:attrName>
                                        </p:attrNameLst>
                                      </p:cBhvr>
                                    </p:anim>
                                    <p:anim from="0" to="-1.0" calcmode="lin" valueType="num">
                                      <p:cBhvr>
                                        <p:cTn id="37" dur="200" decel="50000" autoRev="1" fill="hold">
                                          <p:stCondLst>
                                            <p:cond delay="600"/>
                                          </p:stCondLst>
                                        </p:cTn>
                                        <p:tgtEl>
                                          <p:spTgt spid="27651">
                                            <p:txEl>
                                              <p:pRg st="3" end="3"/>
                                            </p:txEl>
                                          </p:spTgt>
                                        </p:tgtEl>
                                        <p:attrNameLst>
                                          <p:attrName>xshear</p:attrName>
                                        </p:attrNameLst>
                                      </p:cBhvr>
                                    </p:anim>
                                    <p:animScale>
                                      <p:cBhvr>
                                        <p:cTn id="38" dur="200" decel="100000" autoRev="1" fill="hold">
                                          <p:stCondLst>
                                            <p:cond delay="600"/>
                                          </p:stCondLst>
                                        </p:cTn>
                                        <p:tgtEl>
                                          <p:spTgt spid="27651">
                                            <p:txEl>
                                              <p:pRg st="3" end="3"/>
                                            </p:txEl>
                                          </p:spTgt>
                                        </p:tgtEl>
                                      </p:cBhvr>
                                      <p:from x="100000" y="100000"/>
                                      <p:to x="80000" y="100000"/>
                                    </p:animScale>
                                    <p:anim by="(#ppt_h/3+#ppt_w*0.1)" calcmode="lin" valueType="num">
                                      <p:cBhvr additive="sum">
                                        <p:cTn id="39" dur="200" decel="100000" autoRev="1" fill="hold">
                                          <p:stCondLst>
                                            <p:cond delay="600"/>
                                          </p:stCondLst>
                                        </p:cTn>
                                        <p:tgtEl>
                                          <p:spTgt spid="27651">
                                            <p:txEl>
                                              <p:pRg st="3" end="3"/>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27651">
                                            <p:txEl>
                                              <p:pRg st="4" end="4"/>
                                            </p:txEl>
                                          </p:spTgt>
                                        </p:tgtEl>
                                        <p:attrNameLst>
                                          <p:attrName>style.visibility</p:attrName>
                                        </p:attrNameLst>
                                      </p:cBhvr>
                                      <p:to>
                                        <p:strVal val="visible"/>
                                      </p:to>
                                    </p:set>
                                    <p:anim from="(-#ppt_w/2)" to="(#ppt_x)" calcmode="lin" valueType="num">
                                      <p:cBhvr>
                                        <p:cTn id="44" dur="600" fill="hold">
                                          <p:stCondLst>
                                            <p:cond delay="0"/>
                                          </p:stCondLst>
                                        </p:cTn>
                                        <p:tgtEl>
                                          <p:spTgt spid="27651">
                                            <p:txEl>
                                              <p:pRg st="4" end="4"/>
                                            </p:txEl>
                                          </p:spTgt>
                                        </p:tgtEl>
                                        <p:attrNameLst>
                                          <p:attrName>ppt_x</p:attrName>
                                        </p:attrNameLst>
                                      </p:cBhvr>
                                    </p:anim>
                                    <p:anim from="0" to="-1.0" calcmode="lin" valueType="num">
                                      <p:cBhvr>
                                        <p:cTn id="45" dur="200" decel="50000" autoRev="1" fill="hold">
                                          <p:stCondLst>
                                            <p:cond delay="600"/>
                                          </p:stCondLst>
                                        </p:cTn>
                                        <p:tgtEl>
                                          <p:spTgt spid="27651">
                                            <p:txEl>
                                              <p:pRg st="4" end="4"/>
                                            </p:txEl>
                                          </p:spTgt>
                                        </p:tgtEl>
                                        <p:attrNameLst>
                                          <p:attrName>xshear</p:attrName>
                                        </p:attrNameLst>
                                      </p:cBhvr>
                                    </p:anim>
                                    <p:animScale>
                                      <p:cBhvr>
                                        <p:cTn id="46" dur="200" decel="100000" autoRev="1" fill="hold">
                                          <p:stCondLst>
                                            <p:cond delay="600"/>
                                          </p:stCondLst>
                                        </p:cTn>
                                        <p:tgtEl>
                                          <p:spTgt spid="27651">
                                            <p:txEl>
                                              <p:pRg st="4" end="4"/>
                                            </p:txEl>
                                          </p:spTgt>
                                        </p:tgtEl>
                                      </p:cBhvr>
                                      <p:from x="100000" y="100000"/>
                                      <p:to x="80000" y="100000"/>
                                    </p:animScale>
                                    <p:anim by="(#ppt_h/3+#ppt_w*0.1)" calcmode="lin" valueType="num">
                                      <p:cBhvr additive="sum">
                                        <p:cTn id="47" dur="200" decel="100000" autoRev="1" fill="hold">
                                          <p:stCondLst>
                                            <p:cond delay="600"/>
                                          </p:stCondLst>
                                        </p:cTn>
                                        <p:tgtEl>
                                          <p:spTgt spid="27651">
                                            <p:txEl>
                                              <p:pRg st="4" end="4"/>
                                            </p:txEl>
                                          </p:spTgt>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grpId="0" nodeType="clickEffect">
                                  <p:stCondLst>
                                    <p:cond delay="0"/>
                                  </p:stCondLst>
                                  <p:childTnLst>
                                    <p:set>
                                      <p:cBhvr>
                                        <p:cTn id="51" dur="1" fill="hold">
                                          <p:stCondLst>
                                            <p:cond delay="0"/>
                                          </p:stCondLst>
                                        </p:cTn>
                                        <p:tgtEl>
                                          <p:spTgt spid="27651">
                                            <p:txEl>
                                              <p:pRg st="5" end="5"/>
                                            </p:txEl>
                                          </p:spTgt>
                                        </p:tgtEl>
                                        <p:attrNameLst>
                                          <p:attrName>style.visibility</p:attrName>
                                        </p:attrNameLst>
                                      </p:cBhvr>
                                      <p:to>
                                        <p:strVal val="visible"/>
                                      </p:to>
                                    </p:set>
                                    <p:anim from="(-#ppt_w/2)" to="(#ppt_x)" calcmode="lin" valueType="num">
                                      <p:cBhvr>
                                        <p:cTn id="52" dur="600" fill="hold">
                                          <p:stCondLst>
                                            <p:cond delay="0"/>
                                          </p:stCondLst>
                                        </p:cTn>
                                        <p:tgtEl>
                                          <p:spTgt spid="27651">
                                            <p:txEl>
                                              <p:pRg st="5" end="5"/>
                                            </p:txEl>
                                          </p:spTgt>
                                        </p:tgtEl>
                                        <p:attrNameLst>
                                          <p:attrName>ppt_x</p:attrName>
                                        </p:attrNameLst>
                                      </p:cBhvr>
                                    </p:anim>
                                    <p:anim from="0" to="-1.0" calcmode="lin" valueType="num">
                                      <p:cBhvr>
                                        <p:cTn id="53" dur="200" decel="50000" autoRev="1" fill="hold">
                                          <p:stCondLst>
                                            <p:cond delay="600"/>
                                          </p:stCondLst>
                                        </p:cTn>
                                        <p:tgtEl>
                                          <p:spTgt spid="27651">
                                            <p:txEl>
                                              <p:pRg st="5" end="5"/>
                                            </p:txEl>
                                          </p:spTgt>
                                        </p:tgtEl>
                                        <p:attrNameLst>
                                          <p:attrName>xshear</p:attrName>
                                        </p:attrNameLst>
                                      </p:cBhvr>
                                    </p:anim>
                                    <p:animScale>
                                      <p:cBhvr>
                                        <p:cTn id="54" dur="200" decel="100000" autoRev="1" fill="hold">
                                          <p:stCondLst>
                                            <p:cond delay="600"/>
                                          </p:stCondLst>
                                        </p:cTn>
                                        <p:tgtEl>
                                          <p:spTgt spid="27651">
                                            <p:txEl>
                                              <p:pRg st="5" end="5"/>
                                            </p:txEl>
                                          </p:spTgt>
                                        </p:tgtEl>
                                      </p:cBhvr>
                                      <p:from x="100000" y="100000"/>
                                      <p:to x="80000" y="100000"/>
                                    </p:animScale>
                                    <p:anim by="(#ppt_h/3+#ppt_w*0.1)" calcmode="lin" valueType="num">
                                      <p:cBhvr additive="sum">
                                        <p:cTn id="55" dur="200" decel="100000" autoRev="1" fill="hold">
                                          <p:stCondLst>
                                            <p:cond delay="600"/>
                                          </p:stCondLst>
                                        </p:cTn>
                                        <p:tgtEl>
                                          <p:spTgt spid="27651">
                                            <p:txEl>
                                              <p:pRg st="5" end="5"/>
                                            </p:txEl>
                                          </p:spTgt>
                                        </p:tgtEl>
                                        <p:attrNameLst>
                                          <p:attrName>ppt_x</p:attrName>
                                        </p:attrNameLst>
                                      </p:cBhvr>
                                    </p:anim>
                                  </p:childTnLst>
                                </p:cTn>
                              </p:par>
                            </p:childTnLst>
                          </p:cTn>
                        </p:par>
                      </p:childTnLst>
                    </p:cTn>
                  </p:par>
                  <p:par>
                    <p:cTn id="56" fill="hold">
                      <p:stCondLst>
                        <p:cond delay="indefinite"/>
                      </p:stCondLst>
                      <p:childTnLst>
                        <p:par>
                          <p:cTn id="57" fill="hold">
                            <p:stCondLst>
                              <p:cond delay="0"/>
                            </p:stCondLst>
                            <p:childTnLst>
                              <p:par>
                                <p:cTn id="58" presetID="34" presetClass="entr" presetSubtype="0" fill="hold" grpId="0" nodeType="clickEffect">
                                  <p:stCondLst>
                                    <p:cond delay="0"/>
                                  </p:stCondLst>
                                  <p:childTnLst>
                                    <p:set>
                                      <p:cBhvr>
                                        <p:cTn id="59" dur="1" fill="hold">
                                          <p:stCondLst>
                                            <p:cond delay="0"/>
                                          </p:stCondLst>
                                        </p:cTn>
                                        <p:tgtEl>
                                          <p:spTgt spid="27651">
                                            <p:txEl>
                                              <p:pRg st="6" end="6"/>
                                            </p:txEl>
                                          </p:spTgt>
                                        </p:tgtEl>
                                        <p:attrNameLst>
                                          <p:attrName>style.visibility</p:attrName>
                                        </p:attrNameLst>
                                      </p:cBhvr>
                                      <p:to>
                                        <p:strVal val="visible"/>
                                      </p:to>
                                    </p:set>
                                    <p:anim from="(-#ppt_w/2)" to="(#ppt_x)" calcmode="lin" valueType="num">
                                      <p:cBhvr>
                                        <p:cTn id="60" dur="600" fill="hold">
                                          <p:stCondLst>
                                            <p:cond delay="0"/>
                                          </p:stCondLst>
                                        </p:cTn>
                                        <p:tgtEl>
                                          <p:spTgt spid="27651">
                                            <p:txEl>
                                              <p:pRg st="6" end="6"/>
                                            </p:txEl>
                                          </p:spTgt>
                                        </p:tgtEl>
                                        <p:attrNameLst>
                                          <p:attrName>ppt_x</p:attrName>
                                        </p:attrNameLst>
                                      </p:cBhvr>
                                    </p:anim>
                                    <p:anim from="0" to="-1.0" calcmode="lin" valueType="num">
                                      <p:cBhvr>
                                        <p:cTn id="61" dur="200" decel="50000" autoRev="1" fill="hold">
                                          <p:stCondLst>
                                            <p:cond delay="600"/>
                                          </p:stCondLst>
                                        </p:cTn>
                                        <p:tgtEl>
                                          <p:spTgt spid="27651">
                                            <p:txEl>
                                              <p:pRg st="6" end="6"/>
                                            </p:txEl>
                                          </p:spTgt>
                                        </p:tgtEl>
                                        <p:attrNameLst>
                                          <p:attrName>xshear</p:attrName>
                                        </p:attrNameLst>
                                      </p:cBhvr>
                                    </p:anim>
                                    <p:animScale>
                                      <p:cBhvr>
                                        <p:cTn id="62" dur="200" decel="100000" autoRev="1" fill="hold">
                                          <p:stCondLst>
                                            <p:cond delay="600"/>
                                          </p:stCondLst>
                                        </p:cTn>
                                        <p:tgtEl>
                                          <p:spTgt spid="27651">
                                            <p:txEl>
                                              <p:pRg st="6" end="6"/>
                                            </p:txEl>
                                          </p:spTgt>
                                        </p:tgtEl>
                                      </p:cBhvr>
                                      <p:from x="100000" y="100000"/>
                                      <p:to x="80000" y="100000"/>
                                    </p:animScale>
                                    <p:anim by="(#ppt_h/3+#ppt_w*0.1)" calcmode="lin" valueType="num">
                                      <p:cBhvr additive="sum">
                                        <p:cTn id="63" dur="200" decel="100000" autoRev="1" fill="hold">
                                          <p:stCondLst>
                                            <p:cond delay="600"/>
                                          </p:stCondLst>
                                        </p:cTn>
                                        <p:tgtEl>
                                          <p:spTgt spid="27651">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85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Potential Risks in the Sufi Path</a:t>
            </a:r>
            <a:br>
              <a:rPr lang="en-US" dirty="0" smtClean="0"/>
            </a:br>
            <a:endParaRPr lang="en-US" dirty="0"/>
          </a:p>
        </p:txBody>
      </p:sp>
      <p:sp>
        <p:nvSpPr>
          <p:cNvPr id="34819" name="Content Placeholder 2"/>
          <p:cNvSpPr>
            <a:spLocks noGrp="1"/>
          </p:cNvSpPr>
          <p:nvPr>
            <p:ph idx="1"/>
          </p:nvPr>
        </p:nvSpPr>
        <p:spPr>
          <a:xfrm>
            <a:off x="2743200" y="1676400"/>
            <a:ext cx="6400800" cy="5181600"/>
          </a:xfrm>
          <a:effectLst>
            <a:outerShdw blurRad="50800" dist="38100" dir="8100000" algn="tr" rotWithShape="0">
              <a:prstClr val="black">
                <a:alpha val="40000"/>
              </a:prstClr>
            </a:outerShdw>
          </a:effectLst>
        </p:spPr>
        <p:txBody>
          <a:bodyPr/>
          <a:lstStyle/>
          <a:p>
            <a:pPr eaLnBrk="1" hangingPunct="1">
              <a:lnSpc>
                <a:spcPct val="80000"/>
              </a:lnSpc>
            </a:pPr>
            <a:r>
              <a:rPr lang="en-US" sz="2400" dirty="0" smtClean="0"/>
              <a:t>These are the risks of the Sufi path, if one is not careful enough at each stage of the journey:</a:t>
            </a:r>
          </a:p>
          <a:p>
            <a:pPr eaLnBrk="1" hangingPunct="1">
              <a:lnSpc>
                <a:spcPct val="80000"/>
              </a:lnSpc>
            </a:pPr>
            <a:r>
              <a:rPr lang="en-US" sz="2400" dirty="0" smtClean="0"/>
              <a:t>Preferring sainthood to </a:t>
            </a:r>
            <a:r>
              <a:rPr lang="en-US" sz="2400" dirty="0" err="1" smtClean="0"/>
              <a:t>prophethood</a:t>
            </a:r>
            <a:r>
              <a:rPr lang="en-US" sz="2400" dirty="0" smtClean="0"/>
              <a:t> (“</a:t>
            </a:r>
            <a:r>
              <a:rPr lang="en-US" sz="2400" dirty="0" err="1" smtClean="0"/>
              <a:t>messengership</a:t>
            </a:r>
            <a:r>
              <a:rPr lang="en-US" sz="2400" dirty="0" smtClean="0"/>
              <a:t>”) and Sufi masters to Prophets and their companions.</a:t>
            </a:r>
          </a:p>
          <a:p>
            <a:pPr eaLnBrk="1" hangingPunct="1">
              <a:lnSpc>
                <a:spcPct val="80000"/>
              </a:lnSpc>
            </a:pPr>
            <a:r>
              <a:rPr lang="en-US" sz="2400" dirty="0" smtClean="0"/>
              <a:t>Overvaluing the particular principles of one’s tradition over the principles of the prophetic tradition.</a:t>
            </a:r>
          </a:p>
          <a:p>
            <a:pPr eaLnBrk="1" hangingPunct="1">
              <a:lnSpc>
                <a:spcPct val="80000"/>
              </a:lnSpc>
            </a:pPr>
            <a:r>
              <a:rPr lang="en-US" sz="2400" dirty="0" smtClean="0"/>
              <a:t>Confusing inspiration with revelation.</a:t>
            </a:r>
          </a:p>
          <a:p>
            <a:pPr eaLnBrk="1" hangingPunct="1">
              <a:lnSpc>
                <a:spcPct val="80000"/>
              </a:lnSpc>
            </a:pPr>
            <a:r>
              <a:rPr lang="en-US" sz="2400" dirty="0" smtClean="0"/>
              <a:t>Preferring extraordinary experiences to worship.</a:t>
            </a:r>
          </a:p>
          <a:p>
            <a:pPr eaLnBrk="1" hangingPunct="1">
              <a:lnSpc>
                <a:spcPct val="80000"/>
              </a:lnSpc>
            </a:pPr>
            <a:r>
              <a:rPr lang="en-US" sz="2400" dirty="0" smtClean="0"/>
              <a:t>Neglecting humility and submission after reaching a certain spiritual height.</a:t>
            </a:r>
          </a:p>
          <a:p>
            <a:pPr eaLnBrk="1" hangingPunct="1">
              <a:lnSpc>
                <a:spcPct val="80000"/>
              </a:lnSpc>
            </a:pPr>
            <a:r>
              <a:rPr lang="en-US" sz="2400" dirty="0" smtClean="0"/>
              <a:t>Aiming to reap rewards of the hereafter in this world.</a:t>
            </a:r>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blinds(vertical)">
                                      <p:cBhvr>
                                        <p:cTn id="13" dur="500"/>
                                        <p:tgtEl>
                                          <p:spTgt spid="348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Effect transition="in" filter="blinds(vertical)">
                                      <p:cBhvr>
                                        <p:cTn id="18" dur="500"/>
                                        <p:tgtEl>
                                          <p:spTgt spid="348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Effect transition="in" filter="blinds(vertical)">
                                      <p:cBhvr>
                                        <p:cTn id="23" dur="500"/>
                                        <p:tgtEl>
                                          <p:spTgt spid="348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blinds(vertical)">
                                      <p:cBhvr>
                                        <p:cTn id="28" dur="500"/>
                                        <p:tgtEl>
                                          <p:spTgt spid="348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34819">
                                            <p:txEl>
                                              <p:pRg st="4" end="4"/>
                                            </p:txEl>
                                          </p:spTgt>
                                        </p:tgtEl>
                                        <p:attrNameLst>
                                          <p:attrName>style.visibility</p:attrName>
                                        </p:attrNameLst>
                                      </p:cBhvr>
                                      <p:to>
                                        <p:strVal val="visible"/>
                                      </p:to>
                                    </p:set>
                                    <p:animEffect transition="in" filter="blinds(vertical)">
                                      <p:cBhvr>
                                        <p:cTn id="33" dur="500"/>
                                        <p:tgtEl>
                                          <p:spTgt spid="3481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34819">
                                            <p:txEl>
                                              <p:pRg st="5" end="5"/>
                                            </p:txEl>
                                          </p:spTgt>
                                        </p:tgtEl>
                                        <p:attrNameLst>
                                          <p:attrName>style.visibility</p:attrName>
                                        </p:attrNameLst>
                                      </p:cBhvr>
                                      <p:to>
                                        <p:strVal val="visible"/>
                                      </p:to>
                                    </p:set>
                                    <p:animEffect transition="in" filter="blinds(vertical)">
                                      <p:cBhvr>
                                        <p:cTn id="38" dur="500"/>
                                        <p:tgtEl>
                                          <p:spTgt spid="3481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34819">
                                            <p:txEl>
                                              <p:pRg st="6" end="6"/>
                                            </p:txEl>
                                          </p:spTgt>
                                        </p:tgtEl>
                                        <p:attrNameLst>
                                          <p:attrName>style.visibility</p:attrName>
                                        </p:attrNameLst>
                                      </p:cBhvr>
                                      <p:to>
                                        <p:strVal val="visible"/>
                                      </p:to>
                                    </p:set>
                                    <p:animEffect transition="in" filter="blinds(vertical)">
                                      <p:cBhvr>
                                        <p:cTn id="43"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85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Benefits of </a:t>
            </a:r>
            <a:r>
              <a:rPr lang="en-US" dirty="0" err="1" smtClean="0"/>
              <a:t>Tasawwuf</a:t>
            </a:r>
            <a:r>
              <a:rPr lang="en-US" dirty="0" smtClean="0"/>
              <a:t> (Sufi Path)</a:t>
            </a:r>
            <a:br>
              <a:rPr lang="en-US" dirty="0" smtClean="0"/>
            </a:br>
            <a:endParaRPr lang="en-US" dirty="0"/>
          </a:p>
        </p:txBody>
      </p:sp>
      <p:sp>
        <p:nvSpPr>
          <p:cNvPr id="3" name="Content Placeholder 2"/>
          <p:cNvSpPr>
            <a:spLocks noGrp="1"/>
          </p:cNvSpPr>
          <p:nvPr>
            <p:ph idx="1"/>
          </p:nvPr>
        </p:nvSpPr>
        <p:spPr>
          <a:xfrm>
            <a:off x="2819400" y="1676400"/>
            <a:ext cx="6324600" cy="5181600"/>
          </a:xfrm>
          <a:effectLst>
            <a:outerShdw blurRad="50800" dist="38100" dir="8100000" algn="tr" rotWithShape="0">
              <a:prstClr val="black">
                <a:alpha val="40000"/>
              </a:prstClr>
            </a:outerShdw>
          </a:effectLst>
        </p:spPr>
        <p:txBody>
          <a:bodyPr rtlCol="0">
            <a:noAutofit/>
          </a:bodyPr>
          <a:lstStyle/>
          <a:p>
            <a:pPr marL="457200" indent="-457200" eaLnBrk="1" fontAlgn="auto" hangingPunct="1">
              <a:spcBef>
                <a:spcPts val="0"/>
              </a:spcBef>
              <a:spcAft>
                <a:spcPts val="0"/>
              </a:spcAft>
              <a:buFont typeface="+mj-lt"/>
              <a:buAutoNum type="arabicPeriod"/>
              <a:defRPr/>
            </a:pPr>
            <a:r>
              <a:rPr lang="en-US" sz="2100" dirty="0" smtClean="0"/>
              <a:t>Deeper </a:t>
            </a:r>
            <a:r>
              <a:rPr lang="en-US" sz="2100" dirty="0"/>
              <a:t>experiences and internalization of the pillars of faith</a:t>
            </a:r>
            <a:r>
              <a:rPr lang="en-US" sz="2100" dirty="0" smtClean="0"/>
              <a:t>.</a:t>
            </a:r>
          </a:p>
          <a:p>
            <a:pPr marL="457200" indent="-457200" eaLnBrk="1" fontAlgn="auto" hangingPunct="1">
              <a:spcBef>
                <a:spcPts val="0"/>
              </a:spcBef>
              <a:spcAft>
                <a:spcPts val="0"/>
              </a:spcAft>
              <a:buFont typeface="+mj-lt"/>
              <a:buAutoNum type="arabicPeriod"/>
              <a:defRPr/>
            </a:pPr>
            <a:r>
              <a:rPr lang="en-US" sz="2100" dirty="0" smtClean="0"/>
              <a:t>Getting </a:t>
            </a:r>
            <a:r>
              <a:rPr lang="en-US" sz="2100" dirty="0"/>
              <a:t>support from fellow seekers in the path to the afterlife </a:t>
            </a:r>
            <a:r>
              <a:rPr lang="en-US" sz="2100" dirty="0" smtClean="0"/>
              <a:t>and during </a:t>
            </a:r>
            <a:r>
              <a:rPr lang="en-US" sz="2100" dirty="0"/>
              <a:t>the troubles of the world.</a:t>
            </a:r>
          </a:p>
          <a:p>
            <a:pPr marL="457200" indent="-457200" eaLnBrk="1" fontAlgn="auto" hangingPunct="1">
              <a:spcBef>
                <a:spcPts val="0"/>
              </a:spcBef>
              <a:spcAft>
                <a:spcPts val="0"/>
              </a:spcAft>
              <a:buFont typeface="+mj-lt"/>
              <a:buAutoNum type="arabicPeriod"/>
              <a:defRPr/>
            </a:pPr>
            <a:r>
              <a:rPr lang="en-US" sz="2100" dirty="0" smtClean="0"/>
              <a:t>Deeper </a:t>
            </a:r>
            <a:r>
              <a:rPr lang="en-US" sz="2100" dirty="0"/>
              <a:t>experiences of the knowledge of God (</a:t>
            </a:r>
            <a:r>
              <a:rPr lang="en-US" sz="2100" dirty="0" err="1"/>
              <a:t>ma’rifa</a:t>
            </a:r>
            <a:r>
              <a:rPr lang="en-US" sz="2100" dirty="0"/>
              <a:t>) and </a:t>
            </a:r>
            <a:r>
              <a:rPr lang="en-US" sz="2100" dirty="0" smtClean="0"/>
              <a:t>the spiritual </a:t>
            </a:r>
            <a:r>
              <a:rPr lang="en-US" sz="2100" dirty="0"/>
              <a:t>joy within that knowledge.</a:t>
            </a:r>
          </a:p>
          <a:p>
            <a:pPr marL="457200" indent="-457200" eaLnBrk="1" fontAlgn="auto" hangingPunct="1">
              <a:spcBef>
                <a:spcPts val="0"/>
              </a:spcBef>
              <a:spcAft>
                <a:spcPts val="0"/>
              </a:spcAft>
              <a:buFont typeface="+mj-lt"/>
              <a:buAutoNum type="arabicPeriod"/>
              <a:defRPr/>
            </a:pPr>
            <a:r>
              <a:rPr lang="en-US" sz="2100" dirty="0" smtClean="0"/>
              <a:t>Performing </a:t>
            </a:r>
            <a:r>
              <a:rPr lang="en-US" sz="2100" dirty="0"/>
              <a:t>worship with joy, feeling the wisdom behind each form </a:t>
            </a:r>
            <a:r>
              <a:rPr lang="en-US" sz="2100" dirty="0" smtClean="0"/>
              <a:t>of worship </a:t>
            </a:r>
            <a:r>
              <a:rPr lang="en-US" sz="2100" dirty="0"/>
              <a:t>in one’s heart.</a:t>
            </a:r>
          </a:p>
          <a:p>
            <a:pPr marL="457200" indent="-457200" eaLnBrk="1" fontAlgn="auto" hangingPunct="1">
              <a:spcBef>
                <a:spcPts val="0"/>
              </a:spcBef>
              <a:spcAft>
                <a:spcPts val="0"/>
              </a:spcAft>
              <a:buFont typeface="+mj-lt"/>
              <a:buAutoNum type="arabicPeriod"/>
              <a:defRPr/>
            </a:pPr>
            <a:r>
              <a:rPr lang="en-US" sz="2100" dirty="0" smtClean="0"/>
              <a:t>Achieving </a:t>
            </a:r>
            <a:r>
              <a:rPr lang="en-US" sz="2100" dirty="0"/>
              <a:t>complete trust in God, complete submission to God’s </a:t>
            </a:r>
            <a:r>
              <a:rPr lang="en-US" sz="2100" dirty="0" smtClean="0"/>
              <a:t>will and </a:t>
            </a:r>
            <a:r>
              <a:rPr lang="en-US" sz="2100" dirty="0"/>
              <a:t>pleasure of God.</a:t>
            </a:r>
          </a:p>
          <a:p>
            <a:pPr marL="457200" indent="-457200" eaLnBrk="1" fontAlgn="auto" hangingPunct="1">
              <a:spcBef>
                <a:spcPts val="0"/>
              </a:spcBef>
              <a:spcAft>
                <a:spcPts val="0"/>
              </a:spcAft>
              <a:buFont typeface="+mj-lt"/>
              <a:buAutoNum type="arabicPeriod"/>
              <a:defRPr/>
            </a:pPr>
            <a:r>
              <a:rPr lang="en-US" sz="2100" dirty="0" smtClean="0"/>
              <a:t>Achieving </a:t>
            </a:r>
            <a:r>
              <a:rPr lang="en-US" sz="2100" dirty="0"/>
              <a:t>a clean soul through the process of purification of the </a:t>
            </a:r>
            <a:r>
              <a:rPr lang="en-US" sz="2100" dirty="0" smtClean="0"/>
              <a:t>heart and </a:t>
            </a:r>
            <a:r>
              <a:rPr lang="en-US" sz="2100" dirty="0"/>
              <a:t>sincerity.</a:t>
            </a:r>
          </a:p>
          <a:p>
            <a:pPr marL="457200" indent="-457200" eaLnBrk="1" fontAlgn="auto" hangingPunct="1">
              <a:spcBef>
                <a:spcPts val="0"/>
              </a:spcBef>
              <a:spcAft>
                <a:spcPts val="0"/>
              </a:spcAft>
              <a:buFont typeface="+mj-lt"/>
              <a:buAutoNum type="arabicPeriod"/>
              <a:defRPr/>
            </a:pPr>
            <a:r>
              <a:rPr lang="en-US" sz="2100" dirty="0" smtClean="0"/>
              <a:t>Turning </a:t>
            </a:r>
            <a:r>
              <a:rPr lang="en-US" sz="2100" dirty="0"/>
              <a:t>one’s regular activities into worship through </a:t>
            </a:r>
            <a:r>
              <a:rPr lang="en-US" sz="2100" dirty="0" smtClean="0"/>
              <a:t>the remembrance </a:t>
            </a:r>
            <a:r>
              <a:rPr lang="en-US" sz="2100" dirty="0"/>
              <a:t>of the heart and reflection</a:t>
            </a:r>
            <a:r>
              <a:rPr lang="en-US" sz="2100" dirty="0" smtClean="0"/>
              <a:t>.</a:t>
            </a:r>
            <a:endParaRPr lang="en-US" sz="2100" dirty="0"/>
          </a:p>
        </p:txBody>
      </p:sp>
      <p:sp>
        <p:nvSpPr>
          <p:cNvPr id="6" name="Slide Number Placeholder 5"/>
          <p:cNvSpPr>
            <a:spLocks noGrp="1"/>
          </p:cNvSpPr>
          <p:nvPr>
            <p:ph type="sldNum" sz="quarter" idx="12"/>
          </p:nvPr>
        </p:nvSpPr>
        <p:spPr/>
        <p:txBody>
          <a:bodyPr/>
          <a:lstStyle/>
          <a:p>
            <a:pPr>
              <a:defRPr/>
            </a:pPr>
            <a:fld id="{6A1277E1-1498-4F19-8A1A-B0563BCDEBCE}"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plus(i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plus(i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plus(i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plus(i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plus(i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plus(i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plus(in)">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Conclusion</a:t>
            </a:r>
            <a:br>
              <a:rPr lang="en-US" dirty="0" smtClean="0"/>
            </a:br>
            <a:endParaRPr lang="en-US" dirty="0"/>
          </a:p>
        </p:txBody>
      </p:sp>
      <p:sp>
        <p:nvSpPr>
          <p:cNvPr id="28675" name="Content Placeholder 2"/>
          <p:cNvSpPr>
            <a:spLocks noGrp="1"/>
          </p:cNvSpPr>
          <p:nvPr>
            <p:ph idx="1"/>
          </p:nvPr>
        </p:nvSpPr>
        <p:spPr>
          <a:xfrm>
            <a:off x="2971800" y="1143000"/>
            <a:ext cx="6172200" cy="5715000"/>
          </a:xfrm>
          <a:effectLst>
            <a:outerShdw blurRad="50800" dist="38100" dir="8100000" algn="tr" rotWithShape="0">
              <a:prstClr val="black">
                <a:alpha val="40000"/>
              </a:prstClr>
            </a:outerShdw>
          </a:effectLst>
        </p:spPr>
        <p:txBody>
          <a:bodyPr/>
          <a:lstStyle/>
          <a:p>
            <a:pPr eaLnBrk="1" hangingPunct="1">
              <a:lnSpc>
                <a:spcPct val="80000"/>
              </a:lnSpc>
            </a:pPr>
            <a:r>
              <a:rPr lang="en-US" sz="3000" dirty="0" smtClean="0"/>
              <a:t>The main purpose of creation is to achieve spiritual perfection and getting closer to God through worship.</a:t>
            </a:r>
          </a:p>
          <a:p>
            <a:pPr eaLnBrk="1" hangingPunct="1">
              <a:lnSpc>
                <a:spcPct val="80000"/>
              </a:lnSpc>
            </a:pPr>
            <a:r>
              <a:rPr lang="en-US" sz="3000" dirty="0" err="1" smtClean="0"/>
              <a:t>Tasawwuf</a:t>
            </a:r>
            <a:r>
              <a:rPr lang="en-US" sz="3000" dirty="0" smtClean="0"/>
              <a:t> or Sufism, representing the spiritual life of Islam, focuses on the heart by cleaning it from vices and filling it with virtues.</a:t>
            </a:r>
          </a:p>
          <a:p>
            <a:pPr eaLnBrk="1" hangingPunct="1">
              <a:lnSpc>
                <a:spcPct val="80000"/>
              </a:lnSpc>
            </a:pPr>
            <a:r>
              <a:rPr lang="en-US" sz="3000" dirty="0" smtClean="0"/>
              <a:t>There is more to Islam than what appears on the surface – inner dimension and meaning of rituals.</a:t>
            </a:r>
          </a:p>
          <a:p>
            <a:pPr eaLnBrk="1" hangingPunct="1">
              <a:lnSpc>
                <a:spcPct val="80000"/>
              </a:lnSpc>
            </a:pPr>
            <a:endParaRPr lang="en-US" sz="30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 calcmode="lin" valueType="num">
                                      <p:cBhvr>
                                        <p:cTn id="14"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28675">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2867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8675">
                                            <p:txEl>
                                              <p:pRg st="1" end="1"/>
                                            </p:txEl>
                                          </p:spTgt>
                                        </p:tgtEl>
                                        <p:attrNameLst>
                                          <p:attrName>style.visibility</p:attrName>
                                        </p:attrNameLst>
                                      </p:cBhvr>
                                      <p:to>
                                        <p:strVal val="visible"/>
                                      </p:to>
                                    </p:set>
                                    <p:anim calcmode="lin" valueType="num">
                                      <p:cBhvr>
                                        <p:cTn id="22"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28675">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2867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 calcmode="lin" valueType="num">
                                      <p:cBhvr>
                                        <p:cTn id="30"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8675">
                                            <p:txEl>
                                              <p:pRg st="2" end="2"/>
                                            </p:txEl>
                                          </p:spTgt>
                                        </p:tgtEl>
                                        <p:attrNameLst>
                                          <p:attrName>ppt_h</p:attrName>
                                        </p:attrNameLst>
                                      </p:cBhvr>
                                      <p:tavLst>
                                        <p:tav tm="0">
                                          <p:val>
                                            <p:fltVal val="0"/>
                                          </p:val>
                                        </p:tav>
                                        <p:tav tm="100000">
                                          <p:val>
                                            <p:strVal val="#ppt_h"/>
                                          </p:val>
                                        </p:tav>
                                      </p:tavLst>
                                    </p:anim>
                                    <p:anim calcmode="lin" valueType="num">
                                      <p:cBhvr>
                                        <p:cTn id="32" dur="500" fill="hold"/>
                                        <p:tgtEl>
                                          <p:spTgt spid="28675">
                                            <p:txEl>
                                              <p:pRg st="2" end="2"/>
                                            </p:txEl>
                                          </p:spTgt>
                                        </p:tgtEl>
                                        <p:attrNameLst>
                                          <p:attrName>style.rotation</p:attrName>
                                        </p:attrNameLst>
                                      </p:cBhvr>
                                      <p:tavLst>
                                        <p:tav tm="0">
                                          <p:val>
                                            <p:fltVal val="360"/>
                                          </p:val>
                                        </p:tav>
                                        <p:tav tm="100000">
                                          <p:val>
                                            <p:fltVal val="0"/>
                                          </p:val>
                                        </p:tav>
                                      </p:tavLst>
                                    </p:anim>
                                    <p:animEffect transition="in" filter="fade">
                                      <p:cBhvr>
                                        <p:cTn id="33"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1676400" y="152400"/>
            <a:ext cx="8229600" cy="1143000"/>
          </a:xfrm>
          <a:effectLst>
            <a:outerShdw blurRad="50800" dist="38100" dir="8100000" algn="tr" rotWithShape="0">
              <a:prstClr val="black">
                <a:alpha val="40000"/>
              </a:prstClr>
            </a:outerShdw>
          </a:effectLst>
        </p:spPr>
        <p:txBody>
          <a:bodyPr/>
          <a:lstStyle/>
          <a:p>
            <a:pPr eaLnBrk="1" hangingPunct="1"/>
            <a:r>
              <a:rPr lang="en-US" sz="4800" b="1" dirty="0" smtClean="0">
                <a:solidFill>
                  <a:srgbClr val="C00000"/>
                </a:solidFill>
              </a:rPr>
              <a:t>Definition of Sufism</a:t>
            </a:r>
          </a:p>
        </p:txBody>
      </p:sp>
      <p:sp>
        <p:nvSpPr>
          <p:cNvPr id="4099" name="Rectangle 3"/>
          <p:cNvSpPr>
            <a:spLocks noGrp="1"/>
          </p:cNvSpPr>
          <p:nvPr>
            <p:ph type="body" idx="1"/>
          </p:nvPr>
        </p:nvSpPr>
        <p:spPr>
          <a:xfrm>
            <a:off x="2819400" y="1371600"/>
            <a:ext cx="6324600" cy="4754563"/>
          </a:xfrm>
          <a:effectLst>
            <a:outerShdw blurRad="50800" dist="38100" dir="8100000" algn="tr" rotWithShape="0">
              <a:prstClr val="black">
                <a:alpha val="40000"/>
              </a:prstClr>
            </a:outerShdw>
          </a:effectLst>
        </p:spPr>
        <p:txBody>
          <a:bodyPr/>
          <a:lstStyle/>
          <a:p>
            <a:pPr eaLnBrk="1" hangingPunct="1">
              <a:buNone/>
            </a:pPr>
            <a:r>
              <a:rPr lang="en-US" sz="2800" b="1" dirty="0" smtClean="0">
                <a:solidFill>
                  <a:srgbClr val="FFFF00"/>
                </a:solidFill>
              </a:rPr>
              <a:t>	“The path followed by an individual who, having been able to free oneself from human vices and weaknesses in order to </a:t>
            </a:r>
            <a:r>
              <a:rPr lang="en-US" sz="2800" b="1" i="1" dirty="0" smtClean="0">
                <a:solidFill>
                  <a:srgbClr val="FFFF00"/>
                </a:solidFill>
              </a:rPr>
              <a:t>acquire angelic qualities and conduct pleasing to God, </a:t>
            </a:r>
            <a:r>
              <a:rPr lang="en-US" sz="2800" b="1" dirty="0" smtClean="0">
                <a:solidFill>
                  <a:srgbClr val="FFFF00"/>
                </a:solidFill>
              </a:rPr>
              <a:t>lives in accordance with the requirements of God’s knowledge and love, and in the resulting spiritual delight that ensues.”</a:t>
            </a:r>
          </a:p>
          <a:p>
            <a:pPr eaLnBrk="1" hangingPunct="1">
              <a:buNone/>
            </a:pPr>
            <a:r>
              <a:rPr lang="en-US" sz="2800" b="1" dirty="0" smtClean="0">
                <a:solidFill>
                  <a:srgbClr val="FFFF00"/>
                </a:solidFill>
              </a:rPr>
              <a:t>	- M.F. Gulen, </a:t>
            </a:r>
            <a:r>
              <a:rPr lang="en-US" sz="2800" b="1" i="1" dirty="0" smtClean="0">
                <a:solidFill>
                  <a:srgbClr val="FFFF00"/>
                </a:solidFill>
              </a:rPr>
              <a:t>Key Concepts in the Practice of Sufism</a:t>
            </a:r>
            <a:endParaRPr lang="en-US" sz="2800" b="1" dirty="0" smtClean="0">
              <a:solidFill>
                <a:srgbClr val="FFFF00"/>
              </a:solidFill>
            </a:endParaRPr>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7"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Resources</a:t>
            </a:r>
            <a:br>
              <a:rPr lang="en-US" dirty="0" smtClean="0"/>
            </a:br>
            <a:endParaRPr lang="en-US" dirty="0"/>
          </a:p>
        </p:txBody>
      </p:sp>
      <p:sp>
        <p:nvSpPr>
          <p:cNvPr id="31747" name="Content Placeholder 2"/>
          <p:cNvSpPr>
            <a:spLocks noGrp="1"/>
          </p:cNvSpPr>
          <p:nvPr>
            <p:ph idx="1"/>
          </p:nvPr>
        </p:nvSpPr>
        <p:spPr>
          <a:xfrm>
            <a:off x="2819400" y="1143000"/>
            <a:ext cx="6324600" cy="5715000"/>
          </a:xfrm>
          <a:effectLst>
            <a:outerShdw blurRad="50800" dist="38100" dir="8100000" algn="tr" rotWithShape="0">
              <a:prstClr val="black">
                <a:alpha val="40000"/>
              </a:prstClr>
            </a:outerShdw>
          </a:effectLst>
        </p:spPr>
        <p:txBody>
          <a:bodyPr/>
          <a:lstStyle/>
          <a:p>
            <a:pPr eaLnBrk="1" hangingPunct="1">
              <a:lnSpc>
                <a:spcPct val="80000"/>
              </a:lnSpc>
            </a:pPr>
            <a:r>
              <a:rPr lang="en-US" sz="2800" i="1" dirty="0" smtClean="0"/>
              <a:t>Key Concepts in the Practice of Sufism,                                                                </a:t>
            </a:r>
            <a:r>
              <a:rPr lang="en-US" sz="2800" dirty="0" smtClean="0"/>
              <a:t>(Vols. 1 &amp; 2)                                                                                                                  </a:t>
            </a:r>
          </a:p>
          <a:p>
            <a:pPr eaLnBrk="1" hangingPunct="1">
              <a:lnSpc>
                <a:spcPct val="80000"/>
              </a:lnSpc>
            </a:pPr>
            <a:r>
              <a:rPr lang="en-US" sz="2800" dirty="0" smtClean="0"/>
              <a:t>http://www.thelightpublishing.com</a:t>
            </a:r>
          </a:p>
          <a:p>
            <a:pPr eaLnBrk="1" hangingPunct="1">
              <a:lnSpc>
                <a:spcPct val="80000"/>
              </a:lnSpc>
            </a:pPr>
            <a:r>
              <a:rPr lang="en-US" sz="2800" dirty="0" smtClean="0"/>
              <a:t>http://www.slife.info</a:t>
            </a:r>
          </a:p>
          <a:p>
            <a:pPr eaLnBrk="1" hangingPunct="1">
              <a:lnSpc>
                <a:spcPct val="80000"/>
              </a:lnSpc>
            </a:pPr>
            <a:r>
              <a:rPr lang="en-US" sz="2800" dirty="0" smtClean="0"/>
              <a:t>http://www.fountainmagazine.com</a:t>
            </a:r>
          </a:p>
          <a:p>
            <a:pPr eaLnBrk="1" hangingPunct="1">
              <a:lnSpc>
                <a:spcPct val="80000"/>
              </a:lnSpc>
            </a:pPr>
            <a:r>
              <a:rPr lang="en-US" sz="2800" dirty="0" smtClean="0"/>
              <a:t>“The Letters”, 29th Letter by Said </a:t>
            </a:r>
            <a:r>
              <a:rPr lang="en-US" sz="2800" dirty="0" err="1" smtClean="0"/>
              <a:t>Nursi</a:t>
            </a:r>
            <a:r>
              <a:rPr lang="en-US" sz="2800" dirty="0" smtClean="0"/>
              <a:t>.</a:t>
            </a:r>
          </a:p>
          <a:p>
            <a:pPr eaLnBrk="1" hangingPunct="1">
              <a:lnSpc>
                <a:spcPct val="80000"/>
              </a:lnSpc>
            </a:pPr>
            <a:r>
              <a:rPr lang="en-US" sz="2800" dirty="0" smtClean="0"/>
              <a:t>“Essential Sufism” by Fadiman &amp; </a:t>
            </a:r>
            <a:r>
              <a:rPr lang="en-US" sz="2800" dirty="0" err="1" smtClean="0"/>
              <a:t>Frager</a:t>
            </a:r>
            <a:r>
              <a:rPr lang="en-US" sz="2800" dirty="0" smtClean="0"/>
              <a:t>.</a:t>
            </a:r>
          </a:p>
          <a:p>
            <a:pPr eaLnBrk="1" hangingPunct="1">
              <a:lnSpc>
                <a:spcPct val="80000"/>
              </a:lnSpc>
            </a:pPr>
            <a:r>
              <a:rPr lang="en-US" sz="2800" dirty="0" smtClean="0"/>
              <a:t>“Heart, Self and Soul” by </a:t>
            </a:r>
            <a:r>
              <a:rPr lang="en-US" sz="2800" dirty="0" err="1" smtClean="0"/>
              <a:t>Frager</a:t>
            </a:r>
            <a:r>
              <a:rPr lang="en-US" sz="2800" dirty="0" smtClean="0"/>
              <a:t>.</a:t>
            </a:r>
          </a:p>
          <a:p>
            <a:pPr eaLnBrk="1" hangingPunct="1">
              <a:lnSpc>
                <a:spcPct val="80000"/>
              </a:lnSpc>
            </a:pPr>
            <a:r>
              <a:rPr lang="en-US" sz="2800" dirty="0" smtClean="0"/>
              <a:t>“The Knowing Heart” by </a:t>
            </a:r>
            <a:r>
              <a:rPr lang="en-US" sz="2800" dirty="0" err="1" smtClean="0"/>
              <a:t>Helminski</a:t>
            </a:r>
            <a:r>
              <a:rPr lang="en-US" sz="2800" dirty="0" smtClean="0"/>
              <a:t>.</a:t>
            </a:r>
          </a:p>
          <a:p>
            <a:pPr eaLnBrk="1" hangingPunct="1">
              <a:lnSpc>
                <a:spcPct val="80000"/>
              </a:lnSpc>
            </a:pPr>
            <a:r>
              <a:rPr lang="en-US" sz="2800" dirty="0" smtClean="0"/>
              <a:t>“The Alchemy of Happiness” by al-</a:t>
            </a:r>
            <a:r>
              <a:rPr lang="en-US" sz="2800" dirty="0" err="1" smtClean="0"/>
              <a:t>Ghazali</a:t>
            </a:r>
            <a:r>
              <a:rPr lang="en-US" sz="2800" dirty="0" smtClean="0"/>
              <a:t>.</a:t>
            </a:r>
          </a:p>
          <a:p>
            <a:pPr eaLnBrk="1" hangingPunct="1">
              <a:lnSpc>
                <a:spcPct val="80000"/>
              </a:lnSpc>
            </a:pPr>
            <a:endParaRPr lang="en-US" sz="2800" b="1" dirty="0" smtClean="0"/>
          </a:p>
          <a:p>
            <a:pPr eaLnBrk="1" hangingPunct="1">
              <a:lnSpc>
                <a:spcPct val="80000"/>
              </a:lnSpc>
            </a:pPr>
            <a:endParaRPr lang="en-US" sz="2800" dirty="0" smtClean="0"/>
          </a:p>
        </p:txBody>
      </p:sp>
      <p:pic>
        <p:nvPicPr>
          <p:cNvPr id="31748" name="Picture 2"/>
          <p:cNvPicPr>
            <a:picLocks noChangeAspect="1" noChangeArrowheads="1"/>
          </p:cNvPicPr>
          <p:nvPr/>
        </p:nvPicPr>
        <p:blipFill>
          <a:blip r:embed="rId2"/>
          <a:srcRect/>
          <a:stretch>
            <a:fillRect/>
          </a:stretch>
        </p:blipFill>
        <p:spPr bwMode="auto">
          <a:xfrm>
            <a:off x="228600" y="2895600"/>
            <a:ext cx="2544566" cy="3774441"/>
          </a:xfrm>
          <a:prstGeom prst="rect">
            <a:avLst/>
          </a:prstGeom>
          <a:noFill/>
          <a:ln w="9525">
            <a:noFill/>
            <a:miter lim="800000"/>
            <a:headEnd/>
            <a:tailEnd/>
          </a:ln>
          <a:scene3d>
            <a:camera prst="orthographicFront"/>
            <a:lightRig rig="threePt" dir="t"/>
          </a:scene3d>
          <a:sp3d>
            <a:bevelT w="114300" prst="artDeco"/>
          </a:sp3d>
        </p:spPr>
      </p:pic>
      <p:sp>
        <p:nvSpPr>
          <p:cNvPr id="6" name="Slide Number Placeholder 5"/>
          <p:cNvSpPr>
            <a:spLocks noGrp="1"/>
          </p:cNvSpPr>
          <p:nvPr>
            <p:ph type="sldNum" sz="quarter" idx="12"/>
          </p:nvPr>
        </p:nvSpPr>
        <p:spPr/>
        <p:txBody>
          <a:bodyPr/>
          <a:lstStyle/>
          <a:p>
            <a:pPr>
              <a:defRPr/>
            </a:pPr>
            <a:fld id="{6A1277E1-1498-4F19-8A1A-B0563BCDEBCE}"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p:cTn id="12" dur="500" fill="hold"/>
                                        <p:tgtEl>
                                          <p:spTgt spid="317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17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17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 calcmode="lin" valueType="num">
                                      <p:cBhvr>
                                        <p:cTn id="20" dur="500" fill="hold"/>
                                        <p:tgtEl>
                                          <p:spTgt spid="317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17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17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31747">
                                            <p:txEl>
                                              <p:pRg st="2" end="2"/>
                                            </p:txEl>
                                          </p:spTgt>
                                        </p:tgtEl>
                                        <p:attrNameLst>
                                          <p:attrName>style.visibility</p:attrName>
                                        </p:attrNameLst>
                                      </p:cBhvr>
                                      <p:to>
                                        <p:strVal val="visible"/>
                                      </p:to>
                                    </p:set>
                                    <p:anim calcmode="lin" valueType="num">
                                      <p:cBhvr>
                                        <p:cTn id="28" dur="500" fill="hold"/>
                                        <p:tgtEl>
                                          <p:spTgt spid="317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17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17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31747">
                                            <p:txEl>
                                              <p:pRg st="3" end="3"/>
                                            </p:txEl>
                                          </p:spTgt>
                                        </p:tgtEl>
                                        <p:attrNameLst>
                                          <p:attrName>style.visibility</p:attrName>
                                        </p:attrNameLst>
                                      </p:cBhvr>
                                      <p:to>
                                        <p:strVal val="visible"/>
                                      </p:to>
                                    </p:set>
                                    <p:anim calcmode="lin" valueType="num">
                                      <p:cBhvr>
                                        <p:cTn id="36" dur="500" fill="hold"/>
                                        <p:tgtEl>
                                          <p:spTgt spid="3174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174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174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31747">
                                            <p:txEl>
                                              <p:pRg st="4" end="4"/>
                                            </p:txEl>
                                          </p:spTgt>
                                        </p:tgtEl>
                                        <p:attrNameLst>
                                          <p:attrName>style.visibility</p:attrName>
                                        </p:attrNameLst>
                                      </p:cBhvr>
                                      <p:to>
                                        <p:strVal val="visible"/>
                                      </p:to>
                                    </p:set>
                                    <p:anim calcmode="lin" valueType="num">
                                      <p:cBhvr>
                                        <p:cTn id="44" dur="500" fill="hold"/>
                                        <p:tgtEl>
                                          <p:spTgt spid="317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317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317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31747">
                                            <p:txEl>
                                              <p:pRg st="5" end="5"/>
                                            </p:txEl>
                                          </p:spTgt>
                                        </p:tgtEl>
                                        <p:attrNameLst>
                                          <p:attrName>style.visibility</p:attrName>
                                        </p:attrNameLst>
                                      </p:cBhvr>
                                      <p:to>
                                        <p:strVal val="visible"/>
                                      </p:to>
                                    </p:set>
                                    <p:anim calcmode="lin" valueType="num">
                                      <p:cBhvr>
                                        <p:cTn id="52" dur="500" fill="hold"/>
                                        <p:tgtEl>
                                          <p:spTgt spid="3174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3174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3174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317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9" presetClass="entr" presetSubtype="0" accel="100000" fill="hold" grpId="0" nodeType="clickEffect">
                                  <p:stCondLst>
                                    <p:cond delay="0"/>
                                  </p:stCondLst>
                                  <p:childTnLst>
                                    <p:set>
                                      <p:cBhvr>
                                        <p:cTn id="59" dur="1" fill="hold">
                                          <p:stCondLst>
                                            <p:cond delay="0"/>
                                          </p:stCondLst>
                                        </p:cTn>
                                        <p:tgtEl>
                                          <p:spTgt spid="31747">
                                            <p:txEl>
                                              <p:pRg st="6" end="6"/>
                                            </p:txEl>
                                          </p:spTgt>
                                        </p:tgtEl>
                                        <p:attrNameLst>
                                          <p:attrName>style.visibility</p:attrName>
                                        </p:attrNameLst>
                                      </p:cBhvr>
                                      <p:to>
                                        <p:strVal val="visible"/>
                                      </p:to>
                                    </p:set>
                                    <p:anim calcmode="lin" valueType="num">
                                      <p:cBhvr>
                                        <p:cTn id="60" dur="500" fill="hold"/>
                                        <p:tgtEl>
                                          <p:spTgt spid="3174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3174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3174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317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9" presetClass="entr" presetSubtype="0" accel="100000" fill="hold" grpId="0" nodeType="clickEffect">
                                  <p:stCondLst>
                                    <p:cond delay="0"/>
                                  </p:stCondLst>
                                  <p:childTnLst>
                                    <p:set>
                                      <p:cBhvr>
                                        <p:cTn id="67" dur="1" fill="hold">
                                          <p:stCondLst>
                                            <p:cond delay="0"/>
                                          </p:stCondLst>
                                        </p:cTn>
                                        <p:tgtEl>
                                          <p:spTgt spid="31747">
                                            <p:txEl>
                                              <p:pRg st="7" end="7"/>
                                            </p:txEl>
                                          </p:spTgt>
                                        </p:tgtEl>
                                        <p:attrNameLst>
                                          <p:attrName>style.visibility</p:attrName>
                                        </p:attrNameLst>
                                      </p:cBhvr>
                                      <p:to>
                                        <p:strVal val="visible"/>
                                      </p:to>
                                    </p:set>
                                    <p:anim calcmode="lin" valueType="num">
                                      <p:cBhvr>
                                        <p:cTn id="68" dur="500" fill="hold"/>
                                        <p:tgtEl>
                                          <p:spTgt spid="3174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3174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3174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317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9" presetClass="entr" presetSubtype="0" accel="100000" fill="hold" grpId="0" nodeType="clickEffect">
                                  <p:stCondLst>
                                    <p:cond delay="0"/>
                                  </p:stCondLst>
                                  <p:childTnLst>
                                    <p:set>
                                      <p:cBhvr>
                                        <p:cTn id="75" dur="1" fill="hold">
                                          <p:stCondLst>
                                            <p:cond delay="0"/>
                                          </p:stCondLst>
                                        </p:cTn>
                                        <p:tgtEl>
                                          <p:spTgt spid="31747">
                                            <p:txEl>
                                              <p:pRg st="8" end="8"/>
                                            </p:txEl>
                                          </p:spTgt>
                                        </p:tgtEl>
                                        <p:attrNameLst>
                                          <p:attrName>style.visibility</p:attrName>
                                        </p:attrNameLst>
                                      </p:cBhvr>
                                      <p:to>
                                        <p:strVal val="visible"/>
                                      </p:to>
                                    </p:set>
                                    <p:anim calcmode="lin" valueType="num">
                                      <p:cBhvr>
                                        <p:cTn id="76" dur="500" fill="hold"/>
                                        <p:tgtEl>
                                          <p:spTgt spid="31747">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7" dur="500" fill="hold"/>
                                        <p:tgtEl>
                                          <p:spTgt spid="31747">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8" dur="500" fill="hold"/>
                                        <p:tgtEl>
                                          <p:spTgt spid="31747">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9" dur="500" fill="hold"/>
                                        <p:tgtEl>
                                          <p:spTgt spid="31747">
                                            <p:txEl>
                                              <p:pRg st="8" end="8"/>
                                            </p:txEl>
                                          </p:spTgt>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47" presetClass="entr" presetSubtype="0" fill="hold" nodeType="afterEffect">
                                  <p:stCondLst>
                                    <p:cond delay="0"/>
                                  </p:stCondLst>
                                  <p:childTnLst>
                                    <p:set>
                                      <p:cBhvr>
                                        <p:cTn id="82" dur="1" fill="hold">
                                          <p:stCondLst>
                                            <p:cond delay="0"/>
                                          </p:stCondLst>
                                        </p:cTn>
                                        <p:tgtEl>
                                          <p:spTgt spid="31748"/>
                                        </p:tgtEl>
                                        <p:attrNameLst>
                                          <p:attrName>style.visibility</p:attrName>
                                        </p:attrNameLst>
                                      </p:cBhvr>
                                      <p:to>
                                        <p:strVal val="visible"/>
                                      </p:to>
                                    </p:set>
                                    <p:animEffect transition="in" filter="fade">
                                      <p:cBhvr>
                                        <p:cTn id="83" dur="1000"/>
                                        <p:tgtEl>
                                          <p:spTgt spid="31748"/>
                                        </p:tgtEl>
                                      </p:cBhvr>
                                    </p:animEffect>
                                    <p:anim calcmode="lin" valueType="num">
                                      <p:cBhvr>
                                        <p:cTn id="84" dur="1000" fill="hold"/>
                                        <p:tgtEl>
                                          <p:spTgt spid="31748"/>
                                        </p:tgtEl>
                                        <p:attrNameLst>
                                          <p:attrName>ppt_x</p:attrName>
                                        </p:attrNameLst>
                                      </p:cBhvr>
                                      <p:tavLst>
                                        <p:tav tm="0">
                                          <p:val>
                                            <p:strVal val="#ppt_x"/>
                                          </p:val>
                                        </p:tav>
                                        <p:tav tm="100000">
                                          <p:val>
                                            <p:strVal val="#ppt_x"/>
                                          </p:val>
                                        </p:tav>
                                      </p:tavLst>
                                    </p:anim>
                                    <p:anim calcmode="lin" valueType="num">
                                      <p:cBhvr>
                                        <p:cTn id="85" dur="1000" fill="hold"/>
                                        <p:tgtEl>
                                          <p:spTgt spid="317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tlas.cc.itu.edu.tr/~turkozm/istanbul/P1010585.jpg"/>
          <p:cNvPicPr>
            <a:picLocks noChangeAspect="1" noChangeArrowheads="1"/>
          </p:cNvPicPr>
          <p:nvPr/>
        </p:nvPicPr>
        <p:blipFill>
          <a:blip r:embed="rId2"/>
          <a:srcRect/>
          <a:stretch>
            <a:fillRect/>
          </a:stretch>
        </p:blipFill>
        <p:spPr bwMode="auto">
          <a:xfrm>
            <a:off x="1" y="1"/>
            <a:ext cx="3200400" cy="2400300"/>
          </a:xfrm>
          <a:prstGeom prst="rect">
            <a:avLst/>
          </a:prstGeom>
          <a:noFill/>
        </p:spPr>
      </p:pic>
      <p:pic>
        <p:nvPicPr>
          <p:cNvPr id="6" name="Picture 6" descr="http://www.arsiv.us/ist/istanbul1.jpg"/>
          <p:cNvPicPr>
            <a:picLocks noChangeAspect="1" noChangeArrowheads="1"/>
          </p:cNvPicPr>
          <p:nvPr/>
        </p:nvPicPr>
        <p:blipFill>
          <a:blip r:embed="rId3"/>
          <a:srcRect/>
          <a:stretch>
            <a:fillRect/>
          </a:stretch>
        </p:blipFill>
        <p:spPr bwMode="auto">
          <a:xfrm>
            <a:off x="-1" y="4343401"/>
            <a:ext cx="3358963" cy="2514600"/>
          </a:xfrm>
          <a:prstGeom prst="rect">
            <a:avLst/>
          </a:prstGeom>
          <a:noFill/>
        </p:spPr>
      </p:pic>
      <p:pic>
        <p:nvPicPr>
          <p:cNvPr id="7" name="Picture 14" descr="http://www.allaboutturkey.com/highres/photos/nemrut.jpg"/>
          <p:cNvPicPr>
            <a:picLocks noChangeAspect="1" noChangeArrowheads="1"/>
          </p:cNvPicPr>
          <p:nvPr/>
        </p:nvPicPr>
        <p:blipFill>
          <a:blip r:embed="rId4"/>
          <a:srcRect/>
          <a:stretch>
            <a:fillRect/>
          </a:stretch>
        </p:blipFill>
        <p:spPr bwMode="auto">
          <a:xfrm>
            <a:off x="2895600" y="0"/>
            <a:ext cx="2819399" cy="2819400"/>
          </a:xfrm>
          <a:prstGeom prst="rect">
            <a:avLst/>
          </a:prstGeom>
          <a:noFill/>
        </p:spPr>
      </p:pic>
      <p:pic>
        <p:nvPicPr>
          <p:cNvPr id="8" name="Picture 12" descr="http://www.yoltur.com/turlar/sumela.jpg"/>
          <p:cNvPicPr>
            <a:picLocks noChangeAspect="1" noChangeArrowheads="1"/>
          </p:cNvPicPr>
          <p:nvPr/>
        </p:nvPicPr>
        <p:blipFill>
          <a:blip r:embed="rId5"/>
          <a:srcRect/>
          <a:stretch>
            <a:fillRect/>
          </a:stretch>
        </p:blipFill>
        <p:spPr bwMode="auto">
          <a:xfrm>
            <a:off x="0" y="2329461"/>
            <a:ext cx="3505200" cy="2634705"/>
          </a:xfrm>
          <a:prstGeom prst="rect">
            <a:avLst/>
          </a:prstGeom>
          <a:noFill/>
        </p:spPr>
      </p:pic>
      <p:pic>
        <p:nvPicPr>
          <p:cNvPr id="9" name="Picture 18" descr="http://www.festtravel.com/images/diabank/türkiye/1__29112006041647.JPG"/>
          <p:cNvPicPr>
            <a:picLocks noChangeAspect="1" noChangeArrowheads="1"/>
          </p:cNvPicPr>
          <p:nvPr/>
        </p:nvPicPr>
        <p:blipFill>
          <a:blip r:embed="rId6"/>
          <a:srcRect/>
          <a:stretch>
            <a:fillRect/>
          </a:stretch>
        </p:blipFill>
        <p:spPr bwMode="auto">
          <a:xfrm>
            <a:off x="2438400" y="2647950"/>
            <a:ext cx="3352800" cy="2514601"/>
          </a:xfrm>
          <a:prstGeom prst="rect">
            <a:avLst/>
          </a:prstGeom>
          <a:noFill/>
        </p:spPr>
      </p:pic>
      <p:pic>
        <p:nvPicPr>
          <p:cNvPr id="10" name="Picture 16" descr="http://folk.uio.no/dagkd/Travertine/pamukkale.jpg"/>
          <p:cNvPicPr>
            <a:picLocks noChangeAspect="1" noChangeArrowheads="1"/>
          </p:cNvPicPr>
          <p:nvPr/>
        </p:nvPicPr>
        <p:blipFill>
          <a:blip r:embed="rId7" cstate="print"/>
          <a:srcRect/>
          <a:stretch>
            <a:fillRect/>
          </a:stretch>
        </p:blipFill>
        <p:spPr bwMode="auto">
          <a:xfrm>
            <a:off x="5486400" y="1592746"/>
            <a:ext cx="3642093" cy="2820643"/>
          </a:xfrm>
          <a:prstGeom prst="rect">
            <a:avLst/>
          </a:prstGeom>
          <a:noFill/>
        </p:spPr>
      </p:pic>
      <p:pic>
        <p:nvPicPr>
          <p:cNvPr id="11" name="Picture 4" descr="http://www.stanford.edu/~eerdem/turkey/BlueMosque1.JPG"/>
          <p:cNvPicPr>
            <a:picLocks noChangeAspect="1" noChangeArrowheads="1"/>
          </p:cNvPicPr>
          <p:nvPr/>
        </p:nvPicPr>
        <p:blipFill>
          <a:blip r:embed="rId8"/>
          <a:srcRect/>
          <a:stretch>
            <a:fillRect/>
          </a:stretch>
        </p:blipFill>
        <p:spPr bwMode="auto">
          <a:xfrm>
            <a:off x="5791200" y="4343400"/>
            <a:ext cx="3352800" cy="2514600"/>
          </a:xfrm>
          <a:prstGeom prst="rect">
            <a:avLst/>
          </a:prstGeom>
          <a:noFill/>
        </p:spPr>
      </p:pic>
      <p:pic>
        <p:nvPicPr>
          <p:cNvPr id="12" name="Picture 10" descr="Peri bacalari"/>
          <p:cNvPicPr>
            <a:picLocks noChangeAspect="1" noChangeArrowheads="1"/>
          </p:cNvPicPr>
          <p:nvPr/>
        </p:nvPicPr>
        <p:blipFill>
          <a:blip r:embed="rId9"/>
          <a:srcRect/>
          <a:stretch>
            <a:fillRect/>
          </a:stretch>
        </p:blipFill>
        <p:spPr bwMode="auto">
          <a:xfrm>
            <a:off x="4419601" y="4351420"/>
            <a:ext cx="1905000" cy="2506580"/>
          </a:xfrm>
          <a:prstGeom prst="rect">
            <a:avLst/>
          </a:prstGeom>
          <a:noFill/>
        </p:spPr>
      </p:pic>
      <p:pic>
        <p:nvPicPr>
          <p:cNvPr id="13" name="Picture 20" descr="http://www.iakyol.com/istanbul/014-Istanbul-030301-Sa-Kapali-Carsi-03.jpg"/>
          <p:cNvPicPr>
            <a:picLocks noChangeAspect="1" noChangeArrowheads="1"/>
          </p:cNvPicPr>
          <p:nvPr/>
        </p:nvPicPr>
        <p:blipFill>
          <a:blip r:embed="rId10"/>
          <a:srcRect/>
          <a:stretch>
            <a:fillRect/>
          </a:stretch>
        </p:blipFill>
        <p:spPr bwMode="auto">
          <a:xfrm>
            <a:off x="2438400" y="5086350"/>
            <a:ext cx="2362200" cy="1771650"/>
          </a:xfrm>
          <a:prstGeom prst="rect">
            <a:avLst/>
          </a:prstGeom>
          <a:noFill/>
        </p:spPr>
      </p:pic>
      <p:pic>
        <p:nvPicPr>
          <p:cNvPr id="14" name="Picture 22" descr="http://www.igdir.gov.tr/resim/agri1.jpg"/>
          <p:cNvPicPr>
            <a:picLocks noChangeAspect="1" noChangeArrowheads="1"/>
          </p:cNvPicPr>
          <p:nvPr/>
        </p:nvPicPr>
        <p:blipFill>
          <a:blip r:embed="rId11"/>
          <a:srcRect/>
          <a:stretch>
            <a:fillRect/>
          </a:stretch>
        </p:blipFill>
        <p:spPr bwMode="auto">
          <a:xfrm>
            <a:off x="4495800" y="0"/>
            <a:ext cx="2458936" cy="1981200"/>
          </a:xfrm>
          <a:prstGeom prst="rect">
            <a:avLst/>
          </a:prstGeom>
          <a:noFill/>
        </p:spPr>
      </p:pic>
      <p:pic>
        <p:nvPicPr>
          <p:cNvPr id="15" name="Picture 8" descr="http://www.cookthenet.com/uploaded_images/14-751351.jpg"/>
          <p:cNvPicPr>
            <a:picLocks noChangeAspect="1" noChangeArrowheads="1"/>
          </p:cNvPicPr>
          <p:nvPr/>
        </p:nvPicPr>
        <p:blipFill>
          <a:blip r:embed="rId12"/>
          <a:srcRect/>
          <a:stretch>
            <a:fillRect/>
          </a:stretch>
        </p:blipFill>
        <p:spPr bwMode="auto">
          <a:xfrm>
            <a:off x="6629400" y="1"/>
            <a:ext cx="2514600" cy="18195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7200"/>
            <a:ext cx="6248400" cy="1524000"/>
          </a:xfrm>
          <a:effectLst>
            <a:outerShdw blurRad="50800" dist="38100" dir="8100000" algn="tr" rotWithShape="0">
              <a:prstClr val="black">
                <a:alpha val="40000"/>
              </a:prstClr>
            </a:outerShdw>
          </a:effectLst>
        </p:spPr>
        <p:txBody>
          <a:bodyPr>
            <a:noAutofit/>
          </a:bodyPr>
          <a:lstStyle/>
          <a:p>
            <a:pPr eaLnBrk="1" hangingPunct="1">
              <a:defRPr/>
            </a:pPr>
            <a:r>
              <a:rPr lang="en-US" sz="4800" b="1" dirty="0" smtClean="0">
                <a:solidFill>
                  <a:srgbClr val="C00000"/>
                </a:solidFill>
              </a:rPr>
              <a:t>Possible Origins of the Term “Sufi”</a:t>
            </a:r>
            <a:br>
              <a:rPr lang="en-US" sz="4800" b="1" dirty="0" smtClean="0">
                <a:solidFill>
                  <a:srgbClr val="C00000"/>
                </a:solidFill>
              </a:rPr>
            </a:br>
            <a:endParaRPr lang="en-US" sz="4800" b="1" dirty="0" smtClean="0">
              <a:solidFill>
                <a:srgbClr val="C00000"/>
              </a:solidFill>
            </a:endParaRPr>
          </a:p>
        </p:txBody>
      </p:sp>
      <p:sp>
        <p:nvSpPr>
          <p:cNvPr id="3" name="Content Placeholder 2"/>
          <p:cNvSpPr>
            <a:spLocks noGrp="1"/>
          </p:cNvSpPr>
          <p:nvPr>
            <p:ph idx="1"/>
          </p:nvPr>
        </p:nvSpPr>
        <p:spPr>
          <a:xfrm>
            <a:off x="2819400" y="1447800"/>
            <a:ext cx="6324600" cy="5410200"/>
          </a:xfrm>
          <a:effectLst>
            <a:outerShdw blurRad="50800" dist="38100" dir="8100000" algn="tr" rotWithShape="0">
              <a:prstClr val="black">
                <a:alpha val="40000"/>
              </a:prstClr>
            </a:outerShdw>
          </a:effectLst>
        </p:spPr>
        <p:txBody>
          <a:bodyPr>
            <a:noAutofit/>
          </a:bodyPr>
          <a:lstStyle/>
          <a:p>
            <a:pPr eaLnBrk="1" hangingPunct="1">
              <a:lnSpc>
                <a:spcPct val="80000"/>
              </a:lnSpc>
              <a:buFont typeface="Arial" charset="0"/>
              <a:buNone/>
              <a:defRPr/>
            </a:pPr>
            <a:endParaRPr lang="en-US" sz="2200" b="1" dirty="0" smtClean="0">
              <a:solidFill>
                <a:srgbClr val="FFFF00"/>
              </a:solidFill>
            </a:endParaRPr>
          </a:p>
          <a:p>
            <a:pPr eaLnBrk="1" hangingPunct="1">
              <a:lnSpc>
                <a:spcPct val="80000"/>
              </a:lnSpc>
              <a:defRPr/>
            </a:pPr>
            <a:r>
              <a:rPr lang="en-US" sz="2200" b="1" dirty="0" smtClean="0">
                <a:solidFill>
                  <a:srgbClr val="FFFF00"/>
                </a:solidFill>
              </a:rPr>
              <a:t>“Suf”: Wool: A traveler on the way to the truth who wears a coarse, woolen cloak as a sign of humility and nothingness, and who renounces the world as the source of vice and carnal desire.</a:t>
            </a:r>
          </a:p>
          <a:p>
            <a:pPr eaLnBrk="1" hangingPunct="1">
              <a:lnSpc>
                <a:spcPct val="80000"/>
              </a:lnSpc>
              <a:defRPr/>
            </a:pPr>
            <a:r>
              <a:rPr lang="en-US" sz="2200" b="1" dirty="0" smtClean="0">
                <a:solidFill>
                  <a:srgbClr val="FFFF00"/>
                </a:solidFill>
              </a:rPr>
              <a:t>Ashab al-Suffa: “Companions of Veranda/Chamber”</a:t>
            </a:r>
          </a:p>
          <a:p>
            <a:pPr eaLnBrk="1" hangingPunct="1">
              <a:lnSpc>
                <a:spcPct val="80000"/>
              </a:lnSpc>
              <a:buFont typeface="Arial" charset="0"/>
              <a:buNone/>
              <a:defRPr/>
            </a:pPr>
            <a:r>
              <a:rPr lang="en-US" sz="2200" b="1" dirty="0" smtClean="0">
                <a:solidFill>
                  <a:srgbClr val="FFFF00"/>
                </a:solidFill>
              </a:rPr>
              <a:t>	A spiritual person who tries to be like the people of the Suffa the scholarly Companions of the Prophet who lived in the chamber adjacent to the Prophet’s Mosque– by dedicating his or her life to earning that name.</a:t>
            </a:r>
          </a:p>
          <a:p>
            <a:pPr eaLnBrk="1" hangingPunct="1">
              <a:lnSpc>
                <a:spcPct val="80000"/>
              </a:lnSpc>
              <a:defRPr/>
            </a:pPr>
            <a:r>
              <a:rPr lang="en-US" sz="2200" b="1" dirty="0" smtClean="0">
                <a:solidFill>
                  <a:srgbClr val="FFFF00"/>
                </a:solidFill>
              </a:rPr>
              <a:t>“Safa”: Spiritual delight</a:t>
            </a:r>
          </a:p>
          <a:p>
            <a:pPr eaLnBrk="1" hangingPunct="1">
              <a:lnSpc>
                <a:spcPct val="80000"/>
              </a:lnSpc>
              <a:defRPr/>
            </a:pPr>
            <a:r>
              <a:rPr lang="en-US" sz="2200" b="1" dirty="0" smtClean="0">
                <a:solidFill>
                  <a:srgbClr val="FFFF00"/>
                </a:solidFill>
              </a:rPr>
              <a:t>“Safwat”: Purity</a:t>
            </a:r>
          </a:p>
          <a:p>
            <a:pPr eaLnBrk="1" hangingPunct="1">
              <a:lnSpc>
                <a:spcPct val="80000"/>
              </a:lnSpc>
              <a:defRPr/>
            </a:pPr>
            <a:r>
              <a:rPr lang="en-US" sz="2200" b="1" dirty="0" smtClean="0">
                <a:solidFill>
                  <a:srgbClr val="FFFF00"/>
                </a:solidFill>
              </a:rPr>
              <a:t>“Sophos”: Wisdom (Historically/systematically incorrect)</a:t>
            </a:r>
          </a:p>
          <a:p>
            <a:pPr eaLnBrk="1" hangingPunct="1">
              <a:lnSpc>
                <a:spcPct val="80000"/>
              </a:lnSpc>
              <a:defRPr/>
            </a:pPr>
            <a:r>
              <a:rPr lang="en-US" sz="2200" b="1" dirty="0" smtClean="0">
                <a:solidFill>
                  <a:srgbClr val="FFFF00"/>
                </a:solidFill>
              </a:rPr>
              <a:t>“Saf”: Pure (grammatically incorrect)</a:t>
            </a:r>
          </a:p>
          <a:p>
            <a:pPr eaLnBrk="1" hangingPunct="1">
              <a:lnSpc>
                <a:spcPct val="80000"/>
              </a:lnSpc>
              <a:defRPr/>
            </a:pPr>
            <a:endParaRPr lang="en-US" sz="2200" b="1" dirty="0" smtClean="0">
              <a:solidFill>
                <a:srgbClr val="FFFF00"/>
              </a:solidFill>
            </a:endParaRPr>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6200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sz="4800" b="1" dirty="0" smtClean="0">
                <a:solidFill>
                  <a:srgbClr val="C00000"/>
                </a:solidFill>
              </a:rPr>
              <a:t>Origins of Sufism</a:t>
            </a:r>
            <a:br>
              <a:rPr lang="en-US" sz="4800" b="1" dirty="0" smtClean="0">
                <a:solidFill>
                  <a:srgbClr val="C00000"/>
                </a:solidFill>
              </a:rPr>
            </a:br>
            <a:endParaRPr lang="en-US" sz="4800" b="1" dirty="0">
              <a:solidFill>
                <a:srgbClr val="C00000"/>
              </a:solidFill>
            </a:endParaRPr>
          </a:p>
        </p:txBody>
      </p:sp>
      <p:sp>
        <p:nvSpPr>
          <p:cNvPr id="6147" name="Content Placeholder 2"/>
          <p:cNvSpPr>
            <a:spLocks noGrp="1"/>
          </p:cNvSpPr>
          <p:nvPr>
            <p:ph idx="1"/>
          </p:nvPr>
        </p:nvSpPr>
        <p:spPr>
          <a:xfrm>
            <a:off x="2667000" y="762000"/>
            <a:ext cx="6705600" cy="6096000"/>
          </a:xfrm>
          <a:effectLst>
            <a:outerShdw blurRad="50800" dist="38100" dir="8100000" algn="tr" rotWithShape="0">
              <a:prstClr val="black">
                <a:alpha val="40000"/>
              </a:prstClr>
            </a:outerShdw>
          </a:effectLst>
        </p:spPr>
        <p:txBody>
          <a:bodyPr/>
          <a:lstStyle/>
          <a:p>
            <a:pPr eaLnBrk="1" hangingPunct="1">
              <a:lnSpc>
                <a:spcPct val="80000"/>
              </a:lnSpc>
              <a:buFont typeface="Arial" charset="0"/>
              <a:buNone/>
            </a:pPr>
            <a:endParaRPr lang="en-US" sz="2800" b="1" dirty="0" smtClean="0">
              <a:solidFill>
                <a:srgbClr val="FFFF00"/>
              </a:solidFill>
            </a:endParaRPr>
          </a:p>
          <a:p>
            <a:pPr eaLnBrk="1" hangingPunct="1">
              <a:lnSpc>
                <a:spcPct val="80000"/>
              </a:lnSpc>
            </a:pPr>
            <a:r>
              <a:rPr lang="en-US" sz="2800" b="1" dirty="0" smtClean="0">
                <a:solidFill>
                  <a:srgbClr val="FFFF00"/>
                </a:solidFill>
              </a:rPr>
              <a:t>During the era during and after the last </a:t>
            </a:r>
            <a:r>
              <a:rPr lang="en-US" sz="2800" b="1" dirty="0" err="1" smtClean="0">
                <a:solidFill>
                  <a:srgbClr val="FFFF00"/>
                </a:solidFill>
              </a:rPr>
              <a:t>Khalifas</a:t>
            </a:r>
            <a:r>
              <a:rPr lang="en-US" sz="2800" b="1" dirty="0" smtClean="0">
                <a:solidFill>
                  <a:srgbClr val="FFFF00"/>
                </a:solidFill>
              </a:rPr>
              <a:t>, Muslim scholars have focused on preserving various aspects of the Islamic tradition.</a:t>
            </a:r>
          </a:p>
          <a:p>
            <a:pPr eaLnBrk="1" hangingPunct="1">
              <a:lnSpc>
                <a:spcPct val="80000"/>
              </a:lnSpc>
            </a:pPr>
            <a:r>
              <a:rPr lang="en-US" sz="2800" b="1" dirty="0" smtClean="0">
                <a:solidFill>
                  <a:srgbClr val="FFFF00"/>
                </a:solidFill>
              </a:rPr>
              <a:t>Prophetic tradition (“</a:t>
            </a:r>
            <a:r>
              <a:rPr lang="en-US" sz="2800" b="1" dirty="0" err="1" smtClean="0">
                <a:solidFill>
                  <a:srgbClr val="FFFF00"/>
                </a:solidFill>
              </a:rPr>
              <a:t>Hadeeth</a:t>
            </a:r>
            <a:r>
              <a:rPr lang="en-US" sz="2800" b="1" dirty="0" smtClean="0">
                <a:solidFill>
                  <a:srgbClr val="FFFF00"/>
                </a:solidFill>
              </a:rPr>
              <a:t>” and “</a:t>
            </a:r>
            <a:r>
              <a:rPr lang="en-US" sz="2800" b="1" dirty="0" err="1" smtClean="0">
                <a:solidFill>
                  <a:srgbClr val="FFFF00"/>
                </a:solidFill>
              </a:rPr>
              <a:t>Sunna</a:t>
            </a:r>
            <a:r>
              <a:rPr lang="en-US" sz="2800" b="1" dirty="0" smtClean="0">
                <a:solidFill>
                  <a:srgbClr val="FFFF00"/>
                </a:solidFill>
              </a:rPr>
              <a:t>”)</a:t>
            </a:r>
          </a:p>
          <a:p>
            <a:pPr eaLnBrk="1" hangingPunct="1">
              <a:lnSpc>
                <a:spcPct val="80000"/>
              </a:lnSpc>
            </a:pPr>
            <a:r>
              <a:rPr lang="en-US" sz="2800" b="1" dirty="0" err="1" smtClean="0">
                <a:solidFill>
                  <a:srgbClr val="FFFF00"/>
                </a:solidFill>
              </a:rPr>
              <a:t>Qur’anic</a:t>
            </a:r>
            <a:r>
              <a:rPr lang="en-US" sz="2800" b="1" dirty="0" smtClean="0">
                <a:solidFill>
                  <a:srgbClr val="FFFF00"/>
                </a:solidFill>
              </a:rPr>
              <a:t> sciences (“</a:t>
            </a:r>
            <a:r>
              <a:rPr lang="en-US" sz="2800" b="1" dirty="0" err="1" smtClean="0">
                <a:solidFill>
                  <a:srgbClr val="FFFF00"/>
                </a:solidFill>
              </a:rPr>
              <a:t>Naskh</a:t>
            </a:r>
            <a:r>
              <a:rPr lang="en-US" sz="2800" b="1" dirty="0" smtClean="0">
                <a:solidFill>
                  <a:srgbClr val="FFFF00"/>
                </a:solidFill>
              </a:rPr>
              <a:t>”, “</a:t>
            </a:r>
            <a:r>
              <a:rPr lang="en-US" sz="2800" b="1" dirty="0" err="1" smtClean="0">
                <a:solidFill>
                  <a:srgbClr val="FFFF00"/>
                </a:solidFill>
              </a:rPr>
              <a:t>Inzal</a:t>
            </a:r>
            <a:r>
              <a:rPr lang="en-US" sz="2800" b="1" dirty="0" smtClean="0">
                <a:solidFill>
                  <a:srgbClr val="FFFF00"/>
                </a:solidFill>
              </a:rPr>
              <a:t>”, “</a:t>
            </a:r>
            <a:r>
              <a:rPr lang="en-US" sz="2800" b="1" dirty="0" err="1" smtClean="0">
                <a:solidFill>
                  <a:srgbClr val="FFFF00"/>
                </a:solidFill>
              </a:rPr>
              <a:t>Tanzil</a:t>
            </a:r>
            <a:r>
              <a:rPr lang="en-US" sz="2800" b="1" dirty="0" smtClean="0">
                <a:solidFill>
                  <a:srgbClr val="FFFF00"/>
                </a:solidFill>
              </a:rPr>
              <a:t>”, “</a:t>
            </a:r>
            <a:r>
              <a:rPr lang="en-US" sz="2800" b="1" dirty="0" err="1" smtClean="0">
                <a:solidFill>
                  <a:srgbClr val="FFFF00"/>
                </a:solidFill>
              </a:rPr>
              <a:t>Qiraat</a:t>
            </a:r>
            <a:r>
              <a:rPr lang="en-US" sz="2800" b="1" dirty="0" smtClean="0">
                <a:solidFill>
                  <a:srgbClr val="FFFF00"/>
                </a:solidFill>
              </a:rPr>
              <a:t>”, “</a:t>
            </a:r>
            <a:r>
              <a:rPr lang="en-US" sz="2800" b="1" dirty="0" err="1" smtClean="0">
                <a:solidFill>
                  <a:srgbClr val="FFFF00"/>
                </a:solidFill>
              </a:rPr>
              <a:t>Ta’weel</a:t>
            </a:r>
            <a:r>
              <a:rPr lang="en-US" sz="2800" b="1" dirty="0" smtClean="0">
                <a:solidFill>
                  <a:srgbClr val="FFFF00"/>
                </a:solidFill>
              </a:rPr>
              <a:t>”) Islamic Law (“</a:t>
            </a:r>
            <a:r>
              <a:rPr lang="en-US" sz="2800" b="1" dirty="0" err="1" smtClean="0">
                <a:solidFill>
                  <a:srgbClr val="FFFF00"/>
                </a:solidFill>
              </a:rPr>
              <a:t>Fikh</a:t>
            </a:r>
            <a:r>
              <a:rPr lang="en-US" sz="2800" b="1" dirty="0" smtClean="0">
                <a:solidFill>
                  <a:srgbClr val="FFFF00"/>
                </a:solidFill>
              </a:rPr>
              <a:t>”)</a:t>
            </a:r>
          </a:p>
          <a:p>
            <a:pPr eaLnBrk="1" hangingPunct="1">
              <a:lnSpc>
                <a:spcPct val="80000"/>
              </a:lnSpc>
            </a:pPr>
            <a:r>
              <a:rPr lang="en-US" sz="2800" b="1" dirty="0" smtClean="0">
                <a:solidFill>
                  <a:srgbClr val="FFFF00"/>
                </a:solidFill>
              </a:rPr>
              <a:t>Spiritual dimension was preserved by Sufis</a:t>
            </a:r>
          </a:p>
          <a:p>
            <a:pPr eaLnBrk="1" hangingPunct="1">
              <a:lnSpc>
                <a:spcPct val="80000"/>
              </a:lnSpc>
            </a:pPr>
            <a:r>
              <a:rPr lang="en-US" sz="2800" b="1" dirty="0" smtClean="0">
                <a:solidFill>
                  <a:srgbClr val="FFFF00"/>
                </a:solidFill>
              </a:rPr>
              <a:t>First to be called a </a:t>
            </a:r>
            <a:r>
              <a:rPr lang="en-US" sz="2800" b="1" dirty="0" err="1" smtClean="0">
                <a:solidFill>
                  <a:srgbClr val="FFFF00"/>
                </a:solidFill>
              </a:rPr>
              <a:t>sufi</a:t>
            </a:r>
            <a:r>
              <a:rPr lang="en-US" sz="2800" b="1" dirty="0" smtClean="0">
                <a:solidFill>
                  <a:srgbClr val="FFFF00"/>
                </a:solidFill>
              </a:rPr>
              <a:t>: Abu </a:t>
            </a:r>
            <a:r>
              <a:rPr lang="en-US" sz="2800" b="1" dirty="0" err="1" smtClean="0">
                <a:solidFill>
                  <a:srgbClr val="FFFF00"/>
                </a:solidFill>
              </a:rPr>
              <a:t>Hashim</a:t>
            </a:r>
            <a:r>
              <a:rPr lang="en-US" sz="2800" b="1" dirty="0" smtClean="0">
                <a:solidFill>
                  <a:srgbClr val="FFFF00"/>
                </a:solidFill>
              </a:rPr>
              <a:t> al-</a:t>
            </a:r>
            <a:r>
              <a:rPr lang="en-US" sz="2800" b="1" dirty="0" err="1" smtClean="0">
                <a:solidFill>
                  <a:srgbClr val="FFFF00"/>
                </a:solidFill>
              </a:rPr>
              <a:t>Kufi</a:t>
            </a:r>
            <a:r>
              <a:rPr lang="en-US" sz="2800" b="1" dirty="0" smtClean="0">
                <a:solidFill>
                  <a:srgbClr val="FFFF00"/>
                </a:solidFill>
              </a:rPr>
              <a:t> (d. 772 AD) –second Islamic century after the generation of the Companions</a:t>
            </a:r>
          </a:p>
          <a:p>
            <a:pPr eaLnBrk="1" hangingPunct="1">
              <a:lnSpc>
                <a:spcPct val="80000"/>
              </a:lnSpc>
            </a:pPr>
            <a:endParaRPr lang="en-US" sz="2800" b="1" dirty="0" smtClean="0">
              <a:solidFill>
                <a:srgbClr val="FFFF00"/>
              </a:solidFill>
            </a:endParaRPr>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 calcmode="lin" valueType="num">
                                      <p:cBhvr>
                                        <p:cTn id="12" dur="10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61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14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 calcmode="lin" valueType="num">
                                      <p:cBhvr>
                                        <p:cTn id="20" dur="10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61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1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10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61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14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6147">
                                            <p:txEl>
                                              <p:pRg st="4" end="4"/>
                                            </p:txEl>
                                          </p:spTgt>
                                        </p:tgtEl>
                                        <p:attrNameLst>
                                          <p:attrName>style.visibility</p:attrName>
                                        </p:attrNameLst>
                                      </p:cBhvr>
                                      <p:to>
                                        <p:strVal val="visible"/>
                                      </p:to>
                                    </p:set>
                                    <p:anim calcmode="lin" valueType="num">
                                      <p:cBhvr>
                                        <p:cTn id="36" dur="10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614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614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614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6147">
                                            <p:txEl>
                                              <p:pRg st="5" end="5"/>
                                            </p:txEl>
                                          </p:spTgt>
                                        </p:tgtEl>
                                        <p:attrNameLst>
                                          <p:attrName>style.visibility</p:attrName>
                                        </p:attrNameLst>
                                      </p:cBhvr>
                                      <p:to>
                                        <p:strVal val="visible"/>
                                      </p:to>
                                    </p:set>
                                    <p:anim calcmode="lin" valueType="num">
                                      <p:cBhvr>
                                        <p:cTn id="44" dur="10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6147">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614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614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Major References</a:t>
            </a:r>
            <a:br>
              <a:rPr lang="en-US" dirty="0" smtClean="0"/>
            </a:br>
            <a:endParaRPr lang="en-US" dirty="0"/>
          </a:p>
        </p:txBody>
      </p:sp>
      <p:sp>
        <p:nvSpPr>
          <p:cNvPr id="7171" name="Content Placeholder 2"/>
          <p:cNvSpPr>
            <a:spLocks noGrp="1"/>
          </p:cNvSpPr>
          <p:nvPr>
            <p:ph idx="1"/>
          </p:nvPr>
        </p:nvSpPr>
        <p:spPr>
          <a:xfrm>
            <a:off x="2819400" y="1036637"/>
            <a:ext cx="6324600" cy="4525963"/>
          </a:xfrm>
          <a:effectLst>
            <a:outerShdw blurRad="50800" dist="38100" dir="8100000" algn="tr" rotWithShape="0">
              <a:prstClr val="black">
                <a:alpha val="40000"/>
              </a:prstClr>
            </a:outerShdw>
          </a:effectLst>
        </p:spPr>
        <p:txBody>
          <a:bodyPr/>
          <a:lstStyle/>
          <a:p>
            <a:pPr eaLnBrk="1" hangingPunct="1">
              <a:lnSpc>
                <a:spcPct val="80000"/>
              </a:lnSpc>
              <a:buFont typeface="Arial" charset="0"/>
              <a:buNone/>
            </a:pPr>
            <a:endParaRPr lang="en-US" sz="2800" dirty="0" smtClean="0"/>
          </a:p>
          <a:p>
            <a:pPr eaLnBrk="1" hangingPunct="1">
              <a:lnSpc>
                <a:spcPct val="80000"/>
              </a:lnSpc>
            </a:pPr>
            <a:r>
              <a:rPr lang="en-US" sz="2800" dirty="0" smtClean="0"/>
              <a:t>Reviving the Religious Sciences – Al </a:t>
            </a:r>
            <a:r>
              <a:rPr lang="en-US" sz="2800" dirty="0" err="1" smtClean="0"/>
              <a:t>Ghazali</a:t>
            </a:r>
            <a:endParaRPr lang="en-US" sz="2800" dirty="0" smtClean="0"/>
          </a:p>
          <a:p>
            <a:pPr eaLnBrk="1" hangingPunct="1">
              <a:lnSpc>
                <a:spcPct val="80000"/>
              </a:lnSpc>
            </a:pPr>
            <a:r>
              <a:rPr lang="en-US" sz="2800" dirty="0" smtClean="0"/>
              <a:t>The advices and observation of rules – Al </a:t>
            </a:r>
            <a:r>
              <a:rPr lang="en-US" sz="2800" dirty="0" err="1" smtClean="0"/>
              <a:t>Muhasibi</a:t>
            </a:r>
            <a:endParaRPr lang="en-US" sz="2800" dirty="0" smtClean="0"/>
          </a:p>
          <a:p>
            <a:pPr eaLnBrk="1" hangingPunct="1">
              <a:lnSpc>
                <a:spcPct val="80000"/>
              </a:lnSpc>
            </a:pPr>
            <a:r>
              <a:rPr lang="en-US" sz="2800" dirty="0" smtClean="0"/>
              <a:t>A Description of the Way of the People of Sufism – </a:t>
            </a:r>
            <a:r>
              <a:rPr lang="en-US" sz="2800" dirty="0" err="1" smtClean="0"/>
              <a:t>Kalabazi</a:t>
            </a:r>
            <a:endParaRPr lang="en-US" sz="2800" dirty="0" smtClean="0"/>
          </a:p>
          <a:p>
            <a:pPr eaLnBrk="1" hangingPunct="1">
              <a:lnSpc>
                <a:spcPct val="80000"/>
              </a:lnSpc>
            </a:pPr>
            <a:r>
              <a:rPr lang="en-US" sz="2800" dirty="0" smtClean="0"/>
              <a:t>The Gleams – Al-</a:t>
            </a:r>
            <a:r>
              <a:rPr lang="en-US" sz="2800" dirty="0" err="1" smtClean="0"/>
              <a:t>Tusi</a:t>
            </a:r>
            <a:endParaRPr lang="en-US" sz="2800" dirty="0" smtClean="0"/>
          </a:p>
          <a:p>
            <a:pPr eaLnBrk="1" hangingPunct="1">
              <a:lnSpc>
                <a:spcPct val="80000"/>
              </a:lnSpc>
            </a:pPr>
            <a:r>
              <a:rPr lang="en-US" sz="2800" dirty="0" smtClean="0"/>
              <a:t>The Food of Hearts – Abu </a:t>
            </a:r>
            <a:r>
              <a:rPr lang="en-US" sz="2800" dirty="0" err="1" smtClean="0"/>
              <a:t>Talib</a:t>
            </a:r>
            <a:r>
              <a:rPr lang="en-US" sz="2800" dirty="0" smtClean="0"/>
              <a:t> al-</a:t>
            </a:r>
            <a:r>
              <a:rPr lang="en-US" sz="2800" dirty="0" err="1" smtClean="0"/>
              <a:t>Makki</a:t>
            </a:r>
            <a:endParaRPr lang="en-US" sz="2800" dirty="0" smtClean="0"/>
          </a:p>
          <a:p>
            <a:pPr eaLnBrk="1" hangingPunct="1">
              <a:lnSpc>
                <a:spcPct val="80000"/>
              </a:lnSpc>
            </a:pPr>
            <a:r>
              <a:rPr lang="en-US" sz="2800" dirty="0" smtClean="0"/>
              <a:t>The Treatise – Al-</a:t>
            </a:r>
            <a:r>
              <a:rPr lang="en-US" sz="2800" dirty="0" err="1" smtClean="0"/>
              <a:t>Qushayri</a:t>
            </a:r>
            <a:endParaRPr lang="en-US" sz="2800" dirty="0" smtClean="0"/>
          </a:p>
          <a:p>
            <a:pPr eaLnBrk="1" hangingPunct="1">
              <a:lnSpc>
                <a:spcPct val="80000"/>
              </a:lnSpc>
            </a:pPr>
            <a:endParaRPr lang="en-US" sz="28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p:cTn id="12"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17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p:cTn id="19"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17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 calcmode="lin" valueType="num">
                                      <p:cBhvr>
                                        <p:cTn id="26" dur="1000" fill="hold"/>
                                        <p:tgtEl>
                                          <p:spTgt spid="7171">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717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 calcmode="lin" valueType="num">
                                      <p:cBhvr>
                                        <p:cTn id="33" dur="1000" fill="hold"/>
                                        <p:tgtEl>
                                          <p:spTgt spid="7171">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7171">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717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171">
                                            <p:txEl>
                                              <p:pRg st="5" end="5"/>
                                            </p:txEl>
                                          </p:spTgt>
                                        </p:tgtEl>
                                        <p:attrNameLst>
                                          <p:attrName>style.visibility</p:attrName>
                                        </p:attrNameLst>
                                      </p:cBhvr>
                                      <p:to>
                                        <p:strVal val="visible"/>
                                      </p:to>
                                    </p:set>
                                    <p:anim calcmode="lin" valueType="num">
                                      <p:cBhvr>
                                        <p:cTn id="40" dur="1000" fill="hold"/>
                                        <p:tgtEl>
                                          <p:spTgt spid="7171">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7171">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717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171">
                                            <p:txEl>
                                              <p:pRg st="6" end="6"/>
                                            </p:txEl>
                                          </p:spTgt>
                                        </p:tgtEl>
                                        <p:attrNameLst>
                                          <p:attrName>style.visibility</p:attrName>
                                        </p:attrNameLst>
                                      </p:cBhvr>
                                      <p:to>
                                        <p:strVal val="visible"/>
                                      </p:to>
                                    </p:set>
                                    <p:anim calcmode="lin" valueType="num">
                                      <p:cBhvr>
                                        <p:cTn id="47" dur="1000" fill="hold"/>
                                        <p:tgtEl>
                                          <p:spTgt spid="7171">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7171">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Famous Sufi Masters</a:t>
            </a:r>
            <a:br>
              <a:rPr lang="en-US" dirty="0" smtClean="0"/>
            </a:br>
            <a:endParaRPr lang="en-US" dirty="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7</a:t>
            </a:fld>
            <a:endParaRPr lang="en-US"/>
          </a:p>
        </p:txBody>
      </p:sp>
      <p:sp>
        <p:nvSpPr>
          <p:cNvPr id="6" name="Rectangle 5"/>
          <p:cNvSpPr/>
          <p:nvPr/>
        </p:nvSpPr>
        <p:spPr>
          <a:xfrm>
            <a:off x="5715000" y="1295400"/>
            <a:ext cx="3505200" cy="5016758"/>
          </a:xfrm>
          <a:prstGeom prst="rect">
            <a:avLst/>
          </a:prstGeom>
          <a:effectLst>
            <a:outerShdw blurRad="50800" dist="38100" dir="8100000" algn="tr" rotWithShape="0">
              <a:prstClr val="black">
                <a:alpha val="40000"/>
              </a:prstClr>
            </a:outerShdw>
          </a:effectLst>
        </p:spPr>
        <p:txBody>
          <a:bodyPr wrap="square">
            <a:spAutoFit/>
          </a:bodyPr>
          <a:lstStyle/>
          <a:p>
            <a:pPr eaLnBrk="1" hangingPunct="1">
              <a:lnSpc>
                <a:spcPct val="80000"/>
              </a:lnSpc>
              <a:buFont typeface="Calibri" pitchFamily="34" charset="0"/>
              <a:buChar char="•"/>
            </a:pPr>
            <a:r>
              <a:rPr lang="en-US" sz="2500" b="1" dirty="0" smtClean="0">
                <a:solidFill>
                  <a:srgbClr val="FFFF00"/>
                </a:solidFill>
                <a:latin typeface="+mn-lt"/>
              </a:rPr>
              <a:t>   Al-</a:t>
            </a:r>
            <a:r>
              <a:rPr lang="en-US" sz="2500" b="1" dirty="0" err="1" smtClean="0">
                <a:solidFill>
                  <a:srgbClr val="FFFF00"/>
                </a:solidFill>
                <a:latin typeface="+mn-lt"/>
              </a:rPr>
              <a:t>Ghazali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smtClean="0">
                <a:solidFill>
                  <a:srgbClr val="FFFF00"/>
                </a:solidFill>
              </a:rPr>
              <a:t> </a:t>
            </a:r>
            <a:r>
              <a:rPr lang="en-US" sz="2500" b="1" dirty="0" smtClean="0">
                <a:solidFill>
                  <a:srgbClr val="FFFF00"/>
                </a:solidFill>
                <a:latin typeface="+mn-lt"/>
              </a:rPr>
              <a:t>Jami </a:t>
            </a: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Bahauddin</a:t>
            </a:r>
            <a:r>
              <a:rPr lang="en-US" sz="2500" b="1" dirty="0" smtClean="0">
                <a:solidFill>
                  <a:srgbClr val="FFFF00"/>
                </a:solidFill>
                <a:latin typeface="+mn-lt"/>
              </a:rPr>
              <a:t> </a:t>
            </a:r>
            <a:r>
              <a:rPr lang="en-US" sz="2500" b="1" dirty="0" err="1" smtClean="0">
                <a:solidFill>
                  <a:srgbClr val="FFFF00"/>
                </a:solidFill>
                <a:latin typeface="+mn-lt"/>
              </a:rPr>
              <a:t>Nakshband</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smtClean="0">
                <a:solidFill>
                  <a:srgbClr val="FFFF00"/>
                </a:solidFill>
                <a:latin typeface="+mn-lt"/>
              </a:rPr>
              <a:t>Imam </a:t>
            </a:r>
            <a:r>
              <a:rPr lang="en-US" sz="2500" b="1" dirty="0" err="1" smtClean="0">
                <a:solidFill>
                  <a:srgbClr val="FFFF00"/>
                </a:solidFill>
                <a:latin typeface="+mn-lt"/>
              </a:rPr>
              <a:t>Rabbani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smtClean="0">
                <a:solidFill>
                  <a:srgbClr val="FFFF00"/>
                </a:solidFill>
                <a:latin typeface="+mn-lt"/>
              </a:rPr>
              <a:t>Abu Said</a:t>
            </a: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Hasan</a:t>
            </a:r>
            <a:r>
              <a:rPr lang="en-US" sz="2500" b="1" dirty="0" smtClean="0">
                <a:solidFill>
                  <a:srgbClr val="FFFF00"/>
                </a:solidFill>
                <a:latin typeface="+mn-lt"/>
              </a:rPr>
              <a:t> </a:t>
            </a:r>
            <a:r>
              <a:rPr lang="en-US" sz="2500" b="1" dirty="0" err="1" smtClean="0">
                <a:solidFill>
                  <a:srgbClr val="FFFF00"/>
                </a:solidFill>
                <a:latin typeface="+mn-lt"/>
              </a:rPr>
              <a:t>Shazeli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Haci</a:t>
            </a:r>
            <a:r>
              <a:rPr lang="en-US" sz="2500" b="1" dirty="0" smtClean="0">
                <a:solidFill>
                  <a:srgbClr val="FFFF00"/>
                </a:solidFill>
                <a:latin typeface="+mn-lt"/>
              </a:rPr>
              <a:t> </a:t>
            </a:r>
            <a:r>
              <a:rPr lang="en-US" sz="2500" b="1" dirty="0" err="1" smtClean="0">
                <a:solidFill>
                  <a:srgbClr val="FFFF00"/>
                </a:solidFill>
                <a:latin typeface="+mn-lt"/>
              </a:rPr>
              <a:t>Bektas</a:t>
            </a:r>
            <a:r>
              <a:rPr lang="en-US" sz="2500" b="1" dirty="0" smtClean="0">
                <a:solidFill>
                  <a:srgbClr val="FFFF00"/>
                </a:solidFill>
                <a:latin typeface="+mn-lt"/>
              </a:rPr>
              <a:t> </a:t>
            </a:r>
            <a:r>
              <a:rPr lang="en-US" sz="2500" b="1" dirty="0" err="1" smtClean="0">
                <a:solidFill>
                  <a:srgbClr val="FFFF00"/>
                </a:solidFill>
                <a:latin typeface="+mn-lt"/>
              </a:rPr>
              <a:t>Veli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Ibn</a:t>
            </a:r>
            <a:r>
              <a:rPr lang="en-US" sz="2500" b="1" dirty="0" smtClean="0">
                <a:solidFill>
                  <a:srgbClr val="FFFF00"/>
                </a:solidFill>
                <a:latin typeface="+mn-lt"/>
              </a:rPr>
              <a:t> </a:t>
            </a:r>
            <a:r>
              <a:rPr lang="en-US" sz="2500" b="1" dirty="0" err="1" smtClean="0">
                <a:solidFill>
                  <a:srgbClr val="FFFF00"/>
                </a:solidFill>
                <a:latin typeface="+mn-lt"/>
              </a:rPr>
              <a:t>Arabi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Bayazid-i</a:t>
            </a:r>
            <a:r>
              <a:rPr lang="en-US" sz="2500" b="1" dirty="0" smtClean="0">
                <a:solidFill>
                  <a:srgbClr val="FFFF00"/>
                </a:solidFill>
                <a:latin typeface="+mn-lt"/>
              </a:rPr>
              <a:t> </a:t>
            </a:r>
            <a:r>
              <a:rPr lang="en-US" sz="2500" b="1" dirty="0" err="1" smtClean="0">
                <a:solidFill>
                  <a:srgbClr val="FFFF00"/>
                </a:solidFill>
                <a:latin typeface="+mn-lt"/>
              </a:rPr>
              <a:t>Bistami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Sa’di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Nasafi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Sufyan</a:t>
            </a:r>
            <a:r>
              <a:rPr lang="en-US" sz="2500" b="1" dirty="0" smtClean="0">
                <a:solidFill>
                  <a:srgbClr val="FFFF00"/>
                </a:solidFill>
                <a:latin typeface="+mn-lt"/>
              </a:rPr>
              <a:t> al-</a:t>
            </a:r>
            <a:r>
              <a:rPr lang="en-US" sz="2500" b="1" dirty="0" err="1" smtClean="0">
                <a:solidFill>
                  <a:srgbClr val="FFFF00"/>
                </a:solidFill>
                <a:latin typeface="+mn-lt"/>
              </a:rPr>
              <a:t>Thawri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Hujwiri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Qushayri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Shibli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a:solidFill>
                  <a:srgbClr val="FFFF00"/>
                </a:solidFill>
              </a:rPr>
              <a:t>  </a:t>
            </a:r>
            <a:r>
              <a:rPr lang="en-US" sz="2500" b="1" dirty="0" err="1" smtClean="0">
                <a:solidFill>
                  <a:srgbClr val="FFFF00"/>
                </a:solidFill>
                <a:latin typeface="+mn-lt"/>
              </a:rPr>
              <a:t>Abulkadir</a:t>
            </a:r>
            <a:r>
              <a:rPr lang="en-US" sz="2500" b="1" dirty="0" smtClean="0">
                <a:solidFill>
                  <a:srgbClr val="FFFF00"/>
                </a:solidFill>
                <a:latin typeface="+mn-lt"/>
              </a:rPr>
              <a:t> </a:t>
            </a:r>
            <a:r>
              <a:rPr lang="en-US" sz="2500" b="1" dirty="0" err="1" smtClean="0">
                <a:solidFill>
                  <a:srgbClr val="FFFF00"/>
                </a:solidFill>
                <a:latin typeface="+mn-lt"/>
              </a:rPr>
              <a:t>Geylani</a:t>
            </a:r>
            <a:endParaRPr lang="en-US" sz="2500" b="1" dirty="0" smtClean="0">
              <a:solidFill>
                <a:srgbClr val="FFFF00"/>
              </a:solidFill>
              <a:latin typeface="+mn-lt"/>
            </a:endParaRPr>
          </a:p>
        </p:txBody>
      </p:sp>
      <p:sp>
        <p:nvSpPr>
          <p:cNvPr id="8" name="TextBox 7"/>
          <p:cNvSpPr txBox="1"/>
          <p:nvPr/>
        </p:nvSpPr>
        <p:spPr>
          <a:xfrm>
            <a:off x="2590800" y="1295400"/>
            <a:ext cx="3124200" cy="3554819"/>
          </a:xfrm>
          <a:prstGeom prst="rect">
            <a:avLst/>
          </a:prstGeom>
          <a:noFill/>
          <a:effectLst>
            <a:outerShdw blurRad="50800" dist="38100" dir="8100000" algn="tr" rotWithShape="0">
              <a:prstClr val="black">
                <a:alpha val="40000"/>
              </a:prstClr>
            </a:outerShdw>
          </a:effectLst>
        </p:spPr>
        <p:txBody>
          <a:bodyPr wrap="square" rtlCol="0">
            <a:spAutoFit/>
          </a:bodyPr>
          <a:lstStyle/>
          <a:p>
            <a:pPr eaLnBrk="1" hangingPunct="1">
              <a:lnSpc>
                <a:spcPct val="80000"/>
              </a:lnSpc>
              <a:buFont typeface="Calibri" pitchFamily="34" charset="0"/>
              <a:buChar char="•"/>
            </a:pPr>
            <a:r>
              <a:rPr lang="en-US" sz="2500" b="1" dirty="0" smtClean="0">
                <a:solidFill>
                  <a:srgbClr val="FFFF00"/>
                </a:solidFill>
                <a:latin typeface="+mn-lt"/>
              </a:rPr>
              <a:t>   </a:t>
            </a:r>
            <a:r>
              <a:rPr lang="en-US" sz="2500" b="1" dirty="0" err="1" smtClean="0">
                <a:solidFill>
                  <a:srgbClr val="FFFF00"/>
                </a:solidFill>
                <a:latin typeface="+mn-lt"/>
              </a:rPr>
              <a:t>Amr</a:t>
            </a:r>
            <a:r>
              <a:rPr lang="en-US" sz="2500" b="1" dirty="0" smtClean="0">
                <a:solidFill>
                  <a:srgbClr val="FFFF00"/>
                </a:solidFill>
                <a:latin typeface="+mn-lt"/>
              </a:rPr>
              <a:t> </a:t>
            </a:r>
            <a:r>
              <a:rPr lang="en-US" sz="2500" b="1" dirty="0" err="1" smtClean="0">
                <a:solidFill>
                  <a:srgbClr val="FFFF00"/>
                </a:solidFill>
                <a:latin typeface="+mn-lt"/>
              </a:rPr>
              <a:t>ibn</a:t>
            </a:r>
            <a:r>
              <a:rPr lang="en-US" sz="2500" b="1" dirty="0" smtClean="0">
                <a:solidFill>
                  <a:srgbClr val="FFFF00"/>
                </a:solidFill>
                <a:latin typeface="+mn-lt"/>
              </a:rPr>
              <a:t> </a:t>
            </a:r>
            <a:r>
              <a:rPr lang="en-US" sz="2500" b="1" dirty="0" err="1" smtClean="0">
                <a:solidFill>
                  <a:srgbClr val="FFFF00"/>
                </a:solidFill>
                <a:latin typeface="+mn-lt"/>
              </a:rPr>
              <a:t>Uthman</a:t>
            </a:r>
            <a:r>
              <a:rPr lang="en-US" sz="2500" b="1" dirty="0" smtClean="0">
                <a:solidFill>
                  <a:srgbClr val="FFFF00"/>
                </a:solidFill>
                <a:latin typeface="+mn-lt"/>
              </a:rPr>
              <a:t> al-</a:t>
            </a:r>
            <a:r>
              <a:rPr lang="en-US" sz="2500" b="1" dirty="0" err="1" smtClean="0">
                <a:solidFill>
                  <a:srgbClr val="FFFF00"/>
                </a:solidFill>
                <a:latin typeface="+mn-lt"/>
              </a:rPr>
              <a:t>Makki</a:t>
            </a:r>
            <a:r>
              <a:rPr lang="en-US" sz="2500" b="1" dirty="0" smtClean="0">
                <a:solidFill>
                  <a:srgbClr val="FFFF00"/>
                </a:solidFill>
                <a:latin typeface="+mn-lt"/>
              </a:rPr>
              <a:t>                </a:t>
            </a:r>
          </a:p>
          <a:p>
            <a:pPr eaLnBrk="1" hangingPunct="1">
              <a:lnSpc>
                <a:spcPct val="80000"/>
              </a:lnSpc>
              <a:buFont typeface="Calibri" pitchFamily="34" charset="0"/>
              <a:buChar char="•"/>
            </a:pPr>
            <a:r>
              <a:rPr lang="en-US" sz="2500" b="1" dirty="0" smtClean="0">
                <a:solidFill>
                  <a:srgbClr val="FFFF00"/>
                </a:solidFill>
                <a:latin typeface="+mn-lt"/>
              </a:rPr>
              <a:t>  M. </a:t>
            </a:r>
            <a:r>
              <a:rPr lang="en-US" sz="2500" b="1" dirty="0" err="1" smtClean="0">
                <a:solidFill>
                  <a:srgbClr val="FFFF00"/>
                </a:solidFill>
                <a:latin typeface="+mn-lt"/>
              </a:rPr>
              <a:t>Jalaluddin</a:t>
            </a:r>
            <a:r>
              <a:rPr lang="en-US" sz="2500" b="1" dirty="0" smtClean="0">
                <a:solidFill>
                  <a:srgbClr val="FFFF00"/>
                </a:solidFill>
                <a:latin typeface="+mn-lt"/>
              </a:rPr>
              <a:t> </a:t>
            </a:r>
            <a:r>
              <a:rPr lang="en-US" sz="2500" b="1" dirty="0" err="1" smtClean="0">
                <a:solidFill>
                  <a:srgbClr val="FFFF00"/>
                </a:solidFill>
                <a:latin typeface="+mn-lt"/>
              </a:rPr>
              <a:t>Rumi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smtClean="0">
                <a:solidFill>
                  <a:srgbClr val="FFFF00"/>
                </a:solidFill>
                <a:latin typeface="+mn-lt"/>
              </a:rPr>
              <a:t>  </a:t>
            </a:r>
            <a:r>
              <a:rPr lang="en-US" sz="2500" b="1" dirty="0" err="1" smtClean="0">
                <a:solidFill>
                  <a:srgbClr val="FFFF00"/>
                </a:solidFill>
                <a:latin typeface="+mn-lt"/>
              </a:rPr>
              <a:t>Rabia-Adweyya</a:t>
            </a:r>
            <a:r>
              <a:rPr lang="en-US" sz="2500" b="1" dirty="0" smtClean="0">
                <a:solidFill>
                  <a:srgbClr val="FFFF00"/>
                </a:solidFill>
                <a:latin typeface="+mn-lt"/>
              </a:rPr>
              <a:t> (woman)</a:t>
            </a:r>
          </a:p>
          <a:p>
            <a:pPr eaLnBrk="1" hangingPunct="1">
              <a:lnSpc>
                <a:spcPct val="80000"/>
              </a:lnSpc>
              <a:buFont typeface="Calibri" pitchFamily="34" charset="0"/>
              <a:buChar char="•"/>
            </a:pPr>
            <a:r>
              <a:rPr lang="en-US" sz="2500" b="1" dirty="0" smtClean="0">
                <a:solidFill>
                  <a:srgbClr val="FFFF00"/>
                </a:solidFill>
                <a:latin typeface="+mn-lt"/>
              </a:rPr>
              <a:t>  Attar</a:t>
            </a:r>
          </a:p>
          <a:p>
            <a:pPr eaLnBrk="1" hangingPunct="1">
              <a:lnSpc>
                <a:spcPct val="80000"/>
              </a:lnSpc>
              <a:buFont typeface="Calibri" pitchFamily="34" charset="0"/>
              <a:buChar char="•"/>
            </a:pPr>
            <a:r>
              <a:rPr lang="en-US" sz="2500" b="1" dirty="0" smtClean="0">
                <a:solidFill>
                  <a:srgbClr val="FFFF00"/>
                </a:solidFill>
                <a:latin typeface="+mn-lt"/>
              </a:rPr>
              <a:t>  Al-</a:t>
            </a:r>
            <a:r>
              <a:rPr lang="en-US" sz="2500" b="1" dirty="0" err="1" smtClean="0">
                <a:solidFill>
                  <a:srgbClr val="FFFF00"/>
                </a:solidFill>
                <a:latin typeface="+mn-lt"/>
              </a:rPr>
              <a:t>Suhrawardi</a:t>
            </a:r>
            <a:endParaRPr lang="en-US" sz="2500" b="1" dirty="0" smtClean="0">
              <a:solidFill>
                <a:srgbClr val="FFFF00"/>
              </a:solidFill>
              <a:latin typeface="+mn-lt"/>
            </a:endParaRPr>
          </a:p>
          <a:p>
            <a:pPr eaLnBrk="1" hangingPunct="1">
              <a:lnSpc>
                <a:spcPct val="80000"/>
              </a:lnSpc>
              <a:buFont typeface="Calibri" pitchFamily="34" charset="0"/>
              <a:buChar char="•"/>
            </a:pPr>
            <a:r>
              <a:rPr lang="en-US" sz="2500" b="1" dirty="0" smtClean="0">
                <a:solidFill>
                  <a:srgbClr val="FFFF00"/>
                </a:solidFill>
                <a:latin typeface="+mn-lt"/>
              </a:rPr>
              <a:t>  </a:t>
            </a:r>
            <a:r>
              <a:rPr lang="en-US" sz="2500" b="1" dirty="0" err="1" smtClean="0">
                <a:solidFill>
                  <a:srgbClr val="FFFF00"/>
                </a:solidFill>
                <a:latin typeface="+mn-lt"/>
              </a:rPr>
              <a:t>Junayd</a:t>
            </a:r>
            <a:r>
              <a:rPr lang="en-US" sz="2500" b="1" dirty="0" smtClean="0">
                <a:solidFill>
                  <a:srgbClr val="FFFF00"/>
                </a:solidFill>
                <a:latin typeface="+mn-lt"/>
              </a:rPr>
              <a:t> al-Baghdadi</a:t>
            </a:r>
          </a:p>
          <a:p>
            <a:pPr eaLnBrk="1" hangingPunct="1">
              <a:lnSpc>
                <a:spcPct val="80000"/>
              </a:lnSpc>
              <a:buFont typeface="Calibri" pitchFamily="34" charset="0"/>
              <a:buChar char="•"/>
            </a:pPr>
            <a:r>
              <a:rPr lang="en-US" sz="2500" b="1" dirty="0" smtClean="0">
                <a:solidFill>
                  <a:srgbClr val="FFFF00"/>
                </a:solidFill>
                <a:latin typeface="+mn-lt"/>
              </a:rPr>
              <a:t>  Abu Muhammad </a:t>
            </a:r>
            <a:r>
              <a:rPr lang="en-US" sz="2500" b="1" dirty="0" err="1" smtClean="0">
                <a:solidFill>
                  <a:srgbClr val="FFFF00"/>
                </a:solidFill>
                <a:latin typeface="+mn-lt"/>
              </a:rPr>
              <a:t>Jarir</a:t>
            </a:r>
            <a:endParaRPr lang="en-US" sz="2500" b="1" dirty="0" smtClean="0">
              <a:solidFill>
                <a:srgbClr val="FFFF00"/>
              </a:solidFill>
              <a:latin typeface="+mn-lt"/>
            </a:endParaRPr>
          </a:p>
          <a:p>
            <a:pPr>
              <a:buFont typeface="Calibri" pitchFamily="34" charset="0"/>
              <a:buChar char="•"/>
            </a:pPr>
            <a:endParaRPr lang="en-US" sz="2500" b="1" dirty="0">
              <a:solidFill>
                <a:srgbClr val="FFFF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Sufism as an Overloaded Term</a:t>
            </a:r>
            <a:br>
              <a:rPr lang="en-US" dirty="0" smtClean="0"/>
            </a:br>
            <a:endParaRPr lang="en-US" dirty="0"/>
          </a:p>
        </p:txBody>
      </p:sp>
      <p:sp>
        <p:nvSpPr>
          <p:cNvPr id="9219" name="Content Placeholder 2"/>
          <p:cNvSpPr>
            <a:spLocks noGrp="1"/>
          </p:cNvSpPr>
          <p:nvPr>
            <p:ph idx="1"/>
          </p:nvPr>
        </p:nvSpPr>
        <p:spPr>
          <a:xfrm>
            <a:off x="2743200" y="1752600"/>
            <a:ext cx="6400800" cy="5029200"/>
          </a:xfrm>
          <a:effectLst>
            <a:outerShdw blurRad="50800" dist="38100" dir="8100000" algn="tr" rotWithShape="0">
              <a:prstClr val="black">
                <a:alpha val="40000"/>
              </a:prstClr>
            </a:outerShdw>
          </a:effectLst>
        </p:spPr>
        <p:txBody>
          <a:bodyPr/>
          <a:lstStyle/>
          <a:p>
            <a:pPr marL="514350" indent="-514350" eaLnBrk="1" hangingPunct="1">
              <a:lnSpc>
                <a:spcPct val="80000"/>
              </a:lnSpc>
              <a:buFont typeface="+mj-lt"/>
              <a:buAutoNum type="arabicPeriod"/>
            </a:pPr>
            <a:r>
              <a:rPr lang="en-US" sz="2800" dirty="0" smtClean="0"/>
              <a:t>“Original”: Balanced emphasis on outer and inner aspects of Islamic worship.</a:t>
            </a:r>
          </a:p>
          <a:p>
            <a:pPr marL="514350" indent="-514350" eaLnBrk="1" hangingPunct="1">
              <a:lnSpc>
                <a:spcPct val="80000"/>
              </a:lnSpc>
              <a:buFont typeface="+mj-lt"/>
              <a:buAutoNum type="arabicPeriod"/>
            </a:pPr>
            <a:r>
              <a:rPr lang="en-US" sz="2800" dirty="0" smtClean="0"/>
              <a:t>“Modern”: Heavier emphasis on spiritual side; possibly with minor deviations from prophetic tradition in practice.</a:t>
            </a:r>
          </a:p>
          <a:p>
            <a:pPr marL="514350" indent="-514350" eaLnBrk="1" hangingPunct="1">
              <a:lnSpc>
                <a:spcPct val="80000"/>
              </a:lnSpc>
              <a:buFont typeface="+mj-lt"/>
              <a:buAutoNum type="arabicPeriod"/>
            </a:pPr>
            <a:r>
              <a:rPr lang="en-US" sz="2800" dirty="0" smtClean="0"/>
              <a:t>“Radical”: Serious deviations from prophetic tradition in beliefs and practice</a:t>
            </a:r>
          </a:p>
          <a:p>
            <a:pPr marL="514350" indent="-514350" eaLnBrk="1" hangingPunct="1">
              <a:lnSpc>
                <a:spcPct val="80000"/>
              </a:lnSpc>
              <a:buFont typeface="+mj-lt"/>
              <a:buAutoNum type="arabicPeriod"/>
            </a:pPr>
            <a:r>
              <a:rPr lang="en-US" sz="2800" dirty="0" smtClean="0"/>
              <a:t>“Mystical”: “Non-Islamic” Sufism.</a:t>
            </a:r>
          </a:p>
          <a:p>
            <a:pPr eaLnBrk="1" hangingPunct="1">
              <a:lnSpc>
                <a:spcPct val="80000"/>
              </a:lnSpc>
            </a:pPr>
            <a:endParaRPr lang="en-US" sz="28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p:cTn id="12"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21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2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p:cTn id="19"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92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219">
                                            <p:txEl>
                                              <p:pRg st="2" end="2"/>
                                            </p:txEl>
                                          </p:spTgt>
                                        </p:tgtEl>
                                        <p:attrNameLst>
                                          <p:attrName>style.visibility</p:attrName>
                                        </p:attrNameLst>
                                      </p:cBhvr>
                                      <p:to>
                                        <p:strVal val="visible"/>
                                      </p:to>
                                    </p:set>
                                    <p:anim calcmode="lin" valueType="num">
                                      <p:cBhvr>
                                        <p:cTn id="26"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9219">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92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9219">
                                            <p:txEl>
                                              <p:pRg st="3" end="3"/>
                                            </p:txEl>
                                          </p:spTgt>
                                        </p:tgtEl>
                                        <p:attrNameLst>
                                          <p:attrName>style.visibility</p:attrName>
                                        </p:attrNameLst>
                                      </p:cBhvr>
                                      <p:to>
                                        <p:strVal val="visible"/>
                                      </p:to>
                                    </p:set>
                                    <p:anim calcmode="lin" valueType="num">
                                      <p:cBhvr>
                                        <p:cTn id="33"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6248400" cy="1143000"/>
          </a:xfrm>
          <a:effectLst>
            <a:outerShdw blurRad="50800" dist="38100" dir="8100000" algn="tr" rotWithShape="0">
              <a:prstClr val="black">
                <a:alpha val="40000"/>
              </a:prstClr>
            </a:outerShdw>
          </a:effectLst>
        </p:spPr>
        <p:txBody>
          <a:bodyPr rtlCol="0">
            <a:noAutofit/>
          </a:bodyPr>
          <a:lstStyle/>
          <a:p>
            <a:pPr eaLnBrk="1" fontAlgn="auto" hangingPunct="1">
              <a:spcAft>
                <a:spcPts val="0"/>
              </a:spcAft>
              <a:defRPr/>
            </a:pPr>
            <a:r>
              <a:rPr lang="en-US" dirty="0" smtClean="0"/>
              <a:t>Main Categories of Sufis</a:t>
            </a:r>
            <a:br>
              <a:rPr lang="en-US" dirty="0" smtClean="0"/>
            </a:br>
            <a:endParaRPr lang="en-US" dirty="0"/>
          </a:p>
        </p:txBody>
      </p:sp>
      <p:sp>
        <p:nvSpPr>
          <p:cNvPr id="10243" name="Content Placeholder 2"/>
          <p:cNvSpPr>
            <a:spLocks noGrp="1"/>
          </p:cNvSpPr>
          <p:nvPr>
            <p:ph idx="1"/>
          </p:nvPr>
        </p:nvSpPr>
        <p:spPr>
          <a:xfrm>
            <a:off x="2971800" y="1905000"/>
            <a:ext cx="6172200" cy="4953000"/>
          </a:xfrm>
          <a:effectLst>
            <a:outerShdw blurRad="50800" dist="38100" dir="8100000" algn="tr" rotWithShape="0">
              <a:prstClr val="black">
                <a:alpha val="40000"/>
              </a:prstClr>
            </a:outerShdw>
          </a:effectLst>
        </p:spPr>
        <p:txBody>
          <a:bodyPr/>
          <a:lstStyle/>
          <a:p>
            <a:pPr eaLnBrk="1" hangingPunct="1">
              <a:lnSpc>
                <a:spcPct val="80000"/>
              </a:lnSpc>
            </a:pPr>
            <a:r>
              <a:rPr lang="en-US" sz="2800" dirty="0" smtClean="0"/>
              <a:t>Knowledge-oriented: Those who stress knowledge and seek to reach their destination through the knowledge of God (</a:t>
            </a:r>
            <a:r>
              <a:rPr lang="en-US" sz="2800" i="1" dirty="0" err="1" smtClean="0"/>
              <a:t>ma’rifa</a:t>
            </a:r>
            <a:r>
              <a:rPr lang="en-US" sz="2800" i="1" dirty="0" smtClean="0"/>
              <a:t>)</a:t>
            </a:r>
          </a:p>
          <a:p>
            <a:pPr eaLnBrk="1" hangingPunct="1">
              <a:lnSpc>
                <a:spcPct val="80000"/>
              </a:lnSpc>
            </a:pPr>
            <a:r>
              <a:rPr lang="en-US" sz="2800" dirty="0" smtClean="0"/>
              <a:t>Experience-oriented: Those who follow the path of yearning, spiritual ecstasy, and discovery (emotional or spiritual </a:t>
            </a:r>
            <a:r>
              <a:rPr lang="en-US" sz="2800" i="1" dirty="0" smtClean="0"/>
              <a:t>experiences)</a:t>
            </a:r>
          </a:p>
          <a:p>
            <a:pPr eaLnBrk="1" hangingPunct="1">
              <a:lnSpc>
                <a:spcPct val="80000"/>
              </a:lnSpc>
            </a:pPr>
            <a:r>
              <a:rPr lang="en-US" sz="2800" dirty="0" smtClean="0"/>
              <a:t>Another classification:</a:t>
            </a:r>
          </a:p>
          <a:p>
            <a:pPr eaLnBrk="1" hangingPunct="1">
              <a:lnSpc>
                <a:spcPct val="80000"/>
              </a:lnSpc>
              <a:buFont typeface="Arial" charset="0"/>
              <a:buNone/>
            </a:pPr>
            <a:r>
              <a:rPr lang="en-US" sz="2800" dirty="0" smtClean="0"/>
              <a:t>	Inner path</a:t>
            </a:r>
          </a:p>
          <a:p>
            <a:pPr eaLnBrk="1" hangingPunct="1">
              <a:lnSpc>
                <a:spcPct val="80000"/>
              </a:lnSpc>
              <a:buFont typeface="Arial" charset="0"/>
              <a:buNone/>
            </a:pPr>
            <a:r>
              <a:rPr lang="en-US" sz="2800" dirty="0" smtClean="0"/>
              <a:t>	Outer path</a:t>
            </a:r>
          </a:p>
          <a:p>
            <a:pPr eaLnBrk="1" hangingPunct="1">
              <a:lnSpc>
                <a:spcPct val="80000"/>
              </a:lnSpc>
              <a:buNone/>
            </a:pPr>
            <a:r>
              <a:rPr lang="en-US" sz="2800" dirty="0" smtClean="0"/>
              <a:t>	Balanced path</a:t>
            </a:r>
          </a:p>
          <a:p>
            <a:pPr eaLnBrk="1" hangingPunct="1">
              <a:lnSpc>
                <a:spcPct val="80000"/>
              </a:lnSpc>
            </a:pPr>
            <a:endParaRPr lang="en-US" sz="2500" dirty="0" smtClean="0"/>
          </a:p>
        </p:txBody>
      </p:sp>
      <p:sp>
        <p:nvSpPr>
          <p:cNvPr id="5" name="Slide Number Placeholder 4"/>
          <p:cNvSpPr>
            <a:spLocks noGrp="1"/>
          </p:cNvSpPr>
          <p:nvPr>
            <p:ph type="sldNum" sz="quarter" idx="12"/>
          </p:nvPr>
        </p:nvSpPr>
        <p:spPr/>
        <p:txBody>
          <a:bodyPr/>
          <a:lstStyle/>
          <a:p>
            <a:pPr>
              <a:defRPr/>
            </a:pPr>
            <a:fld id="{6A1277E1-1498-4F19-8A1A-B0563BCDEBCE}"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fade">
                                      <p:cBhvr>
                                        <p:cTn id="14" dur="800" decel="100000"/>
                                        <p:tgtEl>
                                          <p:spTgt spid="10243">
                                            <p:txEl>
                                              <p:pRg st="0" end="0"/>
                                            </p:txEl>
                                          </p:spTgt>
                                        </p:tgtEl>
                                      </p:cBhvr>
                                    </p:animEffect>
                                    <p:anim calcmode="lin" valueType="num">
                                      <p:cBhvr>
                                        <p:cTn id="15"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0243">
                                            <p:txEl>
                                              <p:pRg st="1" end="1"/>
                                            </p:txEl>
                                          </p:spTgt>
                                        </p:tgtEl>
                                        <p:attrNameLst>
                                          <p:attrName>style.visibility</p:attrName>
                                        </p:attrNameLst>
                                      </p:cBhvr>
                                      <p:to>
                                        <p:strVal val="visible"/>
                                      </p:to>
                                    </p:set>
                                    <p:animEffect transition="in" filter="fade">
                                      <p:cBhvr>
                                        <p:cTn id="24" dur="800" decel="100000"/>
                                        <p:tgtEl>
                                          <p:spTgt spid="10243">
                                            <p:txEl>
                                              <p:pRg st="1" end="1"/>
                                            </p:txEl>
                                          </p:spTgt>
                                        </p:tgtEl>
                                      </p:cBhvr>
                                    </p:animEffect>
                                    <p:anim calcmode="lin" valueType="num">
                                      <p:cBhvr>
                                        <p:cTn id="25" dur="800" decel="100000" fill="hold"/>
                                        <p:tgtEl>
                                          <p:spTgt spid="10243">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10243">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0243">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0243">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02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0243">
                                            <p:txEl>
                                              <p:pRg st="2" end="2"/>
                                            </p:txEl>
                                          </p:spTgt>
                                        </p:tgtEl>
                                        <p:attrNameLst>
                                          <p:attrName>style.visibility</p:attrName>
                                        </p:attrNameLst>
                                      </p:cBhvr>
                                      <p:to>
                                        <p:strVal val="visible"/>
                                      </p:to>
                                    </p:set>
                                    <p:animEffect transition="in" filter="fade">
                                      <p:cBhvr>
                                        <p:cTn id="34" dur="800" decel="100000"/>
                                        <p:tgtEl>
                                          <p:spTgt spid="10243">
                                            <p:txEl>
                                              <p:pRg st="2" end="2"/>
                                            </p:txEl>
                                          </p:spTgt>
                                        </p:tgtEl>
                                      </p:cBhvr>
                                    </p:animEffect>
                                    <p:anim calcmode="lin" valueType="num">
                                      <p:cBhvr>
                                        <p:cTn id="35"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0243">
                                            <p:txEl>
                                              <p:pRg st="3" end="3"/>
                                            </p:txEl>
                                          </p:spTgt>
                                        </p:tgtEl>
                                        <p:attrNameLst>
                                          <p:attrName>style.visibility</p:attrName>
                                        </p:attrNameLst>
                                      </p:cBhvr>
                                      <p:to>
                                        <p:strVal val="visible"/>
                                      </p:to>
                                    </p:set>
                                    <p:animEffect transition="in" filter="fade">
                                      <p:cBhvr>
                                        <p:cTn id="44" dur="800" decel="100000"/>
                                        <p:tgtEl>
                                          <p:spTgt spid="10243">
                                            <p:txEl>
                                              <p:pRg st="3" end="3"/>
                                            </p:txEl>
                                          </p:spTgt>
                                        </p:tgtEl>
                                      </p:cBhvr>
                                    </p:animEffect>
                                    <p:anim calcmode="lin" valueType="num">
                                      <p:cBhvr>
                                        <p:cTn id="45" dur="800" decel="100000" fill="hold"/>
                                        <p:tgtEl>
                                          <p:spTgt spid="10243">
                                            <p:txEl>
                                              <p:pRg st="3" end="3"/>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0243">
                                            <p:txEl>
                                              <p:pRg st="3" end="3"/>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0243">
                                            <p:txEl>
                                              <p:pRg st="3" end="3"/>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0243">
                                            <p:txEl>
                                              <p:pRg st="3" end="3"/>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02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0243">
                                            <p:txEl>
                                              <p:pRg st="4" end="4"/>
                                            </p:txEl>
                                          </p:spTgt>
                                        </p:tgtEl>
                                        <p:attrNameLst>
                                          <p:attrName>style.visibility</p:attrName>
                                        </p:attrNameLst>
                                      </p:cBhvr>
                                      <p:to>
                                        <p:strVal val="visible"/>
                                      </p:to>
                                    </p:set>
                                    <p:animEffect transition="in" filter="fade">
                                      <p:cBhvr>
                                        <p:cTn id="54" dur="800" decel="100000"/>
                                        <p:tgtEl>
                                          <p:spTgt spid="10243">
                                            <p:txEl>
                                              <p:pRg st="4" end="4"/>
                                            </p:txEl>
                                          </p:spTgt>
                                        </p:tgtEl>
                                      </p:cBhvr>
                                    </p:animEffect>
                                    <p:anim calcmode="lin" valueType="num">
                                      <p:cBhvr>
                                        <p:cTn id="55"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10243">
                                            <p:txEl>
                                              <p:pRg st="5" end="5"/>
                                            </p:txEl>
                                          </p:spTgt>
                                        </p:tgtEl>
                                        <p:attrNameLst>
                                          <p:attrName>style.visibility</p:attrName>
                                        </p:attrNameLst>
                                      </p:cBhvr>
                                      <p:to>
                                        <p:strVal val="visible"/>
                                      </p:to>
                                    </p:set>
                                    <p:animEffect transition="in" filter="fade">
                                      <p:cBhvr>
                                        <p:cTn id="64" dur="800" decel="100000"/>
                                        <p:tgtEl>
                                          <p:spTgt spid="10243">
                                            <p:txEl>
                                              <p:pRg st="5" end="5"/>
                                            </p:txEl>
                                          </p:spTgt>
                                        </p:tgtEl>
                                      </p:cBhvr>
                                    </p:animEffect>
                                    <p:anim calcmode="lin" valueType="num">
                                      <p:cBhvr>
                                        <p:cTn id="65"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1864</Words>
  <Application>Microsoft Office PowerPoint</Application>
  <PresentationFormat>On-screen Show (4:3)</PresentationFormat>
  <Paragraphs>285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Outline </vt:lpstr>
      <vt:lpstr>Definition of Sufism</vt:lpstr>
      <vt:lpstr>Possible Origins of the Term “Sufi” </vt:lpstr>
      <vt:lpstr>Origins of Sufism </vt:lpstr>
      <vt:lpstr>Major References </vt:lpstr>
      <vt:lpstr>Famous Sufi Masters </vt:lpstr>
      <vt:lpstr>Sufism as an Overloaded Term </vt:lpstr>
      <vt:lpstr>Main Categories of Sufis </vt:lpstr>
      <vt:lpstr>Differences with Mystic Traditions</vt:lpstr>
      <vt:lpstr>How Does Sufism Relate to Islam? </vt:lpstr>
      <vt:lpstr>Divine Purposes of Creation </vt:lpstr>
      <vt:lpstr>Meanings of Worship </vt:lpstr>
      <vt:lpstr> Divine Purposes of Creation </vt:lpstr>
      <vt:lpstr>Purpose of Creation and Sufism </vt:lpstr>
      <vt:lpstr> A Simple Definition of    Sufism </vt:lpstr>
      <vt:lpstr>Key Concepts &amp; Principles </vt:lpstr>
      <vt:lpstr>Major Vices </vt:lpstr>
      <vt:lpstr>Major Virtues </vt:lpstr>
      <vt:lpstr>Seven Stages of “Nafs” (Self) </vt:lpstr>
      <vt:lpstr>The Sufi Path </vt:lpstr>
      <vt:lpstr>Practices of Sufism (Inner &amp; Outer) </vt:lpstr>
      <vt:lpstr>Inner Dynamics </vt:lpstr>
      <vt:lpstr>Outer and Inner Dimensions </vt:lpstr>
      <vt:lpstr>Faith, Submission and God-Consciousness </vt:lpstr>
      <vt:lpstr>The Path of Sufism </vt:lpstr>
      <vt:lpstr>Potential Risks in the Sufi Path </vt:lpstr>
      <vt:lpstr>Benefits of Tasawwuf (Sufi Path) </vt:lpstr>
      <vt:lpstr>Conclusion </vt:lpstr>
      <vt:lpstr>Resources </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c:creator>
  <cp:lastModifiedBy>BA</cp:lastModifiedBy>
  <cp:revision>43</cp:revision>
  <dcterms:created xsi:type="dcterms:W3CDTF">2007-06-25T16:24:22Z</dcterms:created>
  <dcterms:modified xsi:type="dcterms:W3CDTF">2007-09-28T06:58:54Z</dcterms:modified>
</cp:coreProperties>
</file>