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84" r:id="rId6"/>
    <p:sldId id="285" r:id="rId7"/>
    <p:sldId id="264" r:id="rId8"/>
    <p:sldId id="265" r:id="rId9"/>
    <p:sldId id="266" r:id="rId10"/>
    <p:sldId id="268" r:id="rId11"/>
    <p:sldId id="269" r:id="rId12"/>
    <p:sldId id="270" r:id="rId13"/>
    <p:sldId id="278" r:id="rId14"/>
    <p:sldId id="27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C03"/>
    <a:srgbClr val="6B3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7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3E43BF-691A-4B7C-8112-7B0E058C83C6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F18C81-13FA-4CC8-8928-5895759FEE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4B06C-BE8F-47A8-BF6B-A35144650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94D52-5AA5-46B2-A958-D439B760E052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8AA117-8AEA-44A8-9A99-14730C82E5F4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E2930-8272-4951-9CB0-C1281E251361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61253D-B221-4280-BF83-72574CB9C09F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9BA7B-4D07-4E7B-8DF2-4D8CF0F40495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E0F8D-60CE-4F7F-A9D4-BA2374FB1CE2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30E73-99EF-4E60-AB43-64532E2CF97A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F6470-FDCE-4774-8B00-E1F8D46D7004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3A157-0BE1-4C81-9B81-B29C64BD40B2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838AF-21A7-45D1-BEE7-3CC9FB15C0F3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67859-9608-412B-B2A9-938400ADA0F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7FDDF-35EA-4A4E-8F44-13196D36A383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5B0B7-ABF1-41F5-AE69-8CB224CCE36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AC181-D452-4D60-917A-05F34BB4CDA1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93686-9634-49BF-B3FE-56C54CA6868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26928-E55D-43D4-A422-523046F683D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7FBC2-4B92-46B8-A097-C81701BD1F34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170F5-9DCA-48D1-9D5A-69731AE4C21F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5E490-0251-4520-A4EC-5C9F5738970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098E5-69C3-47C5-A658-353567051D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A7FC86-3E5E-4C2F-9B19-FF171FE61FA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E729-08F5-46A3-8F89-D84531934CF2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C804-0A09-454E-BC3B-B0B8A272C1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F0E5-ED63-4089-988C-FB7F1A9CE9AD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AAD0-45D1-4724-84BF-B4CAA5A97F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EFA0-6D63-4FA0-8AE4-C24C60E40F10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5EE0-B971-4540-B4D2-68B1F5B637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7A22-1819-4380-8858-134EEE399C4E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98EF-727D-491A-A522-1FBC985BF6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CE96-3FAD-4CF2-91E4-8FC0F846194E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CBD8-13F7-4BEE-8291-9A99FF68CF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93FB-7C91-4290-958C-86D4515F2FAE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210D-C0D0-4A6F-865B-57660CB13D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FFF1-A0CA-473F-B082-3354CFC85029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FAEB-1D80-4103-A616-A45E52F80B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D2A4-2989-4D15-9689-D587C17ABA32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3221-6E17-4ECF-B47D-B089147E85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552A-FEDA-4B66-8E60-608DFAC83757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D79C-87CF-496F-A346-2DBEA2553C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06AE-733A-485B-A95E-F1701E032799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582B-9F57-45C3-8866-630245C366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41E4-84CE-403C-B024-0AD7CD0B2A71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2E84-78C1-4FA0-BE70-8E4FDBA9C0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B6FC49-989C-4762-A173-0B9ADDF8CC7D}" type="datetimeFigureOut">
              <a:rPr lang="tr-TR"/>
              <a:pPr>
                <a:defRPr/>
              </a:pPr>
              <a:t>14.11.2013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9E7EC5-B159-4C62-8739-FE783C66C2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3 Resim" descr="Slayt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3 Dikdörtgen"/>
          <p:cNvSpPr>
            <a:spLocks noChangeArrowheads="1"/>
          </p:cNvSpPr>
          <p:nvPr/>
        </p:nvSpPr>
        <p:spPr bwMode="auto">
          <a:xfrm>
            <a:off x="1331913" y="0"/>
            <a:ext cx="68405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Felix Titling" pitchFamily="82" charset="0"/>
              </a:rPr>
              <a:t>What</a:t>
            </a:r>
            <a:r>
              <a:rPr lang="en-US" sz="4000" b="1" dirty="0">
                <a:solidFill>
                  <a:schemeClr val="bg1"/>
                </a:solidFill>
                <a:latin typeface="Felix Titling" pitchFamily="82" charset="0"/>
              </a:rPr>
              <a:t> Is </a:t>
            </a:r>
            <a:endParaRPr lang="tr-TR" sz="4000" b="1" dirty="0">
              <a:solidFill>
                <a:schemeClr val="bg1"/>
              </a:solidFill>
              <a:latin typeface="Felix Titling" pitchFamily="82" charset="0"/>
            </a:endParaRPr>
          </a:p>
          <a:p>
            <a:pPr algn="ctr"/>
            <a:r>
              <a:rPr lang="tr-TR" sz="4000" b="1" dirty="0">
                <a:solidFill>
                  <a:schemeClr val="bg1"/>
                </a:solidFill>
                <a:latin typeface="Felix Titling" pitchFamily="82" charset="0"/>
              </a:rPr>
              <a:t>             </a:t>
            </a:r>
            <a:r>
              <a:rPr lang="en-US" sz="4000" b="1" dirty="0">
                <a:solidFill>
                  <a:schemeClr val="bg1"/>
                </a:solidFill>
                <a:latin typeface="Felix Titling" pitchFamily="82" charset="0"/>
              </a:rPr>
              <a:t>The True Duty </a:t>
            </a:r>
            <a:endParaRPr lang="tr-TR" sz="4000" b="1" dirty="0">
              <a:solidFill>
                <a:schemeClr val="bg1"/>
              </a:solidFill>
              <a:latin typeface="Felix Titling" pitchFamily="82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Felix Titling" pitchFamily="82" charset="0"/>
              </a:rPr>
              <a:t>                          </a:t>
            </a:r>
            <a:r>
              <a:rPr lang="en-US" sz="2400" b="1" dirty="0">
                <a:solidFill>
                  <a:schemeClr val="bg1"/>
                </a:solidFill>
                <a:latin typeface="Felix Titling" pitchFamily="82" charset="0"/>
              </a:rPr>
              <a:t>Of</a:t>
            </a:r>
            <a:r>
              <a:rPr lang="en-US" sz="4000" b="1" dirty="0">
                <a:solidFill>
                  <a:schemeClr val="bg1"/>
                </a:solidFill>
                <a:latin typeface="Felix Titling" pitchFamily="82" charset="0"/>
              </a:rPr>
              <a:t> </a:t>
            </a:r>
            <a:endParaRPr lang="tr-TR" sz="4000" b="1" dirty="0">
              <a:solidFill>
                <a:schemeClr val="bg1"/>
              </a:solidFill>
              <a:latin typeface="Felix Titling" pitchFamily="82" charset="0"/>
            </a:endParaRPr>
          </a:p>
          <a:p>
            <a:pPr algn="ctr"/>
            <a:r>
              <a:rPr lang="tr-TR" sz="4400" b="1" dirty="0">
                <a:solidFill>
                  <a:schemeClr val="bg1"/>
                </a:solidFill>
                <a:latin typeface="Felix Titling" pitchFamily="82" charset="0"/>
              </a:rPr>
              <a:t>               </a:t>
            </a:r>
            <a:r>
              <a:rPr lang="en-US" sz="4400" b="1" dirty="0">
                <a:solidFill>
                  <a:schemeClr val="bg1"/>
                </a:solidFill>
                <a:latin typeface="Felix Titling" pitchFamily="82" charset="0"/>
              </a:rPr>
              <a:t>Man?</a:t>
            </a:r>
            <a:endParaRPr lang="tr-TR" sz="4400" dirty="0">
              <a:solidFill>
                <a:schemeClr val="bg1"/>
              </a:solidFill>
              <a:latin typeface="Felix Titling" pitchFamily="8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3 Resim" descr="Slayt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 flipH="1">
            <a:off x="179388" y="280988"/>
            <a:ext cx="410527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 </a:t>
            </a:r>
            <a:r>
              <a:rPr lang="tr-TR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training </a:t>
            </a:r>
            <a:r>
              <a:rPr lang="tr-TR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and</a:t>
            </a:r>
            <a:r>
              <a:rPr lang="tr-TR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instruction is</a:t>
            </a:r>
            <a:r>
              <a:rPr lang="tr-TR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 </a:t>
            </a:r>
            <a:r>
              <a:rPr lang="en-US" sz="60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prayer</a:t>
            </a:r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tr-TR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and </a:t>
            </a:r>
            <a:r>
              <a:rPr lang="tr-TR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    </a:t>
            </a:r>
            <a:r>
              <a:rPr lang="en-US" sz="60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worship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3 Resim" descr="Slayt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-58738"/>
            <a:ext cx="6407150" cy="22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</a:t>
            </a:r>
            <a:r>
              <a:rPr lang="tr-TR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war</a:t>
            </a:r>
            <a:r>
              <a:rPr lang="tr-TR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is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struggle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against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soul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and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its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desires,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and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against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Satan,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and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saving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 heart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and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spirit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from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eternal </a:t>
            </a:r>
            <a:r>
              <a:rPr lang="tr-TR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hell.</a:t>
            </a:r>
            <a:endParaRPr lang="en-US" sz="2800">
              <a:solidFill>
                <a:schemeClr val="bg1"/>
              </a:solidFill>
              <a:latin typeface="Poor Richard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4 Resim" descr="Slayt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2124075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p:sp>
        <p:nvSpPr>
          <p:cNvPr id="16388" name="3 Dikdörtgen"/>
          <p:cNvSpPr>
            <a:spLocks noChangeArrowheads="1"/>
          </p:cNvSpPr>
          <p:nvPr/>
        </p:nvSpPr>
        <p:spPr bwMode="auto">
          <a:xfrm>
            <a:off x="2771775" y="981075"/>
            <a:ext cx="46799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The first of the two duties is to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give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 and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 maintain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life with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 sustenance which 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the responsibility of God.</a:t>
            </a:r>
            <a:endParaRPr lang="tr-TR" sz="3200" dirty="0">
              <a:solidFill>
                <a:schemeClr val="tx2">
                  <a:lumMod val="50000"/>
                </a:schemeClr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3 Resim" descr="Slayt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1050" y="-9525"/>
            <a:ext cx="7092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other </a:t>
            </a:r>
            <a:r>
              <a:rPr lang="tr-TR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to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worship</a:t>
            </a:r>
            <a:r>
              <a:rPr lang="tr-TR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and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supplicate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to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Giver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and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Sustainer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of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life.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It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to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trust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and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rely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on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Him.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This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duty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ours</a:t>
            </a:r>
            <a:r>
              <a:rPr lang="en-US" sz="11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3 Resim" descr="Slayt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>
            <a:spLocks noChangeArrowheads="1"/>
          </p:cNvSpPr>
          <p:nvPr/>
        </p:nvSpPr>
        <p:spPr bwMode="auto">
          <a:xfrm>
            <a:off x="1258888" y="1484313"/>
            <a:ext cx="70580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Indeed, </a:t>
            </a:r>
            <a:r>
              <a:rPr lang="tr-TR" sz="4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whoever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made and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bestowed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life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is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the</a:t>
            </a:r>
            <a:r>
              <a:rPr lang="tr-TR" sz="32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One </a:t>
            </a:r>
            <a:r>
              <a:rPr lang="tr-TR" sz="32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who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maintains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and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preserves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it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through sustenance.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It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cannot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be </a:t>
            </a:r>
            <a:r>
              <a:rPr lang="tr-TR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or Richard"/>
                <a:cs typeface="Times New Roman" pitchFamily="18" charset="0"/>
              </a:rPr>
              <a:t>another</a:t>
            </a:r>
            <a:endParaRPr lang="tr-TR" sz="2800">
              <a:solidFill>
                <a:srgbClr val="002060"/>
              </a:solidFill>
              <a:latin typeface="Poor Richard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3 Resim" descr="Slayt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52413" y="4221163"/>
            <a:ext cx="9144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So </a:t>
            </a:r>
            <a:r>
              <a:rPr lang="tr-TR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someone</a:t>
            </a:r>
            <a:r>
              <a:rPr lang="tr-TR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endParaRPr lang="tr-TR" sz="3600" b="1">
              <a:solidFill>
                <a:schemeClr val="bg1"/>
              </a:solidFill>
              <a:latin typeface="Poor Richard"/>
              <a:cs typeface="Times New Roman" pitchFamily="18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who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gives </a:t>
            </a:r>
            <a:r>
              <a:rPr lang="tr-TR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up </a:t>
            </a:r>
            <a:r>
              <a:rPr lang="tr-TR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performing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prescribed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prayers because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of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struggle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for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livelihood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resembles </a:t>
            </a:r>
            <a:r>
              <a:rPr lang="tr-TR" sz="40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soldier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who </a:t>
            </a:r>
            <a:r>
              <a:rPr lang="en-US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abandoned</a:t>
            </a:r>
            <a:r>
              <a:rPr lang="tr-TR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his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training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and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begged</a:t>
            </a:r>
            <a:r>
              <a:rPr lang="tr-TR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in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the </a:t>
            </a:r>
            <a:r>
              <a:rPr lang="tr-TR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Poor Richard"/>
                <a:cs typeface="Times New Roman" pitchFamily="18" charset="0"/>
              </a:rPr>
              <a:t>market. </a:t>
            </a:r>
            <a:endParaRPr lang="en-US" sz="2800" b="1">
              <a:solidFill>
                <a:schemeClr val="bg1"/>
              </a:solidFill>
              <a:latin typeface="Poor Richard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5 Resim" descr="Slayt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203575" y="457200"/>
            <a:ext cx="56165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S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eeking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ones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rations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from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kitchens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God’s mercy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after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performing the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prayers,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and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Poor Richar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not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burdening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others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is fine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and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proper. 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Poor Richar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It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too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sort </a:t>
            </a:r>
            <a:r>
              <a:rPr lang="tr-TR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of</a:t>
            </a:r>
            <a:r>
              <a:rPr lang="tr-TR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worship.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3 Resim" descr="Slayt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406400"/>
            <a:ext cx="72723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Furthermore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, 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man’s 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nature 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and 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spiritual faculties 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show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that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   </a:t>
            </a:r>
          </a:p>
          <a:p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    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he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has been </a:t>
            </a:r>
            <a:r>
              <a:rPr lang="en-US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created</a:t>
            </a:r>
            <a:r>
              <a:rPr lang="tr-TR" sz="40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for worship.</a:t>
            </a:r>
            <a:endParaRPr lang="en-US" sz="4800">
              <a:solidFill>
                <a:srgbClr val="0070C0"/>
              </a:solidFill>
              <a:latin typeface="Poor Richard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4 Resim" descr="Slayt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4067944" y="4509120"/>
            <a:ext cx="5076056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In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terms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of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the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and actions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that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are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necessary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for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life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on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Earth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,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he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cannot compete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with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most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smallest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sparrow.</a:t>
            </a:r>
            <a:endParaRPr lang="tr-TR" sz="3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 rot="21046931">
            <a:off x="-180528" y="915562"/>
            <a:ext cx="79565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isometricOffAxis1Right"/>
              <a:lightRig rig="threePt" dir="t"/>
            </a:scene3d>
          </a:bodyPr>
          <a:lstStyle/>
          <a:p>
            <a:pPr algn="just" eaLnBrk="0" hangingPunct="0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He is like the commander of the animals in terms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of knowledge, need, worship and supplication, which are necessary for spiritual life and the life in the hereafter.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3" name="4 Resim" descr="imageview.as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9914">
            <a:off x="883405" y="2355351"/>
            <a:ext cx="7756192" cy="4653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4 Resim" descr="Slayt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403350" y="862013"/>
            <a:ext cx="74168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In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the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Name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of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God,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</a:p>
          <a:p>
            <a:pPr algn="ctr"/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the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Merciful,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the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Compassionate</a:t>
            </a:r>
            <a:endParaRPr lang="tr-TR" sz="2800" i="1">
              <a:solidFill>
                <a:srgbClr val="002060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  <a:p>
            <a:pPr eaLnBrk="0" hangingPunct="0"/>
            <a:endParaRPr lang="tr-TR">
              <a:solidFill>
                <a:schemeClr val="bg1"/>
              </a:solidFill>
              <a:ea typeface="Times New Roman" pitchFamily="18" charset="0"/>
              <a:cs typeface="Aharoni" pitchFamily="2" charset="-79"/>
            </a:endParaRPr>
          </a:p>
        </p:txBody>
      </p:sp>
      <p:sp>
        <p:nvSpPr>
          <p:cNvPr id="7" name="6 Dikdörtgen"/>
          <p:cNvSpPr>
            <a:spLocks noChangeArrowheads="1"/>
          </p:cNvSpPr>
          <p:nvPr/>
        </p:nvSpPr>
        <p:spPr bwMode="auto">
          <a:xfrm>
            <a:off x="3203575" y="3933825"/>
            <a:ext cx="59404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i="1">
              <a:solidFill>
                <a:schemeClr val="bg1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  <a:p>
            <a:pPr algn="ctr"/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“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Indeed,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God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is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with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those </a:t>
            </a:r>
            <a:endParaRPr lang="tr-TR" sz="2800" i="1">
              <a:solidFill>
                <a:srgbClr val="002060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  <a:p>
            <a:pPr algn="ctr"/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who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fear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Him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and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those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who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do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good.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”</a:t>
            </a:r>
          </a:p>
          <a:p>
            <a:pPr algn="ctr"/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endParaRPr lang="tr-TR" sz="2800" i="1">
              <a:solidFill>
                <a:srgbClr val="002060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  <a:p>
            <a:pPr algn="ctr"/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(Qur’an, 16:128)</a:t>
            </a:r>
            <a:endParaRPr lang="tr-TR" sz="2800" i="1">
              <a:solidFill>
                <a:srgbClr val="002060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</p:txBody>
      </p:sp>
      <p:pic>
        <p:nvPicPr>
          <p:cNvPr id="5" name="5.söz.wav">
            <a:hlinkClick r:id="" action="ppaction://media"/>
          </p:cNvPr>
          <p:cNvPicPr>
            <a:picLocks noRot="1" noChangeAspect="1"/>
          </p:cNvPicPr>
          <p:nvPr>
            <a:wavAudioFile r:embed="rId1" name="5.söz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99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3 Resim" descr="523049447aulagifsyy31zq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2564904"/>
            <a:ext cx="525621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 my soul!</a:t>
            </a:r>
            <a:endParaRPr lang="tr-T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  <a:p>
            <a:pPr eaLnBrk="0" hangingPunct="0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If you make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life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of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this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world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your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priority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work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continuously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for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that, you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will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become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like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the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lowest 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sparrow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3 Resim" descr="Slayt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979712" y="1328201"/>
            <a:ext cx="669674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If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aim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for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the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hereafter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make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this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life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 means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of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it,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you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will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be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like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a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commander </a:t>
            </a:r>
            <a:r>
              <a:rPr lang="tr-TR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 animals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,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dear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servant</a:t>
            </a:r>
            <a:r>
              <a:rPr lang="tr-TR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of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 </a:t>
            </a:r>
            <a:r>
              <a:rPr lang="tr-TR" sz="2400" spc="1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God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Almighty,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 His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honored </a:t>
            </a:r>
            <a:r>
              <a:rPr lang="tr-TR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guest</a:t>
            </a:r>
            <a:endParaRPr lang="tr-TR" sz="4000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oor Richard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tr-T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3 Resim" descr="fork-in-the-road.jpg"/>
          <p:cNvPicPr>
            <a:picLocks noChangeAspect="1"/>
          </p:cNvPicPr>
          <p:nvPr/>
        </p:nvPicPr>
        <p:blipFill>
          <a:blip r:embed="rId3"/>
          <a:srcRect l="6796" t="3648" r="6410" b="3979"/>
          <a:stretch>
            <a:fillRect/>
          </a:stretch>
        </p:blipFill>
        <p:spPr bwMode="auto">
          <a:xfrm>
            <a:off x="76200" y="44450"/>
            <a:ext cx="8964613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>
            <a:spLocks noChangeArrowheads="1"/>
          </p:cNvSpPr>
          <p:nvPr/>
        </p:nvSpPr>
        <p:spPr bwMode="auto">
          <a:xfrm>
            <a:off x="1547664" y="44624"/>
            <a:ext cx="6119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  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There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are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the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two 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ways 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open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to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you!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  <a:p>
            <a:pPr eaLnBrk="0" hangingPunct="0">
              <a:defRPr/>
            </a:pP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can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choose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whichever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wish...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  <a:p>
            <a:pPr eaLnBrk="0" hangingPunct="0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So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ask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for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guidance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success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from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Most Compassionate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Compassionate...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  <a:p>
            <a:pPr eaLnBrk="0" hangingPunct="0">
              <a:defRPr/>
            </a:pP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3 Resim" descr="Slayt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43438" y="1265238"/>
            <a:ext cx="45005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The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following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story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shows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how necessary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it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is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to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pray</a:t>
            </a:r>
            <a:r>
              <a:rPr lang="tr-TR" sz="4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, to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 </a:t>
            </a:r>
            <a:r>
              <a:rPr lang="en-US" sz="4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avoid </a:t>
            </a:r>
            <a:r>
              <a:rPr lang="tr-TR" sz="4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serious </a:t>
            </a:r>
            <a:r>
              <a:rPr lang="tr-TR" sz="4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sins</a:t>
            </a:r>
            <a:r>
              <a:rPr lang="tr-TR" sz="4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,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 that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both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duties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are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directly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related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to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our 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own</a:t>
            </a:r>
            <a:r>
              <a:rPr lang="tr-TR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/>
                <a:cs typeface="Times New Roman" pitchFamily="18" charset="0"/>
              </a:rPr>
              <a:t> nature.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700338" y="76200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His </a:t>
            </a:r>
            <a:r>
              <a:rPr lang="tr-TR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well-trained</a:t>
            </a:r>
            <a:r>
              <a:rPr lang="tr-TR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friend </a:t>
            </a:r>
            <a:r>
              <a:rPr lang="tr-TR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warned </a:t>
            </a:r>
            <a:r>
              <a:rPr lang="tr-TR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Poor Richard"/>
                <a:cs typeface="Times New Roman" pitchFamily="18" charset="0"/>
              </a:rPr>
              <a:t>him:</a:t>
            </a:r>
            <a:endParaRPr lang="tr-TR" sz="2400"/>
          </a:p>
        </p:txBody>
      </p:sp>
      <p:pic>
        <p:nvPicPr>
          <p:cNvPr id="28675" name="5 Resim" descr="two-man-largethumb10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57563"/>
            <a:ext cx="15351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2124075" y="765175"/>
            <a:ext cx="6769100" cy="2232025"/>
          </a:xfrm>
          <a:prstGeom prst="wedgeRoundRectCallout">
            <a:avLst>
              <a:gd name="adj1" fmla="val -49202"/>
              <a:gd name="adj2" fmla="val 850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“Your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basic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duty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is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training</a:t>
            </a:r>
            <a:r>
              <a:rPr lang="tr-TR" sz="32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and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fighting.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You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were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brought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here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for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that.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The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king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will not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let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you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go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hungry.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This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is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a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time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of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war;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he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will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tell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you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that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you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are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rebellious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and will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punish </a:t>
            </a:r>
            <a:r>
              <a:rPr lang="tr-TR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you.” </a:t>
            </a:r>
            <a:endParaRPr lang="tr-TR" sz="2400" dirty="0">
              <a:solidFill>
                <a:schemeClr val="bg1"/>
              </a:solidFill>
              <a:latin typeface="Poor Richard" pitchFamily="18" charset="0"/>
            </a:endParaRPr>
          </a:p>
        </p:txBody>
      </p:sp>
      <p:pic>
        <p:nvPicPr>
          <p:cNvPr id="28677" name="6 Resim" descr="two-man-largethumb103538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429000"/>
            <a:ext cx="15113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5 Resim" descr="two-man-largethumb10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97200"/>
            <a:ext cx="1728788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6 Resim" descr="two-man-largethumb103538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160713"/>
            <a:ext cx="1728787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1908175" y="260350"/>
            <a:ext cx="6408738" cy="2592388"/>
          </a:xfrm>
          <a:prstGeom prst="wedgeRoundRectCallout">
            <a:avLst>
              <a:gd name="adj1" fmla="val -51266"/>
              <a:gd name="adj2" fmla="val 854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There 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are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two</a:t>
            </a:r>
            <a:r>
              <a:rPr lang="tr-TR" sz="28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duties</a:t>
            </a:r>
            <a:r>
              <a:rPr lang="tr-TR" sz="28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which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concern 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us: </a:t>
            </a:r>
            <a:endParaRPr lang="tr-TR" sz="2400" dirty="0">
              <a:solidFill>
                <a:srgbClr val="FFFF00"/>
              </a:solidFill>
              <a:latin typeface="Poor Richard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One</a:t>
            </a:r>
            <a:r>
              <a:rPr lang="tr-TR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is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the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king’s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duty: 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he 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feeds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us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for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it. </a:t>
            </a:r>
            <a:endParaRPr lang="tr-TR" sz="2400" dirty="0">
              <a:solidFill>
                <a:srgbClr val="FFFF00"/>
              </a:solidFill>
              <a:latin typeface="Poor Richard" pitchFamily="18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other</a:t>
            </a:r>
            <a:r>
              <a:rPr lang="tr-TR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is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our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duty; 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that 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is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training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fighting</a:t>
            </a:r>
            <a:r>
              <a:rPr lang="en-US" sz="2400" dirty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. </a:t>
            </a:r>
            <a:endParaRPr lang="tr-TR" sz="2400" dirty="0">
              <a:solidFill>
                <a:srgbClr val="FFFF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5 Resim" descr="File.ashx.jpg"/>
          <p:cNvPicPr>
            <a:picLocks noChangeAspect="1"/>
          </p:cNvPicPr>
          <p:nvPr/>
        </p:nvPicPr>
        <p:blipFill>
          <a:blip r:embed="rId3"/>
          <a:srcRect b="7933"/>
          <a:stretch>
            <a:fillRect/>
          </a:stretch>
        </p:blipFill>
        <p:spPr bwMode="auto">
          <a:xfrm>
            <a:off x="0" y="0"/>
            <a:ext cx="912812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5553075"/>
            <a:ext cx="9144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>
                <a:latin typeface="Poor Richard"/>
              </a:rPr>
              <a:t>Most certainly, you understand in what kind of great danger the second soldier would be if he did not pay attention to his friend’s advice.</a:t>
            </a:r>
            <a:endParaRPr lang="tr-TR" sz="2600">
              <a:latin typeface="Poor Richard"/>
            </a:endParaRPr>
          </a:p>
          <a:p>
            <a:endParaRPr lang="en-US" sz="2600">
              <a:solidFill>
                <a:srgbClr val="7030A0"/>
              </a:solidFill>
              <a:latin typeface="Poor Richard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19353_271395803622_171633248622_4510576_39778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-603448"/>
            <a:ext cx="6048672" cy="7650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90" name="4 Resim" descr="Slayt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3"/>
            <a:ext cx="4896544" cy="75250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44" name="4 Dikdörtgen"/>
          <p:cNvSpPr>
            <a:spLocks noChangeArrowheads="1"/>
          </p:cNvSpPr>
          <p:nvPr/>
        </p:nvSpPr>
        <p:spPr bwMode="auto">
          <a:xfrm>
            <a:off x="179512" y="4065453"/>
            <a:ext cx="85689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That </a:t>
            </a:r>
            <a:r>
              <a:rPr lang="tr-T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place</a:t>
            </a:r>
            <a:r>
              <a:rPr lang="tr-T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of</a:t>
            </a:r>
            <a:r>
              <a:rPr lang="tr-T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 </a:t>
            </a:r>
          </a:p>
          <a:p>
            <a:pPr>
              <a:defRPr/>
            </a:pPr>
            <a:r>
              <a:rPr lang="tr-TR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war</a:t>
            </a:r>
            <a:r>
              <a:rPr lang="tr-TR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is</a:t>
            </a:r>
            <a:r>
              <a:rPr lang="tr-TR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T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his worldly life</a:t>
            </a:r>
            <a:endParaRPr lang="tr-TR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Poor Richard" pitchFamily="18" charset="0"/>
            </a:endParaRPr>
          </a:p>
          <a:p>
            <a:pPr>
              <a:defRPr/>
            </a:pP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tr-TR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774" y="116632"/>
            <a:ext cx="7272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</a:t>
            </a:r>
            <a:r>
              <a:rPr lang="tr-TR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my</a:t>
            </a:r>
            <a:r>
              <a:rPr lang="tr-TR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lazy soul</a:t>
            </a:r>
            <a:r>
              <a:rPr lang="tr-TR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Fig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2565400"/>
            <a:ext cx="4654551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1 Dikdörtgen"/>
          <p:cNvSpPr>
            <a:spLocks noChangeArrowheads="1"/>
          </p:cNvSpPr>
          <p:nvPr/>
        </p:nvSpPr>
        <p:spPr bwMode="auto">
          <a:xfrm flipH="1">
            <a:off x="251520" y="332656"/>
            <a:ext cx="45365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That 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military unit </a:t>
            </a:r>
            <a:r>
              <a:rPr lang="tr-TR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  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is </a:t>
            </a:r>
            <a:endParaRPr lang="tr-T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oor Richard" pitchFamily="18" charset="0"/>
            </a:endParaRPr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4500563" y="4076700"/>
            <a:ext cx="42481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7200" dirty="0">
                <a:solidFill>
                  <a:srgbClr val="002060"/>
                </a:solidFill>
                <a:latin typeface="Poor Richard" pitchFamily="18" charset="0"/>
              </a:rPr>
              <a:t>human </a:t>
            </a:r>
            <a:r>
              <a:rPr lang="tr-TR" sz="7200" dirty="0">
                <a:solidFill>
                  <a:srgbClr val="002060"/>
                </a:solidFill>
                <a:latin typeface="Poor Richard" pitchFamily="18" charset="0"/>
              </a:rPr>
              <a:t>       </a:t>
            </a:r>
          </a:p>
          <a:p>
            <a:pPr>
              <a:defRPr/>
            </a:pPr>
            <a:r>
              <a:rPr lang="tr-TR" sz="7200" dirty="0">
                <a:solidFill>
                  <a:srgbClr val="002060"/>
                </a:solidFill>
                <a:latin typeface="Poor Richard" pitchFamily="18" charset="0"/>
              </a:rPr>
              <a:t>     </a:t>
            </a:r>
            <a:r>
              <a:rPr lang="en-US" sz="8800" dirty="0">
                <a:solidFill>
                  <a:srgbClr val="7030A0"/>
                </a:solidFill>
                <a:latin typeface="Poor Richard" pitchFamily="18" charset="0"/>
              </a:rPr>
              <a:t>s</a:t>
            </a:r>
            <a:r>
              <a:rPr lang="en-US" sz="8800" dirty="0">
                <a:solidFill>
                  <a:srgbClr val="FF0000"/>
                </a:solidFill>
                <a:latin typeface="Poor Richard" pitchFamily="18" charset="0"/>
              </a:rPr>
              <a:t>o</a:t>
            </a:r>
            <a:r>
              <a:rPr lang="en-US" sz="8800" dirty="0">
                <a:solidFill>
                  <a:srgbClr val="00B0F0"/>
                </a:solidFill>
                <a:latin typeface="Poor Richard" pitchFamily="18" charset="0"/>
              </a:rPr>
              <a:t>c</a:t>
            </a:r>
            <a:r>
              <a:rPr lang="en-US" sz="8800" dirty="0">
                <a:solidFill>
                  <a:srgbClr val="92D050"/>
                </a:solidFill>
                <a:latin typeface="Poor Richard" pitchFamily="18" charset="0"/>
              </a:rPr>
              <a:t>i</a:t>
            </a:r>
            <a:r>
              <a:rPr lang="en-US" sz="8800" dirty="0">
                <a:solidFill>
                  <a:srgbClr val="FFFF00"/>
                </a:solidFill>
                <a:latin typeface="Poor Richard" pitchFamily="18" charset="0"/>
              </a:rPr>
              <a:t>e</a:t>
            </a:r>
            <a:r>
              <a:rPr lang="en-US" sz="8800" dirty="0">
                <a:solidFill>
                  <a:schemeClr val="tx2">
                    <a:lumMod val="60000"/>
                    <a:lumOff val="40000"/>
                  </a:schemeClr>
                </a:solidFill>
                <a:latin typeface="Poor Richard" pitchFamily="18" charset="0"/>
              </a:rPr>
              <a:t>t</a:t>
            </a:r>
            <a:r>
              <a:rPr lang="en-US" sz="8800" dirty="0">
                <a:solidFill>
                  <a:srgbClr val="FFC000"/>
                </a:solidFill>
                <a:latin typeface="Poor Richard" pitchFamily="18" charset="0"/>
              </a:rPr>
              <a:t>y</a:t>
            </a:r>
            <a:endParaRPr lang="tr-TR" sz="8800" dirty="0">
              <a:solidFill>
                <a:srgbClr val="FFC000"/>
              </a:solidFill>
              <a:latin typeface="Poor Richard" pitchFamily="18" charset="0"/>
            </a:endParaRPr>
          </a:p>
        </p:txBody>
      </p:sp>
      <p:pic>
        <p:nvPicPr>
          <p:cNvPr id="13316" name="3 Resim" descr="Slayt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825" y="-26988"/>
            <a:ext cx="5243513" cy="393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4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3 Resim" descr="Slay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06363"/>
            <a:ext cx="5435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One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two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soldiers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devout</a:t>
            </a:r>
            <a:r>
              <a:rPr lang="tr-T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tr-T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man</a:t>
            </a:r>
            <a:r>
              <a:rPr lang="tr-T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who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knows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obligations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his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religion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performs </a:t>
            </a:r>
            <a:r>
              <a:rPr lang="tr-T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them,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struggles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with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his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own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soul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Satan</a:t>
            </a:r>
            <a:endParaRPr lang="tr-TR" sz="2800" b="1" dirty="0">
              <a:solidFill>
                <a:schemeClr val="accent6">
                  <a:lumMod val="60000"/>
                  <a:lumOff val="40000"/>
                </a:schemeClr>
              </a:solidFill>
              <a:latin typeface="Poor Richard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tr-TR" sz="36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14032</TotalTime>
  <Words>594</Words>
  <Application>Microsoft Office PowerPoint</Application>
  <PresentationFormat>On-screen Show (4:3)</PresentationFormat>
  <Paragraphs>71</Paragraphs>
  <Slides>22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Ofis Teması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Sony</cp:lastModifiedBy>
  <cp:revision>57</cp:revision>
  <dcterms:created xsi:type="dcterms:W3CDTF">2010-08-03T10:42:18Z</dcterms:created>
  <dcterms:modified xsi:type="dcterms:W3CDTF">2013-11-15T04:55:31Z</dcterms:modified>
</cp:coreProperties>
</file>