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/>
  <p:notesSz cx="6858000" cy="9144000"/>
  <p:defaultTextStyle>
    <a:lvl1pPr defTabSz="457200">
      <a:defRPr>
        <a:latin typeface="Century Gothic"/>
        <a:ea typeface="Century Gothic"/>
        <a:cs typeface="Century Gothic"/>
        <a:sym typeface="Century Gothic"/>
      </a:defRPr>
    </a:lvl1pPr>
    <a:lvl2pPr indent="457200" defTabSz="457200">
      <a:defRPr>
        <a:latin typeface="Century Gothic"/>
        <a:ea typeface="Century Gothic"/>
        <a:cs typeface="Century Gothic"/>
        <a:sym typeface="Century Gothic"/>
      </a:defRPr>
    </a:lvl2pPr>
    <a:lvl3pPr indent="914400" defTabSz="457200">
      <a:defRPr>
        <a:latin typeface="Century Gothic"/>
        <a:ea typeface="Century Gothic"/>
        <a:cs typeface="Century Gothic"/>
        <a:sym typeface="Century Gothic"/>
      </a:defRPr>
    </a:lvl3pPr>
    <a:lvl4pPr indent="1371600" defTabSz="457200">
      <a:defRPr>
        <a:latin typeface="Century Gothic"/>
        <a:ea typeface="Century Gothic"/>
        <a:cs typeface="Century Gothic"/>
        <a:sym typeface="Century Gothic"/>
      </a:defRPr>
    </a:lvl4pPr>
    <a:lvl5pPr indent="1828800" defTabSz="457200">
      <a:defRPr>
        <a:latin typeface="Century Gothic"/>
        <a:ea typeface="Century Gothic"/>
        <a:cs typeface="Century Gothic"/>
        <a:sym typeface="Century Gothic"/>
      </a:defRPr>
    </a:lvl5pPr>
    <a:lvl6pPr indent="2286000" defTabSz="457200">
      <a:defRPr>
        <a:latin typeface="Century Gothic"/>
        <a:ea typeface="Century Gothic"/>
        <a:cs typeface="Century Gothic"/>
        <a:sym typeface="Century Gothic"/>
      </a:defRPr>
    </a:lvl6pPr>
    <a:lvl7pPr indent="2743200" defTabSz="457200">
      <a:defRPr>
        <a:latin typeface="Century Gothic"/>
        <a:ea typeface="Century Gothic"/>
        <a:cs typeface="Century Gothic"/>
        <a:sym typeface="Century Gothic"/>
      </a:defRPr>
    </a:lvl7pPr>
    <a:lvl8pPr indent="3200400" defTabSz="457200">
      <a:defRPr>
        <a:latin typeface="Century Gothic"/>
        <a:ea typeface="Century Gothic"/>
        <a:cs typeface="Century Gothic"/>
        <a:sym typeface="Century Gothic"/>
      </a:defRPr>
    </a:lvl8pPr>
    <a:lvl9pPr indent="3657600" defTabSz="457200">
      <a:defRPr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A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0151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01513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0151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E5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729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729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B72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1DE"/>
          </a:solidFill>
        </a:fill>
      </a:tcStyle>
    </a:wholeTbl>
    <a:band2H>
      <a:tcTxStyle b="def" i="def"/>
      <a:tcStyle>
        <a:tcBdr/>
        <a:fill>
          <a:solidFill>
            <a:srgbClr val="EFE9E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5E9B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5E9B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5E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151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151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One</a:t>
            </a:r>
            <a:endParaRPr cap="all" sz="2000">
              <a:solidFill>
                <a:srgbClr val="8AD0D6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Two</a:t>
            </a:r>
            <a:endParaRPr cap="all" sz="2000">
              <a:solidFill>
                <a:srgbClr val="8AD0D6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Three</a:t>
            </a:r>
            <a:endParaRPr cap="all" sz="2000">
              <a:solidFill>
                <a:srgbClr val="8AD0D6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Four</a:t>
            </a:r>
            <a:endParaRPr cap="all" sz="2000">
              <a:solidFill>
                <a:srgbClr val="8AD0D6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866443" y="3086086"/>
            <a:ext cx="6620968" cy="22812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866443" y="5367325"/>
            <a:ext cx="6620966" cy="14906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457200">
              <a:buClrTx/>
              <a:buSzTx/>
              <a:buFontTx/>
              <a:buNone/>
              <a:defRPr sz="1200"/>
            </a:lvl2pPr>
            <a:lvl3pPr marL="0" indent="914400">
              <a:buClrTx/>
              <a:buSzTx/>
              <a:buFontTx/>
              <a:buNone/>
              <a:defRPr sz="1200"/>
            </a:lvl3pPr>
            <a:lvl4pPr marL="0" indent="1371600">
              <a:buClrTx/>
              <a:buSzTx/>
              <a:buFontTx/>
              <a:buNone/>
              <a:defRPr sz="1200"/>
            </a:lvl4pPr>
            <a:lvl5pPr marL="0" indent="1828800">
              <a:buClrTx/>
              <a:buSzTx/>
              <a:buFontTx/>
              <a:buNone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One</a:t>
            </a:r>
            <a:endParaRPr sz="1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Two</a:t>
            </a:r>
            <a:endParaRPr sz="1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Three</a:t>
            </a:r>
            <a:endParaRPr sz="1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Four</a:t>
            </a:r>
            <a:endParaRPr sz="1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866441" y="1447800"/>
            <a:ext cx="6620969" cy="2134738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866441" y="3582537"/>
            <a:ext cx="6620969" cy="251232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181408" y="1447800"/>
            <a:ext cx="6001050" cy="2323375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448177" y="3771174"/>
            <a:ext cx="5461159" cy="20566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One</a:t>
            </a:r>
            <a:endParaRPr cap="small" sz="1400">
              <a:solidFill>
                <a:srgbClr val="8AD0D6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Two</a:t>
            </a:r>
            <a:endParaRPr cap="small" sz="1400">
              <a:solidFill>
                <a:srgbClr val="8AD0D6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Three</a:t>
            </a:r>
            <a:endParaRPr cap="small" sz="1400">
              <a:solidFill>
                <a:srgbClr val="8AD0D6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Four</a:t>
            </a:r>
            <a:endParaRPr cap="small" sz="1400">
              <a:solidFill>
                <a:srgbClr val="8AD0D6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small" sz="1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6" name="Shape 56"/>
          <p:cNvSpPr/>
          <p:nvPr/>
        </p:nvSpPr>
        <p:spPr>
          <a:xfrm>
            <a:off x="673896" y="971253"/>
            <a:ext cx="601592" cy="181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8AD0D6"/>
                </a:solidFill>
              </a:rPr>
              <a:t>“</a:t>
            </a:r>
          </a:p>
        </p:txBody>
      </p:sp>
      <p:sp>
        <p:nvSpPr>
          <p:cNvPr id="57" name="Shape 57"/>
          <p:cNvSpPr/>
          <p:nvPr/>
        </p:nvSpPr>
        <p:spPr>
          <a:xfrm>
            <a:off x="6999689" y="2613786"/>
            <a:ext cx="60159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8AD0D6"/>
                </a:solidFill>
              </a:rPr>
              <a:t>”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866441" y="1409700"/>
            <a:ext cx="6620969" cy="336768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866441" y="4777380"/>
            <a:ext cx="6620969" cy="20806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One</a:t>
            </a:r>
            <a:endParaRPr sz="20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Two</a:t>
            </a:r>
            <a:endParaRPr sz="20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Three</a:t>
            </a:r>
            <a:endParaRPr sz="20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Four</a:t>
            </a:r>
            <a:endParaRPr sz="20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484709" y="452718"/>
            <a:ext cx="7055382" cy="14645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474834" y="1917224"/>
            <a:ext cx="2210725" cy="6402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One</a:t>
            </a:r>
            <a:endParaRPr sz="24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Two</a:t>
            </a:r>
            <a:endParaRPr sz="24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Three</a:t>
            </a:r>
            <a:endParaRPr sz="24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Four</a:t>
            </a:r>
            <a:endParaRPr sz="24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65" name="Shape 65"/>
          <p:cNvSpPr/>
          <p:nvPr/>
        </p:nvSpPr>
        <p:spPr>
          <a:xfrm flipH="1">
            <a:off x="2795334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6" name="Shape 66"/>
          <p:cNvSpPr/>
          <p:nvPr/>
        </p:nvSpPr>
        <p:spPr>
          <a:xfrm flipH="1">
            <a:off x="5223030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484709" y="452718"/>
            <a:ext cx="7055382" cy="259938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489475" y="3052098"/>
            <a:ext cx="2205613" cy="177511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One</a:t>
            </a:r>
            <a:endParaRPr sz="24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Two</a:t>
            </a:r>
            <a:endParaRPr sz="24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Three</a:t>
            </a:r>
            <a:endParaRPr sz="24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Four</a:t>
            </a:r>
            <a:endParaRPr sz="24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71" name="Shape 71"/>
          <p:cNvSpPr/>
          <p:nvPr/>
        </p:nvSpPr>
        <p:spPr>
          <a:xfrm flipH="1">
            <a:off x="2795334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2" name="Shape 72"/>
          <p:cNvSpPr/>
          <p:nvPr/>
        </p:nvSpPr>
        <p:spPr>
          <a:xfrm flipH="1">
            <a:off x="5223030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484709" y="452718"/>
            <a:ext cx="7055382" cy="1600207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827699" y="2052925"/>
            <a:ext cx="6711655" cy="48050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484709" y="452718"/>
            <a:ext cx="7055382" cy="1600207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827699" y="2052925"/>
            <a:ext cx="6711655" cy="48050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866443" y="2861734"/>
            <a:ext cx="6620968" cy="191564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One</a:t>
            </a:r>
            <a:endParaRPr cap="all" sz="2000">
              <a:solidFill>
                <a:srgbClr val="8AD0D6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Two</a:t>
            </a:r>
            <a:endParaRPr cap="all" sz="2000">
              <a:solidFill>
                <a:srgbClr val="8AD0D6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Three</a:t>
            </a:r>
            <a:endParaRPr cap="all" sz="2000">
              <a:solidFill>
                <a:srgbClr val="8AD0D6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Four</a:t>
            </a:r>
            <a:endParaRPr cap="all" sz="2000">
              <a:solidFill>
                <a:srgbClr val="8AD0D6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484709" y="452718"/>
            <a:ext cx="7055382" cy="1607858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827699" y="2060575"/>
            <a:ext cx="3298114" cy="47974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81" indent="-321474">
              <a:defRPr sz="1800"/>
            </a:lvl2pPr>
            <a:lvl3pPr marL="1208335" indent="-293919">
              <a:defRPr sz="1800"/>
            </a:lvl3pPr>
            <a:lvl4pPr marL="1714529" indent="-342906">
              <a:defRPr sz="1800"/>
            </a:lvl4pPr>
            <a:lvl5pPr marL="2171736" indent="-342906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484709" y="452718"/>
            <a:ext cx="7055382" cy="14264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827699" y="1879124"/>
            <a:ext cx="3298113" cy="6021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One</a:t>
            </a:r>
            <a:endParaRPr sz="2400">
              <a:solidFill>
                <a:srgbClr val="8AD0D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Two</a:t>
            </a:r>
            <a:endParaRPr sz="2400">
              <a:solidFill>
                <a:srgbClr val="8AD0D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Three</a:t>
            </a:r>
            <a:endParaRPr sz="2400">
              <a:solidFill>
                <a:srgbClr val="8AD0D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Four</a:t>
            </a:r>
            <a:endParaRPr sz="2400">
              <a:solidFill>
                <a:srgbClr val="8AD0D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AD0D6"/>
                </a:solidFill>
              </a:rPr>
              <a:t>Body Level Five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866441" y="0"/>
            <a:ext cx="2551463" cy="2895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3589397" y="609600"/>
            <a:ext cx="3898014" cy="62484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865655" y="139692"/>
            <a:ext cx="3820676" cy="328930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866441" y="3657600"/>
            <a:ext cx="3814729" cy="30861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299432" y="1676399"/>
            <a:ext cx="2819401" cy="281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689832" y="-457201"/>
            <a:ext cx="1600201" cy="160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6299432" y="6095999"/>
            <a:ext cx="9906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-153988" y="2667000"/>
            <a:ext cx="4191001" cy="419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Shape 6"/>
          <p:cNvSpPr/>
          <p:nvPr/>
        </p:nvSpPr>
        <p:spPr>
          <a:xfrm>
            <a:off x="-839788" y="2895599"/>
            <a:ext cx="2362201" cy="236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Shape 7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B01513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6229782" y="0"/>
            <a:ext cx="1314794" cy="625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89475" y="773204"/>
            <a:ext cx="5568813" cy="6084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7766431" y="540182"/>
            <a:ext cx="628814" cy="523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spd="med" advClick="1"/>
  <p:txStyles>
    <p:titleStyle>
      <a:lvl1pPr defTabSz="457206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6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6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6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6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6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6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6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6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6" indent="-342906" defTabSz="457206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marL="774712" indent="-317505" defTabSz="457206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marL="1200170" indent="-285754" defTabSz="457206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marL="1698200" indent="-326577" defTabSz="457206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marL="2155407" indent="-326577" defTabSz="457206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marL="2612615" indent="-326577" defTabSz="457206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marL="3069822" indent="-326577" defTabSz="457206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marL="3527030" indent="-326577" defTabSz="457206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marL="3984237" indent="-326576" defTabSz="457206">
        <a:spcBef>
          <a:spcPts val="1000"/>
        </a:spcBef>
        <a:buClr>
          <a:srgbClr val="8AD0D6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7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8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1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8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609600" y="1219200"/>
            <a:ext cx="7772400" cy="3581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 defTabSz="434346">
              <a:defRPr sz="1800">
                <a:solidFill>
                  <a:srgbClr val="000000"/>
                </a:solidFill>
              </a:defRPr>
            </a:pPr>
            <a:r>
              <a:rPr b="1" sz="5605" u="sng">
                <a:solidFill>
                  <a:srgbClr val="FFFF00"/>
                </a:solidFill>
              </a:rPr>
              <a:t>Islamic Classes </a:t>
            </a:r>
            <a:br>
              <a:rPr b="1" sz="5605" u="sng">
                <a:solidFill>
                  <a:srgbClr val="FFFF00"/>
                </a:solidFill>
              </a:rPr>
            </a:br>
            <a:r>
              <a:rPr sz="5605">
                <a:solidFill>
                  <a:srgbClr val="EBEBEB"/>
                </a:solidFill>
              </a:rPr>
              <a:t>Through </a:t>
            </a:r>
            <a:br>
              <a:rPr sz="5605">
                <a:solidFill>
                  <a:srgbClr val="EBEBEB"/>
                </a:solidFill>
              </a:rPr>
            </a:br>
            <a:r>
              <a:rPr sz="5605">
                <a:solidFill>
                  <a:srgbClr val="EBEBEB"/>
                </a:solidFill>
              </a:rPr>
              <a:t>Tughra Publishing’s</a:t>
            </a:r>
            <a:br>
              <a:rPr sz="5605">
                <a:solidFill>
                  <a:srgbClr val="EBEBEB"/>
                </a:solidFill>
              </a:rPr>
            </a:br>
            <a:r>
              <a:rPr sz="5605">
                <a:solidFill>
                  <a:srgbClr val="EBEBEB"/>
                </a:solidFill>
              </a:rPr>
              <a:t>Books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484709" y="381000"/>
            <a:ext cx="7363891" cy="147224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Basic Principles of Islam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(Beginner Level)</a:t>
            </a:r>
          </a:p>
        </p:txBody>
      </p:sp>
      <p:pic>
        <p:nvPicPr>
          <p:cNvPr id="109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676400"/>
            <a:ext cx="2689271" cy="4195763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110" name="Shape 110"/>
          <p:cNvSpPr/>
          <p:nvPr/>
        </p:nvSpPr>
        <p:spPr>
          <a:xfrm>
            <a:off x="3775386" y="1806114"/>
            <a:ext cx="435710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2800">
                <a:solidFill>
                  <a:srgbClr val="FFFFFF"/>
                </a:solidFill>
              </a:rPr>
              <a:t>Understanding the Basic </a:t>
            </a:r>
            <a:br>
              <a:rPr b="1" sz="2800">
                <a:solidFill>
                  <a:srgbClr val="FFFFFF"/>
                </a:solidFill>
              </a:rPr>
            </a:br>
            <a:r>
              <a:rPr b="1" sz="2800">
                <a:solidFill>
                  <a:srgbClr val="FFFFFF"/>
                </a:solidFill>
              </a:rPr>
              <a:t>Principles of Islam</a:t>
            </a:r>
          </a:p>
        </p:txBody>
      </p:sp>
      <p:sp>
        <p:nvSpPr>
          <p:cNvPr id="111" name="Shape 111"/>
          <p:cNvSpPr/>
          <p:nvPr/>
        </p:nvSpPr>
        <p:spPr>
          <a:xfrm>
            <a:off x="4000269" y="2800428"/>
            <a:ext cx="3481832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Six Articles of Faith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Belief in God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Belief in The Prophets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Belief in Hereafter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Belief in Angels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Belief in Destiny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Belief in The Divine Books</a:t>
            </a:r>
            <a:endParaRPr>
              <a:solidFill>
                <a:srgbClr val="FFFFFF"/>
              </a:solidFill>
            </a:endParaRPr>
          </a:p>
          <a:p>
            <a:pPr lvl="0" marL="285750" indent="-285750">
              <a:buSzPct val="100000"/>
              <a:buChar char="-"/>
            </a:pPr>
            <a:endParaRPr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Pilars of Faith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-Testimony of Faith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 marL="285750" indent="-285750">
              <a:buSzPct val="100000"/>
              <a:buChar char="-"/>
            </a:pPr>
            <a:endParaRPr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Sunnah, Worship in Islam,…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" grpId="2"/>
      <p:bldP build="whole" bldLvl="1" animBg="1" rev="0" advAuto="0" spid="111" grpId="3"/>
      <p:bldP build="whole" bldLvl="1" animBg="1" rev="0" advAuto="0" spid="10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484709" y="381000"/>
            <a:ext cx="7363891" cy="147224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Basic Islamic Fiqh (Daily Prayers)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(Beginner Level)</a:t>
            </a:r>
          </a:p>
        </p:txBody>
      </p:sp>
      <p:pic>
        <p:nvPicPr>
          <p:cNvPr id="114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050911"/>
            <a:ext cx="2689271" cy="3446741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115" name="Shape 115"/>
          <p:cNvSpPr/>
          <p:nvPr/>
        </p:nvSpPr>
        <p:spPr>
          <a:xfrm>
            <a:off x="4092097" y="1806114"/>
            <a:ext cx="372369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Daily Prayers in Islam</a:t>
            </a:r>
          </a:p>
        </p:txBody>
      </p:sp>
      <p:sp>
        <p:nvSpPr>
          <p:cNvPr id="116" name="Shape 116"/>
          <p:cNvSpPr/>
          <p:nvPr/>
        </p:nvSpPr>
        <p:spPr>
          <a:xfrm>
            <a:off x="4030979" y="2514600"/>
            <a:ext cx="1346211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Wudu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Ghusl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Adhan</a:t>
            </a:r>
            <a:endParaRPr b="1"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Salat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2"/>
      <p:bldP build="whole" bldLvl="1" animBg="1" rev="0" advAuto="0" spid="116" grpId="3"/>
      <p:bldP build="whole" bldLvl="1" animBg="1" rev="0" advAuto="0" spid="1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484709" y="381000"/>
            <a:ext cx="7363891" cy="147224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Good Character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(Beginner Level)</a:t>
            </a:r>
          </a:p>
        </p:txBody>
      </p:sp>
      <p:sp>
        <p:nvSpPr>
          <p:cNvPr id="119" name="Shape 119"/>
          <p:cNvSpPr/>
          <p:nvPr/>
        </p:nvSpPr>
        <p:spPr>
          <a:xfrm>
            <a:off x="4549506" y="1600200"/>
            <a:ext cx="294182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Good Character</a:t>
            </a:r>
          </a:p>
        </p:txBody>
      </p:sp>
      <p:sp>
        <p:nvSpPr>
          <p:cNvPr id="120" name="Shape 120"/>
          <p:cNvSpPr/>
          <p:nvPr/>
        </p:nvSpPr>
        <p:spPr>
          <a:xfrm>
            <a:off x="3886200" y="2149019"/>
            <a:ext cx="5238103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Building Good Character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Divinely Ordained Duties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Individual Duties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Family Duties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Social Duties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Good Education and Upbringing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Teacher Student Relations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Practicing Good conduct in the family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1" name="image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782" y="1981200"/>
            <a:ext cx="3076183" cy="4195763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3"/>
      <p:bldP build="whole" bldLvl="1" animBg="1" rev="0" advAuto="0" spid="119" grpId="1"/>
      <p:bldP build="whole" bldLvl="1" animBg="1" rev="0" advAuto="0" spid="12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484709" y="381000"/>
            <a:ext cx="7363891" cy="147224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Seerah of The Last Prophet(PBUH)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(Beginner Level)</a:t>
            </a:r>
          </a:p>
        </p:txBody>
      </p:sp>
      <p:sp>
        <p:nvSpPr>
          <p:cNvPr id="124" name="Shape 124"/>
          <p:cNvSpPr/>
          <p:nvPr/>
        </p:nvSpPr>
        <p:spPr>
          <a:xfrm>
            <a:off x="2290411" y="1447800"/>
            <a:ext cx="6781885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The Luminous Life of Our Prophet(PBUH)</a:t>
            </a:r>
          </a:p>
        </p:txBody>
      </p:sp>
      <p:sp>
        <p:nvSpPr>
          <p:cNvPr id="125" name="Shape 125"/>
          <p:cNvSpPr/>
          <p:nvPr/>
        </p:nvSpPr>
        <p:spPr>
          <a:xfrm>
            <a:off x="3657600" y="1981200"/>
            <a:ext cx="4893157" cy="496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His(PBUH) life Chronological Base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His(PBUH) Life Before the Irsalat</a:t>
            </a:r>
            <a:endParaRPr b="1"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The Years with the Wet Nurses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The Damascus Trip and Priest Bahira</a:t>
            </a:r>
            <a:endParaRPr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endParaRPr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Meccan Period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At the Home of Ibn Arqam</a:t>
            </a:r>
            <a:endParaRPr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Umar Accepts Islam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The Migration to Abyssinia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endParaRPr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Medinan Period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The First and Last Pilgrimage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126" name="image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821" y="1981200"/>
            <a:ext cx="2696105" cy="4195763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3"/>
      <p:bldP build="whole" bldLvl="1" animBg="1" rev="0" advAuto="0" spid="124" grpId="1"/>
      <p:bldP build="whole" bldLvl="1" animBg="1" rev="0" advAuto="0" spid="12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484709" y="381000"/>
            <a:ext cx="73638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Alifba and Tajweed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(Beginner Level)</a:t>
            </a:r>
          </a:p>
        </p:txBody>
      </p:sp>
      <p:sp>
        <p:nvSpPr>
          <p:cNvPr id="129" name="Shape 129"/>
          <p:cNvSpPr/>
          <p:nvPr/>
        </p:nvSpPr>
        <p:spPr>
          <a:xfrm>
            <a:off x="3361862" y="1371600"/>
            <a:ext cx="5152949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2800" u="sng">
                <a:solidFill>
                  <a:srgbClr val="FFFFFF"/>
                </a:solidFill>
              </a:rPr>
              <a:t>Beginner's Guide to Reading </a:t>
            </a:r>
            <a:endParaRPr>
              <a:solidFill>
                <a:srgbClr val="FFFFFF"/>
              </a:solidFill>
            </a:endParaRPr>
          </a:p>
          <a:p>
            <a:pPr lvl="0" algn="ctr"/>
            <a:r>
              <a:rPr b="1" sz="2800" u="sng">
                <a:solidFill>
                  <a:srgbClr val="FFFFFF"/>
                </a:solidFill>
              </a:rPr>
              <a:t>The Qur'an (Alif-Ba)</a:t>
            </a:r>
          </a:p>
        </p:txBody>
      </p:sp>
      <p:sp>
        <p:nvSpPr>
          <p:cNvPr id="130" name="Shape 130"/>
          <p:cNvSpPr/>
          <p:nvPr/>
        </p:nvSpPr>
        <p:spPr>
          <a:xfrm>
            <a:off x="3731704" y="2311851"/>
            <a:ext cx="5110012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Recognition of Letters and Sounds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Arabic Alphabet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Articulation of Letters with Short Vowels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Fat-hah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Kasrah</a:t>
            </a:r>
            <a:endParaRPr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endParaRPr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Prolongation and Articulation of Madd…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Alif Madd</a:t>
            </a:r>
            <a:endParaRPr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131" name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821" y="2162916"/>
            <a:ext cx="2696105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whole" bldLvl="1" animBg="1" rev="0" advAuto="0" spid="129" grpId="1"/>
      <p:bldP build="whole" bldLvl="1" animBg="1" rev="0" advAuto="0" spid="130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484709" y="381000"/>
            <a:ext cx="73638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Arabic 1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(Beginner Level)</a:t>
            </a:r>
          </a:p>
        </p:txBody>
      </p:sp>
      <p:sp>
        <p:nvSpPr>
          <p:cNvPr id="134" name="Shape 134"/>
          <p:cNvSpPr/>
          <p:nvPr/>
        </p:nvSpPr>
        <p:spPr>
          <a:xfrm>
            <a:off x="3434450" y="1371600"/>
            <a:ext cx="5338128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2800" u="sng">
                <a:solidFill>
                  <a:srgbClr val="FFFFFF"/>
                </a:solidFill>
              </a:rPr>
              <a:t>At-Takallum (Comprehensive </a:t>
            </a:r>
            <a:endParaRPr>
              <a:solidFill>
                <a:srgbClr val="FFFFFF"/>
              </a:solidFill>
            </a:endParaRPr>
          </a:p>
          <a:p>
            <a:pPr lvl="0" algn="ctr"/>
            <a:r>
              <a:rPr b="1" sz="2800" u="sng">
                <a:solidFill>
                  <a:srgbClr val="FFFFFF"/>
                </a:solidFill>
              </a:rPr>
              <a:t>Modern Arabic Course) Starter</a:t>
            </a:r>
          </a:p>
        </p:txBody>
      </p:sp>
      <p:sp>
        <p:nvSpPr>
          <p:cNvPr id="135" name="Shape 135"/>
          <p:cNvSpPr/>
          <p:nvPr/>
        </p:nvSpPr>
        <p:spPr>
          <a:xfrm>
            <a:off x="3733800" y="2438400"/>
            <a:ext cx="5346252" cy="374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Recommended for 30-50 hours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buSzPct val="100000"/>
              <a:buChar char="-"/>
            </a:pPr>
            <a:endParaRPr b="1"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All Pictures suits with Islamic Adab</a:t>
            </a:r>
            <a:endParaRPr b="1" sz="2000">
              <a:solidFill>
                <a:srgbClr val="FFFFFF"/>
              </a:solidFill>
            </a:endParaRPr>
          </a:p>
          <a:p>
            <a:pPr lvl="0" marL="342900" indent="-342900">
              <a:buSzPct val="100000"/>
              <a:buChar char="-"/>
            </a:pPr>
            <a:endParaRPr b="1"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Designed for Foreigners to Arabic Lang.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buSzPct val="100000"/>
              <a:buChar char="-"/>
            </a:pPr>
            <a:endParaRPr b="1" sz="2000"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Starter Level consists of: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  1 Study book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 1 work book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 2 audio CD’s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136" name="image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821" y="2219243"/>
            <a:ext cx="2696105" cy="3719675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  <p:bldP build="whole" bldLvl="1" animBg="1" rev="0" advAuto="0" spid="135" grpId="3"/>
      <p:bldP build="whole" bldLvl="1" animBg="1" rev="0" advAuto="0" spid="13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1142999" y="2209800"/>
            <a:ext cx="7055382" cy="2590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b="1" sz="7200">
                <a:solidFill>
                  <a:srgbClr val="FFFF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FFFF00"/>
                </a:solidFill>
              </a:rPr>
              <a:t>Elemantary 2nd LEVEL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484709" y="381000"/>
            <a:ext cx="73638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Aqaid al-Islam (Islamic Creed)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(Elementary Level)</a:t>
            </a:r>
          </a:p>
        </p:txBody>
      </p:sp>
      <p:sp>
        <p:nvSpPr>
          <p:cNvPr id="141" name="Shape 141"/>
          <p:cNvSpPr/>
          <p:nvPr/>
        </p:nvSpPr>
        <p:spPr>
          <a:xfrm>
            <a:off x="3148901" y="1371600"/>
            <a:ext cx="557887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2800" u="sng">
                <a:solidFill>
                  <a:srgbClr val="FFFFFF"/>
                </a:solidFill>
              </a:rPr>
              <a:t>An Introduction to Islamic Faith </a:t>
            </a:r>
            <a:endParaRPr>
              <a:solidFill>
                <a:srgbClr val="FFFFFF"/>
              </a:solidFill>
            </a:endParaRPr>
          </a:p>
          <a:p>
            <a:pPr lvl="0" algn="ctr"/>
            <a:r>
              <a:rPr b="1" sz="2800" u="sng">
                <a:solidFill>
                  <a:srgbClr val="FFFFFF"/>
                </a:solidFill>
              </a:rPr>
              <a:t>and Thought -1 (Page1-85)</a:t>
            </a:r>
          </a:p>
        </p:txBody>
      </p:sp>
      <p:sp>
        <p:nvSpPr>
          <p:cNvPr id="142" name="Shape 142"/>
          <p:cNvSpPr/>
          <p:nvPr/>
        </p:nvSpPr>
        <p:spPr>
          <a:xfrm>
            <a:off x="3693971" y="2370032"/>
            <a:ext cx="4439727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Aqeedah of Ahlus Sunnah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Articles of Faith in More Detail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Existence of Allah and Tawheed</a:t>
            </a:r>
            <a:endParaRPr b="1"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Hereafter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Angels</a:t>
            </a:r>
          </a:p>
        </p:txBody>
      </p:sp>
      <p:pic>
        <p:nvPicPr>
          <p:cNvPr id="143" name="image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659" y="2162916"/>
            <a:ext cx="2688428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42" grpId="3"/>
      <p:bldP build="whole" bldLvl="1" animBg="1" rev="0" advAuto="0" spid="14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484709" y="381000"/>
            <a:ext cx="73638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Islamic Fiqh (Islamic Jurisprudence)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(Elementary Level)</a:t>
            </a:r>
          </a:p>
        </p:txBody>
      </p:sp>
      <p:sp>
        <p:nvSpPr>
          <p:cNvPr id="146" name="Shape 146"/>
          <p:cNvSpPr/>
          <p:nvPr/>
        </p:nvSpPr>
        <p:spPr>
          <a:xfrm>
            <a:off x="3361959" y="1371600"/>
            <a:ext cx="5152775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2800" u="sng">
                <a:solidFill>
                  <a:srgbClr val="FFFFFF"/>
                </a:solidFill>
              </a:rPr>
              <a:t>The Young Person’s Guide to </a:t>
            </a:r>
            <a:endParaRPr>
              <a:solidFill>
                <a:srgbClr val="FFFFFF"/>
              </a:solidFill>
            </a:endParaRPr>
          </a:p>
          <a:p>
            <a:pPr lvl="0" algn="ctr"/>
            <a:r>
              <a:rPr b="1" sz="2800" u="sng">
                <a:solidFill>
                  <a:srgbClr val="FFFFFF"/>
                </a:solidFill>
              </a:rPr>
              <a:t>Living Islam</a:t>
            </a:r>
          </a:p>
        </p:txBody>
      </p:sp>
      <p:sp>
        <p:nvSpPr>
          <p:cNvPr id="147" name="Shape 147"/>
          <p:cNvSpPr/>
          <p:nvPr/>
        </p:nvSpPr>
        <p:spPr>
          <a:xfrm>
            <a:off x="3693971" y="2370032"/>
            <a:ext cx="4922116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Why Do We Worship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</a:t>
            </a:r>
            <a:r>
              <a:rPr b="1" i="1"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Physical an Spiritual Purity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Purification of Material Impurities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Matters Specifically Regarding Women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</a:t>
            </a:r>
            <a:r>
              <a:rPr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Daily Prayers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What is the Prayer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Adhan</a:t>
            </a:r>
            <a:endParaRPr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The Conditions of Prayer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The Sunnah Acts of Prayer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Tarawih Prayer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Fasting, Zakah, Hajj…</a:t>
            </a:r>
          </a:p>
        </p:txBody>
      </p:sp>
      <p:pic>
        <p:nvPicPr>
          <p:cNvPr id="148" name="imag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694" y="2162916"/>
            <a:ext cx="2570356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  <p:bldP build="whole" bldLvl="1" animBg="1" rev="0" advAuto="0" spid="147" grpId="3"/>
      <p:bldP build="whole" bldLvl="1" animBg="1" rev="0" advAuto="0" spid="14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484709" y="381000"/>
            <a:ext cx="7363891" cy="121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Good Character and Etiquette 2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(Elementary Level)</a:t>
            </a:r>
          </a:p>
        </p:txBody>
      </p:sp>
      <p:sp>
        <p:nvSpPr>
          <p:cNvPr id="151" name="Shape 151"/>
          <p:cNvSpPr/>
          <p:nvPr/>
        </p:nvSpPr>
        <p:spPr>
          <a:xfrm>
            <a:off x="4549506" y="1600200"/>
            <a:ext cx="294182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Good Character</a:t>
            </a:r>
          </a:p>
        </p:txBody>
      </p:sp>
      <p:sp>
        <p:nvSpPr>
          <p:cNvPr id="152" name="Shape 152"/>
          <p:cNvSpPr/>
          <p:nvPr/>
        </p:nvSpPr>
        <p:spPr>
          <a:xfrm>
            <a:off x="3886200" y="2149019"/>
            <a:ext cx="4007815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What Good Character Requires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Care of Kin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Cleanliness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Hilm (Gentleness')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Truthfulness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Trustworthiness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Envy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Teasing and Mocking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Verifying What One Hears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Showing Off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Greetings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The Right of Neighbors</a:t>
            </a:r>
            <a:endParaRPr>
              <a:solidFill>
                <a:srgbClr val="FFFFFF"/>
              </a:solidFill>
            </a:endParaRPr>
          </a:p>
          <a:p>
            <a:pPr lvl="0" marL="317500" indent="-3175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153" name="image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782" y="1981200"/>
            <a:ext cx="3076183" cy="4195763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3"/>
      <p:bldP build="whole" bldLvl="1" animBg="1" rev="0" advAuto="0" spid="151" grpId="1"/>
      <p:bldP build="whole" bldLvl="1" animBg="1" rev="0" advAuto="0" spid="15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xfrm>
            <a:off x="0" y="609600"/>
            <a:ext cx="9144000" cy="5029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 defTabSz="452634">
              <a:defRPr sz="1800">
                <a:solidFill>
                  <a:srgbClr val="000000"/>
                </a:solidFill>
              </a:defRPr>
            </a:pPr>
            <a:r>
              <a:rPr b="1" sz="7919" u="sng">
                <a:solidFill>
                  <a:srgbClr val="FFFF00"/>
                </a:solidFill>
              </a:rPr>
              <a:t>27 Different </a:t>
            </a:r>
            <a:br>
              <a:rPr b="1" sz="7919" u="sng">
                <a:solidFill>
                  <a:srgbClr val="FFFF00"/>
                </a:solidFill>
              </a:rPr>
            </a:br>
            <a:r>
              <a:rPr b="1" sz="7919" u="sng">
                <a:solidFill>
                  <a:srgbClr val="FFFF00"/>
                </a:solidFill>
              </a:rPr>
              <a:t>Classes </a:t>
            </a:r>
            <a:br>
              <a:rPr b="1" sz="7919" u="sng">
                <a:solidFill>
                  <a:srgbClr val="FFFF00"/>
                </a:solidFill>
              </a:rPr>
            </a:br>
            <a:r>
              <a:rPr b="1" sz="7919" u="sng">
                <a:solidFill>
                  <a:srgbClr val="FFFF00"/>
                </a:solidFill>
              </a:rPr>
              <a:t>in </a:t>
            </a:r>
            <a:br>
              <a:rPr b="1" sz="7919" u="sng">
                <a:solidFill>
                  <a:srgbClr val="FFFF00"/>
                </a:solidFill>
              </a:rPr>
            </a:br>
            <a:r>
              <a:rPr b="1" sz="7919" u="sng">
                <a:solidFill>
                  <a:srgbClr val="FFFF00"/>
                </a:solidFill>
              </a:rPr>
              <a:t>5 Levels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484709" y="381000"/>
            <a:ext cx="73638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Seerah of The Last Prophet(PBUH) 2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(Elementary Level)</a:t>
            </a:r>
          </a:p>
        </p:txBody>
      </p:sp>
      <p:sp>
        <p:nvSpPr>
          <p:cNvPr id="156" name="Shape 156"/>
          <p:cNvSpPr/>
          <p:nvPr/>
        </p:nvSpPr>
        <p:spPr>
          <a:xfrm>
            <a:off x="3276600" y="1366404"/>
            <a:ext cx="5791200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b="1" sz="2800" u="sng">
                <a:solidFill>
                  <a:srgbClr val="FFFFFF"/>
                </a:solidFill>
              </a:rPr>
              <a:t>The Messenger of God: </a:t>
            </a:r>
            <a:endParaRPr>
              <a:solidFill>
                <a:srgbClr val="FFFFFF"/>
              </a:solidFill>
            </a:endParaRPr>
          </a:p>
          <a:p>
            <a:pPr lvl="0" algn="r"/>
            <a:r>
              <a:rPr b="1" sz="2800" u="sng">
                <a:solidFill>
                  <a:srgbClr val="FFFFFF"/>
                </a:solidFill>
              </a:rPr>
              <a:t>Muhammad(PBUH) (Page 1-289)</a:t>
            </a:r>
          </a:p>
        </p:txBody>
      </p:sp>
      <p:sp>
        <p:nvSpPr>
          <p:cNvPr id="157" name="Shape 157"/>
          <p:cNvSpPr/>
          <p:nvPr/>
        </p:nvSpPr>
        <p:spPr>
          <a:xfrm>
            <a:off x="3678849" y="2418894"/>
            <a:ext cx="4773040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The Prophet(PBUH) Sent As A Mercy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The Dark Period of Ignorance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The Awaiting Prophet(PBUH)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….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Why Prophets Are Sent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Characteristic of The Prophets(A.S.)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Trustworthiness and asking no wage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Essentials of Prophethood</a:t>
            </a:r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Prophet as Husband and Father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A Universal Leader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i="1" sz="20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158" name="image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689" y="2162916"/>
            <a:ext cx="2414367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  <p:bldP build="whole" bldLvl="1" animBg="1" rev="0" advAuto="0" spid="158" grpId="2"/>
      <p:bldP build="whole" bldLvl="1" animBg="1" rev="0" advAuto="0" spid="157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Tajwid and Memorization of The Qur’an 1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(Elementary Level)</a:t>
            </a:r>
          </a:p>
        </p:txBody>
      </p:sp>
      <p:sp>
        <p:nvSpPr>
          <p:cNvPr id="161" name="Shape 161"/>
          <p:cNvSpPr/>
          <p:nvPr/>
        </p:nvSpPr>
        <p:spPr>
          <a:xfrm>
            <a:off x="914400" y="1476331"/>
            <a:ext cx="82296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Tajwid: The Art of the Recitation of the Qur'an 1</a:t>
            </a:r>
          </a:p>
        </p:txBody>
      </p:sp>
      <p:sp>
        <p:nvSpPr>
          <p:cNvPr id="162" name="Shape 162"/>
          <p:cNvSpPr/>
          <p:nvPr/>
        </p:nvSpPr>
        <p:spPr>
          <a:xfrm>
            <a:off x="3657600" y="2057400"/>
            <a:ext cx="3726009" cy="283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Phonetics</a:t>
            </a:r>
            <a:endParaRPr sz="2000"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….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Rules of Tajwid</a:t>
            </a:r>
            <a:endParaRPr b="1" sz="2000"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Rules of Recitation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Stopping and Initation</a:t>
            </a:r>
            <a:endParaRPr sz="2000">
              <a:solidFill>
                <a:srgbClr val="FFFFFF"/>
              </a:solidFill>
            </a:endParaRPr>
          </a:p>
          <a:p>
            <a:pPr lvl="0"/>
            <a:r>
              <a:rPr sz="2000">
                <a:solidFill>
                  <a:srgbClr val="FFFFFF"/>
                </a:solidFill>
              </a:rPr>
              <a:t>-  The Pause or Sakta</a:t>
            </a:r>
            <a:endParaRPr sz="2000"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The Methods of Recitation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163" name="image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689" y="2355044"/>
            <a:ext cx="2414367" cy="3448073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whole" bldLvl="1" animBg="1" rev="0" advAuto="0" spid="161" grpId="1"/>
      <p:bldP build="whole" bldLvl="1" animBg="1" rev="0" advAuto="0" spid="162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Arabic 2A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(Elementary Level)</a:t>
            </a:r>
          </a:p>
        </p:txBody>
      </p:sp>
      <p:sp>
        <p:nvSpPr>
          <p:cNvPr id="166" name="Shape 166"/>
          <p:cNvSpPr/>
          <p:nvPr/>
        </p:nvSpPr>
        <p:spPr>
          <a:xfrm>
            <a:off x="2286000" y="1371600"/>
            <a:ext cx="6797872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b="1" sz="2800" u="sng">
                <a:solidFill>
                  <a:srgbClr val="FFFFFF"/>
                </a:solidFill>
              </a:rPr>
              <a:t>At-Takallum (Comprehensive </a:t>
            </a:r>
            <a:endParaRPr>
              <a:solidFill>
                <a:srgbClr val="FFFFFF"/>
              </a:solidFill>
            </a:endParaRPr>
          </a:p>
          <a:p>
            <a:pPr lvl="0" algn="r"/>
            <a:r>
              <a:rPr b="1" sz="2800" u="sng">
                <a:solidFill>
                  <a:srgbClr val="FFFFFF"/>
                </a:solidFill>
              </a:rPr>
              <a:t>Modern Arabic Course) Elementary 1</a:t>
            </a:r>
          </a:p>
        </p:txBody>
      </p:sp>
      <p:sp>
        <p:nvSpPr>
          <p:cNvPr id="167" name="Shape 167"/>
          <p:cNvSpPr/>
          <p:nvPr/>
        </p:nvSpPr>
        <p:spPr>
          <a:xfrm>
            <a:off x="3657598" y="2438400"/>
            <a:ext cx="5486402" cy="405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Chapter (1-4)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Recommended for between 120 hours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Designed for Foreigners to Arabic Lang.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Elementary Level consist of :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 1 Study book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  1 work book and 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  2 audio CD’s</a:t>
            </a:r>
          </a:p>
        </p:txBody>
      </p:sp>
      <p:pic>
        <p:nvPicPr>
          <p:cNvPr id="168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496127"/>
            <a:ext cx="2971800" cy="4158572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whole" bldLvl="1" animBg="1" rev="0" advAuto="0" spid="166" grpId="1"/>
      <p:bldP build="whole" bldLvl="1" animBg="1" rev="0" advAuto="0" spid="168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Introduction to Hadith and 40 Hadith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(Elementary Level)</a:t>
            </a:r>
          </a:p>
        </p:txBody>
      </p:sp>
      <p:sp>
        <p:nvSpPr>
          <p:cNvPr id="171" name="Shape 171"/>
          <p:cNvSpPr/>
          <p:nvPr/>
        </p:nvSpPr>
        <p:spPr>
          <a:xfrm>
            <a:off x="3295867" y="1476331"/>
            <a:ext cx="382353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Introduction to Hadith</a:t>
            </a:r>
          </a:p>
        </p:txBody>
      </p:sp>
      <p:sp>
        <p:nvSpPr>
          <p:cNvPr id="172" name="Shape 172"/>
          <p:cNvSpPr/>
          <p:nvPr/>
        </p:nvSpPr>
        <p:spPr>
          <a:xfrm>
            <a:off x="3390501" y="2057400"/>
            <a:ext cx="5689326" cy="313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The Hadith Studies and The Sunnah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Role of The Companions and The Successors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in Hadith Transmitting and preservation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Hadith Terms Such as Hadith Qudsi,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Sahih Hadith, Maqbul Hadith, Hasan Hadith,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Weak Hadith, Fabricated or Forged Hadith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i="1" sz="2000">
                <a:solidFill>
                  <a:srgbClr val="FFFFFF"/>
                </a:solidFill>
              </a:rPr>
              <a:t>16 Hadith Class Hadith</a:t>
            </a:r>
          </a:p>
        </p:txBody>
      </p:sp>
      <p:pic>
        <p:nvPicPr>
          <p:cNvPr id="173" name="image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355044"/>
            <a:ext cx="2564221" cy="4086727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3" grpId="2"/>
      <p:bldP build="whole" bldLvl="1" animBg="1" rev="0" advAuto="0" spid="172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Knowledge of The Qur’an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(Elementary Level)</a:t>
            </a:r>
          </a:p>
        </p:txBody>
      </p:sp>
      <p:sp>
        <p:nvSpPr>
          <p:cNvPr id="176" name="Shape 176"/>
          <p:cNvSpPr/>
          <p:nvPr/>
        </p:nvSpPr>
        <p:spPr>
          <a:xfrm>
            <a:off x="2883493" y="1476331"/>
            <a:ext cx="464828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The Qur’an in 99 Questions</a:t>
            </a:r>
          </a:p>
        </p:txBody>
      </p:sp>
      <p:sp>
        <p:nvSpPr>
          <p:cNvPr id="177" name="Shape 177"/>
          <p:cNvSpPr/>
          <p:nvPr/>
        </p:nvSpPr>
        <p:spPr>
          <a:xfrm>
            <a:off x="3343009" y="2133600"/>
            <a:ext cx="5572392" cy="252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The Definition of The Qur’an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Definition of The Revelation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How Does The Qur’an Preserved Until Today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endParaRPr b="1" i="1" sz="2000">
              <a:solidFill>
                <a:srgbClr val="FFFFFF"/>
              </a:solidFill>
            </a:endParaRPr>
          </a:p>
        </p:txBody>
      </p:sp>
      <p:pic>
        <p:nvPicPr>
          <p:cNvPr id="178" name="image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290" y="2538026"/>
            <a:ext cx="2408440" cy="365297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6" grpId="1"/>
      <p:bldP build="whole" bldLvl="1" animBg="1" rev="0" advAuto="0" spid="178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1066799" y="2133600"/>
            <a:ext cx="7055382" cy="228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6200">
                <a:solidFill>
                  <a:srgbClr val="FFFF00"/>
                </a:solidFill>
              </a:rPr>
              <a:t>Intermediate</a:t>
            </a:r>
            <a:br>
              <a:rPr b="1" sz="6200">
                <a:solidFill>
                  <a:srgbClr val="FFFF00"/>
                </a:solidFill>
              </a:rPr>
            </a:br>
            <a:r>
              <a:rPr b="1" sz="6200">
                <a:solidFill>
                  <a:srgbClr val="FFFF00"/>
                </a:solidFill>
              </a:rPr>
              <a:t>(3rd LEVEL)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484709" y="381000"/>
            <a:ext cx="73638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Aqaid al-Islam 2 (Islamic Creed)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(Intermediate Level)</a:t>
            </a:r>
          </a:p>
        </p:txBody>
      </p:sp>
      <p:sp>
        <p:nvSpPr>
          <p:cNvPr id="183" name="Shape 183"/>
          <p:cNvSpPr/>
          <p:nvPr/>
        </p:nvSpPr>
        <p:spPr>
          <a:xfrm>
            <a:off x="2438400" y="1371600"/>
            <a:ext cx="632539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An Introduction to Islamic Faith and Thought -2 (Page 89-194)</a:t>
            </a:r>
          </a:p>
        </p:txBody>
      </p:sp>
      <p:sp>
        <p:nvSpPr>
          <p:cNvPr id="184" name="Shape 184"/>
          <p:cNvSpPr/>
          <p:nvPr/>
        </p:nvSpPr>
        <p:spPr>
          <a:xfrm>
            <a:off x="3718817" y="2895600"/>
            <a:ext cx="4925218" cy="283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Aqeedah of Ahlus Sunnah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Articles of Faith in More Detail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Cardinal Articles of Islamic Faith…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(1</a:t>
            </a:r>
            <a:r>
              <a:rPr b="1" baseline="30000" sz="2000">
                <a:solidFill>
                  <a:srgbClr val="FFFFFF"/>
                </a:solidFill>
              </a:rPr>
              <a:t>st</a:t>
            </a:r>
            <a:r>
              <a:rPr b="1" sz="2000">
                <a:solidFill>
                  <a:srgbClr val="FFFFFF"/>
                </a:solidFill>
              </a:rPr>
              <a:t> chapter of Living of Shade of Islam)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Divine Destiny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The Resurrection...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The Qur’an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Prophethood and The Prophet (SAW)</a:t>
            </a:r>
          </a:p>
        </p:txBody>
      </p:sp>
      <p:pic>
        <p:nvPicPr>
          <p:cNvPr id="185" name="image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659" y="2162916"/>
            <a:ext cx="2688428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5" grpId="2"/>
      <p:bldP build="whole" bldLvl="1" animBg="1" rev="0" advAuto="0" spid="184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484709" y="381000"/>
            <a:ext cx="75924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Islamic Fiqh (Islamic Jurisprudence) 2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(Intermediate Level)</a:t>
            </a:r>
          </a:p>
        </p:txBody>
      </p:sp>
      <p:sp>
        <p:nvSpPr>
          <p:cNvPr id="188" name="Shape 188"/>
          <p:cNvSpPr/>
          <p:nvPr/>
        </p:nvSpPr>
        <p:spPr>
          <a:xfrm>
            <a:off x="3048000" y="1371600"/>
            <a:ext cx="5498594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Living In The Shade of Islam 1 (Page 15-102)</a:t>
            </a:r>
          </a:p>
        </p:txBody>
      </p:sp>
      <p:sp>
        <p:nvSpPr>
          <p:cNvPr id="189" name="Shape 189"/>
          <p:cNvSpPr/>
          <p:nvPr/>
        </p:nvSpPr>
        <p:spPr>
          <a:xfrm>
            <a:off x="3733800" y="2383571"/>
            <a:ext cx="4982813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At-Tahara (Cleanliness of Purification)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Types of impurities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Menstruation and 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Ghusl…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Tayammum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Wudu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As-Salah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The Times of The Five Daily Prayers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Adhan</a:t>
            </a:r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Obligatory Acts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Necessary Acts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….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0" name="image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998" y="2162916"/>
            <a:ext cx="2567750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3"/>
      <p:bldP build="whole" bldLvl="1" animBg="1" rev="0" advAuto="0" spid="190" grpId="2"/>
      <p:bldP build="whole" bldLvl="1" animBg="1" rev="0" advAuto="0" spid="18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484709" y="381000"/>
            <a:ext cx="75924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Ethics and Morality in Islam 1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(Intermediate Level)</a:t>
            </a:r>
          </a:p>
        </p:txBody>
      </p:sp>
      <p:sp>
        <p:nvSpPr>
          <p:cNvPr id="193" name="Shape 193"/>
          <p:cNvSpPr/>
          <p:nvPr/>
        </p:nvSpPr>
        <p:spPr>
          <a:xfrm>
            <a:off x="3048000" y="1371600"/>
            <a:ext cx="5498594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Living In The Ethics and Morality of Islam (Page 1-87)</a:t>
            </a:r>
          </a:p>
        </p:txBody>
      </p:sp>
      <p:sp>
        <p:nvSpPr>
          <p:cNvPr id="194" name="Shape 194"/>
          <p:cNvSpPr/>
          <p:nvPr/>
        </p:nvSpPr>
        <p:spPr>
          <a:xfrm>
            <a:off x="3733800" y="2438400"/>
            <a:ext cx="4881362" cy="374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Islamic Morality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Our duties towards 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Social Relationships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The Sacredness of Life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...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Human Rights in Islam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...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Humanity…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Hopeless in The Face of Calamities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5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998" y="2188650"/>
            <a:ext cx="2567750" cy="378085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3" grpId="1"/>
      <p:bldP build="whole" bldLvl="1" animBg="1" rev="0" advAuto="0" spid="194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484709" y="381000"/>
            <a:ext cx="75924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Seerah 3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(Intermediate Level)</a:t>
            </a:r>
          </a:p>
        </p:txBody>
      </p:sp>
      <p:sp>
        <p:nvSpPr>
          <p:cNvPr id="198" name="Shape 198"/>
          <p:cNvSpPr/>
          <p:nvPr/>
        </p:nvSpPr>
        <p:spPr>
          <a:xfrm>
            <a:off x="3181766" y="1419879"/>
            <a:ext cx="5498594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Forth Coming book - Translation of “Sefkat Gunesi”</a:t>
            </a:r>
          </a:p>
        </p:txBody>
      </p:sp>
      <p:sp>
        <p:nvSpPr>
          <p:cNvPr id="199" name="Shape 199"/>
          <p:cNvSpPr/>
          <p:nvPr/>
        </p:nvSpPr>
        <p:spPr>
          <a:xfrm>
            <a:off x="3733800" y="2362200"/>
            <a:ext cx="5257800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The one whom all ice-bergs melts by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reflection of all-encompassing mercy.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0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652" y="2188650"/>
            <a:ext cx="2396441" cy="378085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3"/>
      <p:bldP build="whole" bldLvl="1" animBg="1" rev="0" advAuto="0" spid="198" grpId="1"/>
      <p:bldP build="whole" bldLvl="1" animBg="1" rev="0" advAuto="0" spid="20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-76200" y="914400"/>
            <a:ext cx="9144000" cy="5486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 defTabSz="388625">
              <a:defRPr sz="1800">
                <a:solidFill>
                  <a:srgbClr val="000000"/>
                </a:solidFill>
              </a:defRPr>
            </a:pPr>
            <a:r>
              <a:rPr b="1" sz="5610" u="sng">
                <a:solidFill>
                  <a:srgbClr val="FFFF00"/>
                </a:solidFill>
              </a:rPr>
              <a:t>1-2 Hours a week</a:t>
            </a:r>
            <a:br>
              <a:rPr b="1" sz="5610" u="sng">
                <a:solidFill>
                  <a:srgbClr val="FFFF00"/>
                </a:solidFill>
              </a:rPr>
            </a:br>
            <a:r>
              <a:rPr b="1" sz="5610" u="sng">
                <a:solidFill>
                  <a:srgbClr val="FFFF00"/>
                </a:solidFill>
              </a:rPr>
              <a:t>40 weeks a year</a:t>
            </a:r>
            <a:br>
              <a:rPr b="1" sz="5610" u="sng">
                <a:solidFill>
                  <a:srgbClr val="FFFF00"/>
                </a:solidFill>
              </a:rPr>
            </a:br>
            <a:r>
              <a:rPr b="1" sz="5610" u="sng">
                <a:solidFill>
                  <a:srgbClr val="FFFF00"/>
                </a:solidFill>
              </a:rPr>
              <a:t>for each class</a:t>
            </a:r>
            <a:br>
              <a:rPr b="1" sz="5610" u="sng">
                <a:solidFill>
                  <a:srgbClr val="FFFF00"/>
                </a:solidFill>
              </a:rPr>
            </a:br>
            <a:br>
              <a:rPr b="1" sz="5610" u="sng">
                <a:solidFill>
                  <a:srgbClr val="FFFF00"/>
                </a:solidFill>
              </a:rPr>
            </a:br>
            <a:r>
              <a:rPr b="1" sz="3060" u="sng">
                <a:solidFill>
                  <a:srgbClr val="FFFF00"/>
                </a:solidFill>
              </a:rPr>
              <a:t>18 Hours Class</a:t>
            </a:r>
            <a:br>
              <a:rPr b="1" sz="3060" u="sng">
                <a:solidFill>
                  <a:srgbClr val="FFFF00"/>
                </a:solidFill>
              </a:rPr>
            </a:br>
            <a:r>
              <a:rPr b="1" sz="3060" u="sng">
                <a:solidFill>
                  <a:srgbClr val="FFFF00"/>
                </a:solidFill>
              </a:rPr>
              <a:t>15 Hours Counseling</a:t>
            </a:r>
            <a:br>
              <a:rPr b="1" sz="3060" u="sng">
                <a:solidFill>
                  <a:srgbClr val="FFFF00"/>
                </a:solidFill>
              </a:rPr>
            </a:br>
            <a:r>
              <a:rPr b="1" sz="3060" u="sng">
                <a:solidFill>
                  <a:srgbClr val="FFFF00"/>
                </a:solidFill>
              </a:rPr>
              <a:t>5 Hours Practice – Jumuah and other</a:t>
            </a:r>
            <a:br>
              <a:rPr b="1" sz="3060" u="sng">
                <a:solidFill>
                  <a:srgbClr val="FFFF00"/>
                </a:solidFill>
              </a:rPr>
            </a:br>
            <a:r>
              <a:rPr b="1" sz="3060" u="sng">
                <a:solidFill>
                  <a:srgbClr val="FFFF00"/>
                </a:solidFill>
              </a:rPr>
              <a:t>2 Hours Management and misc.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Tajwid and Memorization of The Qur’an 2 (Intermediate Level)</a:t>
            </a:r>
          </a:p>
        </p:txBody>
      </p:sp>
      <p:sp>
        <p:nvSpPr>
          <p:cNvPr id="203" name="Shape 203"/>
          <p:cNvSpPr/>
          <p:nvPr/>
        </p:nvSpPr>
        <p:spPr>
          <a:xfrm>
            <a:off x="914400" y="1476331"/>
            <a:ext cx="82296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Tajwid: The Art of the Recitation of the Qur'an 2</a:t>
            </a:r>
          </a:p>
        </p:txBody>
      </p:sp>
      <p:sp>
        <p:nvSpPr>
          <p:cNvPr id="204" name="Shape 204"/>
          <p:cNvSpPr/>
          <p:nvPr/>
        </p:nvSpPr>
        <p:spPr>
          <a:xfrm>
            <a:off x="3657600" y="2057400"/>
            <a:ext cx="4876800" cy="344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>
              <a:buSzPct val="100000"/>
              <a:buChar char="-"/>
            </a:pPr>
            <a:r>
              <a:rPr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Most Common Errors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Manners of Recitation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Practices on The Qur’an with the selected Chapters and memorization of the Selected Chapters and Prayers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i="1" sz="2000">
              <a:solidFill>
                <a:srgbClr val="FFFFFF"/>
              </a:solidFill>
            </a:endParaRPr>
          </a:p>
        </p:txBody>
      </p:sp>
      <p:pic>
        <p:nvPicPr>
          <p:cNvPr id="205" name="image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689" y="2355044"/>
            <a:ext cx="2414367" cy="3448073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2"/>
      <p:bldP build="whole" bldLvl="1" animBg="1" rev="0" advAuto="0" spid="203" grpId="1"/>
      <p:bldP build="whole" bldLvl="1" animBg="1" rev="0" advAuto="0" spid="204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Arabic 2B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(Intermediate Level)</a:t>
            </a:r>
          </a:p>
        </p:txBody>
      </p:sp>
      <p:sp>
        <p:nvSpPr>
          <p:cNvPr id="208" name="Shape 208"/>
          <p:cNvSpPr/>
          <p:nvPr/>
        </p:nvSpPr>
        <p:spPr>
          <a:xfrm>
            <a:off x="1676400" y="1371600"/>
            <a:ext cx="7407472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 sz="2800" u="sng">
                <a:solidFill>
                  <a:srgbClr val="FFFFFF"/>
                </a:solidFill>
              </a:rPr>
              <a:t>At-Takallum (Comprehensive </a:t>
            </a:r>
            <a:endParaRPr>
              <a:solidFill>
                <a:srgbClr val="FFFFFF"/>
              </a:solidFill>
            </a:endParaRPr>
          </a:p>
          <a:p>
            <a:pPr lvl="0" algn="ctr"/>
            <a:r>
              <a:rPr b="1" sz="2800" u="sng">
                <a:solidFill>
                  <a:srgbClr val="FFFFFF"/>
                </a:solidFill>
              </a:rPr>
              <a:t>Modern Arabic Course) Elementary 2</a:t>
            </a:r>
          </a:p>
        </p:txBody>
      </p:sp>
      <p:sp>
        <p:nvSpPr>
          <p:cNvPr id="209" name="Shape 209"/>
          <p:cNvSpPr/>
          <p:nvPr/>
        </p:nvSpPr>
        <p:spPr>
          <a:xfrm>
            <a:off x="3657598" y="2438400"/>
            <a:ext cx="5486402" cy="344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Chapter 5-8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Recommended for between 120 hours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Designed for Foreigners to Arabic Lang.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Elementary Level consist of :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 1 Study book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  1 work book and 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  2 audio CD’s</a:t>
            </a:r>
          </a:p>
        </p:txBody>
      </p:sp>
      <p:pic>
        <p:nvPicPr>
          <p:cNvPr id="210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496127"/>
            <a:ext cx="2971800" cy="4158572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2"/>
      <p:bldP build="whole" bldLvl="1" animBg="1" rev="0" advAuto="0" spid="208" grpId="1"/>
      <p:bldP build="whole" bldLvl="1" animBg="1" rev="0" advAuto="0" spid="209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76200" y="381000"/>
            <a:ext cx="82296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Hadith Science – Hadith Reading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(Intermediate Level)</a:t>
            </a:r>
          </a:p>
        </p:txBody>
      </p:sp>
      <p:sp>
        <p:nvSpPr>
          <p:cNvPr id="213" name="Shape 213"/>
          <p:cNvSpPr/>
          <p:nvPr/>
        </p:nvSpPr>
        <p:spPr>
          <a:xfrm>
            <a:off x="609601" y="1476331"/>
            <a:ext cx="838200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b="1" sz="2800" u="sng">
                <a:solidFill>
                  <a:srgbClr val="FFFFFF"/>
                </a:solidFill>
              </a:rPr>
              <a:t>The Messenger of God(SAW) (Page 289-371),</a:t>
            </a:r>
            <a:endParaRPr>
              <a:solidFill>
                <a:srgbClr val="FFFFFF"/>
              </a:solidFill>
            </a:endParaRPr>
          </a:p>
          <a:p>
            <a:pPr lvl="0" algn="r"/>
            <a:r>
              <a:rPr b="1" sz="2800" u="sng">
                <a:solidFill>
                  <a:srgbClr val="FFFFFF"/>
                </a:solidFill>
              </a:rPr>
              <a:t>Riyad us-Salihin</a:t>
            </a:r>
          </a:p>
        </p:txBody>
      </p:sp>
      <p:sp>
        <p:nvSpPr>
          <p:cNvPr id="214" name="Shape 214"/>
          <p:cNvSpPr/>
          <p:nvPr/>
        </p:nvSpPr>
        <p:spPr>
          <a:xfrm>
            <a:off x="3278909" y="2619331"/>
            <a:ext cx="5715002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The Sunnah and Its Place in Islamic Legislation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-Verbal Sunnah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Establishing The Sunnah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Literal Narrations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Ensuring the Authenticity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Companions and The Tabiun</a:t>
            </a:r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Selected Ahadith from Riyad us-Salihin</a:t>
            </a:r>
          </a:p>
        </p:txBody>
      </p:sp>
      <p:pic>
        <p:nvPicPr>
          <p:cNvPr id="215" name="image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514600"/>
            <a:ext cx="2414367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3"/>
      <p:bldP build="whole" bldLvl="1" animBg="1" rev="0" advAuto="0" spid="213" grpId="1"/>
      <p:bldP build="whole" bldLvl="1" animBg="1" rev="0" advAuto="0" spid="214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Introduction to Tafsir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(Intermediate Level)</a:t>
            </a:r>
          </a:p>
        </p:txBody>
      </p:sp>
      <p:sp>
        <p:nvSpPr>
          <p:cNvPr id="218" name="Shape 218"/>
          <p:cNvSpPr/>
          <p:nvPr/>
        </p:nvSpPr>
        <p:spPr>
          <a:xfrm>
            <a:off x="3432877" y="1524000"/>
            <a:ext cx="354589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Introduction to Tafsir</a:t>
            </a:r>
          </a:p>
        </p:txBody>
      </p:sp>
      <p:sp>
        <p:nvSpPr>
          <p:cNvPr id="219" name="Shape 219"/>
          <p:cNvSpPr/>
          <p:nvPr/>
        </p:nvSpPr>
        <p:spPr>
          <a:xfrm>
            <a:off x="3343009" y="2133600"/>
            <a:ext cx="6716390" cy="344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Definition of The Revelation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Miraculousness of The Qur’an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Writing, Gathering and Copying of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Qur’an</a:t>
            </a:r>
            <a:endParaRPr>
              <a:solidFill>
                <a:srgbClr val="FFFFFF"/>
              </a:solidFill>
            </a:endParaRPr>
          </a:p>
          <a:p>
            <a:pPr lvl="0"/>
            <a:endParaRPr b="1" i="1" sz="2000">
              <a:solidFill>
                <a:srgbClr val="FFFFFF"/>
              </a:solidFill>
            </a:endParaRPr>
          </a:p>
          <a:p>
            <a:pPr lvl="0"/>
            <a:r>
              <a:rPr b="1" i="1" sz="2000">
                <a:solidFill>
                  <a:srgbClr val="FFFFFF"/>
                </a:solidFill>
              </a:rPr>
              <a:t>The Definition of  Surah and Ayah</a:t>
            </a:r>
            <a:endParaRPr>
              <a:solidFill>
                <a:srgbClr val="FFFFFF"/>
              </a:solidFill>
            </a:endParaRPr>
          </a:p>
          <a:p>
            <a:pPr lvl="0"/>
            <a:endParaRPr b="1" i="1" sz="2000">
              <a:solidFill>
                <a:srgbClr val="FFFFFF"/>
              </a:solidFill>
            </a:endParaRPr>
          </a:p>
          <a:p>
            <a:pPr lvl="0"/>
            <a:r>
              <a:rPr b="1" i="1" sz="2000">
                <a:solidFill>
                  <a:srgbClr val="FFFFFF"/>
                </a:solidFill>
              </a:rPr>
              <a:t>Short Commentaries</a:t>
            </a:r>
          </a:p>
        </p:txBody>
      </p:sp>
      <p:pic>
        <p:nvPicPr>
          <p:cNvPr id="220" name="image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538026"/>
            <a:ext cx="2564221" cy="365297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2"/>
      <p:bldP build="whole" bldLvl="1" animBg="1" rev="0" advAuto="0" spid="219" grpId="3"/>
      <p:bldP build="whole" bldLvl="1" animBg="1" rev="0" advAuto="0" spid="21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914399" y="1447800"/>
            <a:ext cx="7055382" cy="3733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FFFF00"/>
                </a:solidFill>
              </a:rPr>
              <a:t>Upper Intermediate</a:t>
            </a:r>
            <a:br>
              <a:rPr b="1" sz="7200">
                <a:solidFill>
                  <a:srgbClr val="FFFF00"/>
                </a:solidFill>
              </a:rPr>
            </a:br>
            <a:r>
              <a:rPr b="1" sz="7200">
                <a:solidFill>
                  <a:srgbClr val="FFFF00"/>
                </a:solidFill>
              </a:rPr>
              <a:t>4th LEVEL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484709" y="381000"/>
            <a:ext cx="73638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Aqaid al-Islam 3 (Islamic Creed)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(Upper - Intermediate Level)</a:t>
            </a:r>
          </a:p>
        </p:txBody>
      </p:sp>
      <p:sp>
        <p:nvSpPr>
          <p:cNvPr id="225" name="Shape 225"/>
          <p:cNvSpPr/>
          <p:nvPr/>
        </p:nvSpPr>
        <p:spPr>
          <a:xfrm>
            <a:off x="2438400" y="1371600"/>
            <a:ext cx="632539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b="1" sz="2800" u="sng">
                <a:solidFill>
                  <a:srgbClr val="FFFFFF"/>
                </a:solidFill>
              </a:rPr>
              <a:t>Risale-I Nur Collection </a:t>
            </a:r>
            <a:endParaRPr>
              <a:solidFill>
                <a:srgbClr val="FFFFFF"/>
              </a:solidFill>
            </a:endParaRPr>
          </a:p>
          <a:p>
            <a:pPr lvl="0" algn="r"/>
            <a:r>
              <a:rPr b="1" sz="2800" u="sng">
                <a:solidFill>
                  <a:srgbClr val="FFFFFF"/>
                </a:solidFill>
              </a:rPr>
              <a:t>The Words, The Gleams</a:t>
            </a:r>
          </a:p>
        </p:txBody>
      </p:sp>
      <p:sp>
        <p:nvSpPr>
          <p:cNvPr id="226" name="Shape 226"/>
          <p:cNvSpPr/>
          <p:nvPr/>
        </p:nvSpPr>
        <p:spPr>
          <a:xfrm>
            <a:off x="3500651" y="2819400"/>
            <a:ext cx="5546574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Selected Topics From Risale-i Nur Collection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- 23th Word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- 22</a:t>
            </a:r>
            <a:r>
              <a:rPr b="1" baseline="30000" sz="2000">
                <a:solidFill>
                  <a:srgbClr val="FFFFFF"/>
                </a:solidFill>
              </a:rPr>
              <a:t>nd</a:t>
            </a:r>
            <a:r>
              <a:rPr b="1" sz="2000">
                <a:solidFill>
                  <a:srgbClr val="FFFFFF"/>
                </a:solidFill>
              </a:rPr>
              <a:t> Word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- 10</a:t>
            </a:r>
            <a:r>
              <a:rPr b="1" baseline="30000" sz="2000">
                <a:solidFill>
                  <a:srgbClr val="FFFFFF"/>
                </a:solidFill>
              </a:rPr>
              <a:t>th</a:t>
            </a:r>
            <a:r>
              <a:rPr b="1" sz="2000">
                <a:solidFill>
                  <a:srgbClr val="FFFFFF"/>
                </a:solidFill>
              </a:rPr>
              <a:t> Word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- 19</a:t>
            </a:r>
            <a:r>
              <a:rPr b="1" baseline="30000" sz="2000">
                <a:solidFill>
                  <a:srgbClr val="FFFFFF"/>
                </a:solidFill>
              </a:rPr>
              <a:t>th</a:t>
            </a:r>
            <a:r>
              <a:rPr b="1" sz="2000">
                <a:solidFill>
                  <a:srgbClr val="FFFFFF"/>
                </a:solidFill>
              </a:rPr>
              <a:t> Word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…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7" name="image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12" y="2162916"/>
            <a:ext cx="2598320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"/>
      <p:bldP build="whole" bldLvl="1" animBg="1" rev="0" advAuto="0" spid="226" grpId="3"/>
      <p:bldP build="whole" bldLvl="1" animBg="1" rev="0" advAuto="0" spid="227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484709" y="381000"/>
            <a:ext cx="75924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Islamic Fiqh (Islamic Jurisprudence) 3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(Upper - Intermediate Level)</a:t>
            </a:r>
          </a:p>
        </p:txBody>
      </p:sp>
      <p:sp>
        <p:nvSpPr>
          <p:cNvPr id="230" name="Shape 230"/>
          <p:cNvSpPr/>
          <p:nvPr/>
        </p:nvSpPr>
        <p:spPr>
          <a:xfrm>
            <a:off x="3048000" y="1371600"/>
            <a:ext cx="5498594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Living In The Shade of Islam 2 (Page 103 - 198)</a:t>
            </a:r>
          </a:p>
        </p:txBody>
      </p:sp>
      <p:sp>
        <p:nvSpPr>
          <p:cNvPr id="231" name="Shape 231"/>
          <p:cNvSpPr/>
          <p:nvPr/>
        </p:nvSpPr>
        <p:spPr>
          <a:xfrm>
            <a:off x="3733800" y="2383571"/>
            <a:ext cx="2544959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Sawm ar-Ramadan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Az-Zakah</a:t>
            </a:r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al-Hajj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32" name="image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998" y="2162916"/>
            <a:ext cx="2567750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2"/>
      <p:bldP build="whole" bldLvl="1" animBg="1" rev="0" advAuto="0" spid="231" grpId="3"/>
      <p:bldP build="whole" bldLvl="1" animBg="1" rev="0" advAuto="0" spid="23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xfrm>
            <a:off x="152400" y="381000"/>
            <a:ext cx="88392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630936">
              <a:defRPr sz="1800">
                <a:solidFill>
                  <a:srgbClr val="000000"/>
                </a:solidFill>
              </a:defRPr>
            </a:pPr>
            <a:r>
              <a:rPr sz="2208">
                <a:solidFill>
                  <a:srgbClr val="FFFF00"/>
                </a:solidFill>
              </a:rPr>
              <a:t>Ethics and Morality in Islam – </a:t>
            </a:r>
            <a:br>
              <a:rPr sz="2208">
                <a:solidFill>
                  <a:srgbClr val="FFFF00"/>
                </a:solidFill>
              </a:rPr>
            </a:br>
            <a:r>
              <a:rPr sz="2208">
                <a:solidFill>
                  <a:srgbClr val="FFFF00"/>
                </a:solidFill>
              </a:rPr>
              <a:t>Virtuous and Values</a:t>
            </a:r>
            <a:br>
              <a:rPr sz="2208">
                <a:solidFill>
                  <a:srgbClr val="FFFF00"/>
                </a:solidFill>
              </a:rPr>
            </a:br>
            <a:r>
              <a:rPr sz="2208">
                <a:solidFill>
                  <a:srgbClr val="FFFF00"/>
                </a:solidFill>
              </a:rPr>
              <a:t>(Upper-Intermediate Level)</a:t>
            </a:r>
          </a:p>
        </p:txBody>
      </p:sp>
      <p:sp>
        <p:nvSpPr>
          <p:cNvPr id="235" name="Shape 235"/>
          <p:cNvSpPr/>
          <p:nvPr/>
        </p:nvSpPr>
        <p:spPr>
          <a:xfrm>
            <a:off x="3299747" y="1852091"/>
            <a:ext cx="569185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Living In The Ethics and Morality of Islam (Page 87- 211)</a:t>
            </a:r>
          </a:p>
        </p:txBody>
      </p:sp>
      <p:sp>
        <p:nvSpPr>
          <p:cNvPr id="236" name="Shape 236"/>
          <p:cNvSpPr/>
          <p:nvPr/>
        </p:nvSpPr>
        <p:spPr>
          <a:xfrm>
            <a:off x="3718559" y="2837850"/>
            <a:ext cx="5257801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Certain Virtues Encouraged in The Qur’an and Sunnah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Sincerity or Purity of Intention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Justice…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…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Overcoming Anger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Speaking Kindly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Friendship</a:t>
            </a:r>
            <a:endParaRPr>
              <a:solidFill>
                <a:srgbClr val="FFFFFF"/>
              </a:solidFill>
            </a:endParaRPr>
          </a:p>
          <a:p>
            <a:pPr lvl="0" marL="381000" indent="-38100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Consultation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Verses from The Qur’an and Collection of Hadith Concerning Good, Islamic Morals</a:t>
            </a:r>
          </a:p>
        </p:txBody>
      </p:sp>
      <p:pic>
        <p:nvPicPr>
          <p:cNvPr id="237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998" y="2188650"/>
            <a:ext cx="2567750" cy="378085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  <p:bldP build="whole" bldLvl="1" animBg="1" rev="0" advAuto="0" spid="237" grpId="2"/>
      <p:bldP build="whole" bldLvl="1" animBg="1" rev="0" advAuto="0" spid="236" grpId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484709" y="381000"/>
            <a:ext cx="71352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Seerah 4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(Upper-Intermediate Level)</a:t>
            </a:r>
          </a:p>
        </p:txBody>
      </p:sp>
      <p:sp>
        <p:nvSpPr>
          <p:cNvPr id="240" name="Shape 240"/>
          <p:cNvSpPr/>
          <p:nvPr/>
        </p:nvSpPr>
        <p:spPr>
          <a:xfrm>
            <a:off x="3181766" y="1419879"/>
            <a:ext cx="549859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Book Discussion</a:t>
            </a:r>
          </a:p>
        </p:txBody>
      </p:sp>
      <p:sp>
        <p:nvSpPr>
          <p:cNvPr id="241" name="Shape 241"/>
          <p:cNvSpPr/>
          <p:nvPr/>
        </p:nvSpPr>
        <p:spPr>
          <a:xfrm>
            <a:off x="3681486" y="2076042"/>
            <a:ext cx="5257801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Each Month Read A Shabah’s (RA) Life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Khulafai Rashidin (RAm)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Khadija (RA)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Aisha (RA)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Zayd</a:t>
            </a:r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Bilal al-Habashi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</a:p>
        </p:txBody>
      </p:sp>
      <p:pic>
        <p:nvPicPr>
          <p:cNvPr id="242" name="image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7256" y="3027410"/>
            <a:ext cx="1711267" cy="2590801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243" name="image2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6163" y="4322810"/>
            <a:ext cx="1769472" cy="2509622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244" name="image2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6400" y="4595883"/>
            <a:ext cx="1463722" cy="2044655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245" name="image23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646" y="1752600"/>
            <a:ext cx="2876630" cy="4375916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  <p:bldP build="whole" bldLvl="1" animBg="1" rev="0" advAuto="0" spid="241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Tajwid and Memorization of The Qur’an 3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(Upper-Intermediate Level)</a:t>
            </a:r>
          </a:p>
        </p:txBody>
      </p:sp>
      <p:sp>
        <p:nvSpPr>
          <p:cNvPr id="248" name="Shape 248"/>
          <p:cNvSpPr/>
          <p:nvPr/>
        </p:nvSpPr>
        <p:spPr>
          <a:xfrm>
            <a:off x="914400" y="1476331"/>
            <a:ext cx="80772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The Qur’an, Selected Prayers</a:t>
            </a:r>
          </a:p>
        </p:txBody>
      </p:sp>
      <p:sp>
        <p:nvSpPr>
          <p:cNvPr id="249" name="Shape 249"/>
          <p:cNvSpPr/>
          <p:nvPr/>
        </p:nvSpPr>
        <p:spPr>
          <a:xfrm>
            <a:off x="3657600" y="2355044"/>
            <a:ext cx="4876800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Ta’lim</a:t>
            </a:r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Practices on The Qur’an and Selected Supplications with  The selected Chapters and memorization of the Selected Chapters and Prayers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i="1" sz="2000">
              <a:solidFill>
                <a:srgbClr val="FFFFFF"/>
              </a:solidFill>
            </a:endParaRPr>
          </a:p>
        </p:txBody>
      </p:sp>
      <p:pic>
        <p:nvPicPr>
          <p:cNvPr id="250" name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36" y="1905000"/>
            <a:ext cx="3124201" cy="1790477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251" name="image2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220" y="3940092"/>
            <a:ext cx="1905000" cy="24950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2"/>
      <p:bldP build="whole" bldLvl="1" animBg="1" rev="0" advAuto="0" spid="248" grpId="1"/>
      <p:bldP build="whole" bldLvl="1" animBg="1" rev="0" advAuto="0" spid="249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EBEBEB"/>
                </a:solidFill>
              </a:rPr>
              <a:t>Classes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827700" y="2052925"/>
            <a:ext cx="6711654" cy="4195482"/>
          </a:xfrm>
          <a:prstGeom prst="rect">
            <a:avLst/>
          </a:prstGeom>
        </p:spPr>
        <p:txBody>
          <a:bodyPr/>
          <a:lstStyle/>
          <a:p>
            <a:pPr lvl="0" marL="411487" indent="-411487"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First Level (Beginner)</a:t>
            </a:r>
            <a:endParaRPr b="1" sz="2400"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Basic Principles of Islam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Good Character and etiquette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Basic Islamic Fiqh (Daily Prayers)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Seerah of The Last Prophet(PBUH)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Alifba and Tajweed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Arabic for Beginners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Arabic 3A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(Upper-Intermediate Level)</a:t>
            </a:r>
          </a:p>
        </p:txBody>
      </p:sp>
      <p:sp>
        <p:nvSpPr>
          <p:cNvPr id="254" name="Shape 254"/>
          <p:cNvSpPr/>
          <p:nvPr/>
        </p:nvSpPr>
        <p:spPr>
          <a:xfrm>
            <a:off x="1447799" y="1371600"/>
            <a:ext cx="7636073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 sz="2800" u="sng">
                <a:solidFill>
                  <a:srgbClr val="FFFFFF"/>
                </a:solidFill>
              </a:rPr>
              <a:t>At-Takallum (Comprehensive </a:t>
            </a:r>
            <a:endParaRPr>
              <a:solidFill>
                <a:srgbClr val="FFFFFF"/>
              </a:solidFill>
            </a:endParaRPr>
          </a:p>
          <a:p>
            <a:pPr lvl="0" algn="ctr"/>
            <a:r>
              <a:rPr b="1" sz="2800" u="sng">
                <a:solidFill>
                  <a:srgbClr val="FFFFFF"/>
                </a:solidFill>
              </a:rPr>
              <a:t>Modern Arabic Course) Pre-Intermediate 1</a:t>
            </a:r>
          </a:p>
        </p:txBody>
      </p:sp>
      <p:sp>
        <p:nvSpPr>
          <p:cNvPr id="255" name="Shape 255"/>
          <p:cNvSpPr/>
          <p:nvPr/>
        </p:nvSpPr>
        <p:spPr>
          <a:xfrm>
            <a:off x="3618572" y="2895600"/>
            <a:ext cx="5029202" cy="313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Chapter 1-4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Recommended for between 160 hours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Pre-Elementary Level consist of :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 1 Study book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  1 work book and 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  2 audio CD’s</a:t>
            </a:r>
          </a:p>
        </p:txBody>
      </p:sp>
      <p:pic>
        <p:nvPicPr>
          <p:cNvPr id="256" name="image2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24" y="2496127"/>
            <a:ext cx="2935952" cy="4158572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3"/>
      <p:bldP build="whole" bldLvl="1" animBg="1" rev="0" advAuto="0" spid="254" grpId="1"/>
      <p:bldP build="whole" bldLvl="1" animBg="1" rev="0" advAuto="0" spid="256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Usul al-Fiqh 1 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(Upper - Intermediate Level)</a:t>
            </a:r>
          </a:p>
        </p:txBody>
      </p:sp>
      <p:sp>
        <p:nvSpPr>
          <p:cNvPr id="259" name="Shape 259"/>
          <p:cNvSpPr/>
          <p:nvPr/>
        </p:nvSpPr>
        <p:spPr>
          <a:xfrm>
            <a:off x="2727129" y="1524000"/>
            <a:ext cx="641687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Usul Al-Fiqh (Page 1-104)</a:t>
            </a:r>
          </a:p>
        </p:txBody>
      </p:sp>
      <p:sp>
        <p:nvSpPr>
          <p:cNvPr id="260" name="Shape 260"/>
          <p:cNvSpPr/>
          <p:nvPr/>
        </p:nvSpPr>
        <p:spPr>
          <a:xfrm>
            <a:off x="3636814" y="2057061"/>
            <a:ext cx="5486402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Chapter I - Introduction Usul al-Fiqh</a:t>
            </a:r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Chapter 2 - Kitab (The Qur’an)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Chapter 3 – Sunnah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…</a:t>
            </a:r>
          </a:p>
        </p:txBody>
      </p:sp>
      <p:pic>
        <p:nvPicPr>
          <p:cNvPr id="261" name="image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307" y="2496127"/>
            <a:ext cx="2483824" cy="3510468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262" name="Shape 262"/>
          <p:cNvSpPr/>
          <p:nvPr/>
        </p:nvSpPr>
        <p:spPr>
          <a:xfrm>
            <a:off x="3420964" y="4251361"/>
            <a:ext cx="5029199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Living In The Shade of Islam (201-307)</a:t>
            </a:r>
          </a:p>
        </p:txBody>
      </p:sp>
      <p:sp>
        <p:nvSpPr>
          <p:cNvPr id="263" name="Shape 263"/>
          <p:cNvSpPr/>
          <p:nvPr/>
        </p:nvSpPr>
        <p:spPr>
          <a:xfrm>
            <a:off x="3810000" y="5334000"/>
            <a:ext cx="4953002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Chapter 7, 8, 9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1"/>
      <p:bldP build="whole" bldLvl="1" animBg="1" rev="0" advAuto="0" spid="261" grpId="2"/>
      <p:bldP build="whole" bldLvl="1" animBg="1" rev="0" advAuto="0" spid="262" grpId="4"/>
      <p:bldP build="whole" bldLvl="1" animBg="1" rev="0" advAuto="0" spid="260" grpId="3"/>
      <p:bldP build="whole" bldLvl="1" animBg="1" rev="0" advAuto="0" spid="263" grpId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Usul al-Tafseer 1 – Tafsir Reading (Upper-Intermediate Level)</a:t>
            </a:r>
          </a:p>
        </p:txBody>
      </p:sp>
      <p:sp>
        <p:nvSpPr>
          <p:cNvPr id="266" name="Shape 266"/>
          <p:cNvSpPr/>
          <p:nvPr/>
        </p:nvSpPr>
        <p:spPr>
          <a:xfrm>
            <a:off x="2727129" y="1524000"/>
            <a:ext cx="6416872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Usul Al-Tafsir (Page 1-197), Reflections on The Qur’an(reading)</a:t>
            </a:r>
          </a:p>
        </p:txBody>
      </p:sp>
      <p:sp>
        <p:nvSpPr>
          <p:cNvPr id="267" name="Shape 267"/>
          <p:cNvSpPr/>
          <p:nvPr/>
        </p:nvSpPr>
        <p:spPr>
          <a:xfrm>
            <a:off x="3657598" y="2438400"/>
            <a:ext cx="5486402" cy="4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Introduction to Methodology of Qur’anic exegises</a:t>
            </a:r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-General topics of Ulum al-Qur’an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The Notion of Revelation (Wahy)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-Meaning of Revelation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-Forms of Revelation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Transmission of The Qur’anic Revelation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Memorization…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The Collection of The Quran during…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History of The Interpretaions of The Qur’an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268" name="image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24000"/>
            <a:ext cx="914400" cy="13936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269" name="image2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906" y="3200400"/>
            <a:ext cx="2483824" cy="351047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2"/>
      <p:bldP build="whole" bldLvl="1" animBg="1" rev="0" advAuto="0" spid="267" grpId="3"/>
      <p:bldP build="whole" bldLvl="1" animBg="1" rev="0" advAuto="0" spid="26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914399" y="1447800"/>
            <a:ext cx="7055382" cy="3733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FFFF00"/>
                </a:solidFill>
              </a:rPr>
              <a:t>Advanced</a:t>
            </a:r>
            <a:br>
              <a:rPr b="1" sz="7200">
                <a:solidFill>
                  <a:srgbClr val="FFFF00"/>
                </a:solidFill>
              </a:rPr>
            </a:br>
            <a:r>
              <a:rPr b="1" sz="7200">
                <a:solidFill>
                  <a:srgbClr val="FFFF00"/>
                </a:solidFill>
              </a:rPr>
              <a:t>5th LEVEL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xfrm>
            <a:off x="484709" y="381000"/>
            <a:ext cx="7363891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Aqaid al-Islam 4 (Islamic Creed)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(UIntermediate Level)</a:t>
            </a:r>
          </a:p>
        </p:txBody>
      </p:sp>
      <p:sp>
        <p:nvSpPr>
          <p:cNvPr id="274" name="Shape 274"/>
          <p:cNvSpPr/>
          <p:nvPr/>
        </p:nvSpPr>
        <p:spPr>
          <a:xfrm>
            <a:off x="2438400" y="1371600"/>
            <a:ext cx="632539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b="1" sz="2800" u="sng">
                <a:solidFill>
                  <a:srgbClr val="FFFFFF"/>
                </a:solidFill>
              </a:rPr>
              <a:t>Risale-I Nur Collection </a:t>
            </a:r>
            <a:endParaRPr>
              <a:solidFill>
                <a:srgbClr val="FFFFFF"/>
              </a:solidFill>
            </a:endParaRPr>
          </a:p>
          <a:p>
            <a:pPr lvl="0" algn="r"/>
            <a:r>
              <a:rPr b="1" sz="2800" u="sng">
                <a:solidFill>
                  <a:srgbClr val="FFFFFF"/>
                </a:solidFill>
              </a:rPr>
              <a:t>The Letters, The Gleams</a:t>
            </a:r>
          </a:p>
        </p:txBody>
      </p:sp>
      <p:sp>
        <p:nvSpPr>
          <p:cNvPr id="275" name="Shape 275"/>
          <p:cNvSpPr/>
          <p:nvPr/>
        </p:nvSpPr>
        <p:spPr>
          <a:xfrm>
            <a:off x="3500651" y="2819400"/>
            <a:ext cx="5546574" cy="100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Selected Topics From Risale-i Nur Collection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	- …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76" name="image3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024" y="2162916"/>
            <a:ext cx="2429697" cy="3832329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3"/>
      <p:bldP build="whole" bldLvl="1" animBg="1" rev="0" advAuto="0" spid="276" grpId="2"/>
      <p:bldP build="whole" bldLvl="1" animBg="1" rev="0" advAuto="0" spid="27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Tajwid and Memorization of The Qur’an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(Upper-Intermediate Level)</a:t>
            </a:r>
          </a:p>
        </p:txBody>
      </p:sp>
      <p:sp>
        <p:nvSpPr>
          <p:cNvPr id="279" name="Shape 279"/>
          <p:cNvSpPr/>
          <p:nvPr/>
        </p:nvSpPr>
        <p:spPr>
          <a:xfrm>
            <a:off x="914400" y="1476331"/>
            <a:ext cx="80772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The Qur’an, Selected Prayers</a:t>
            </a:r>
          </a:p>
        </p:txBody>
      </p:sp>
      <p:sp>
        <p:nvSpPr>
          <p:cNvPr id="280" name="Shape 280"/>
          <p:cNvSpPr/>
          <p:nvPr/>
        </p:nvSpPr>
        <p:spPr>
          <a:xfrm>
            <a:off x="3657600" y="2355044"/>
            <a:ext cx="4876800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Ta’lim</a:t>
            </a:r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Practices on The Qur’an and Selected Supplications with  The selected Chapters and memorization of the Selected Chapters and Prayers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i="1" sz="2000">
              <a:solidFill>
                <a:srgbClr val="FFFFFF"/>
              </a:solidFill>
            </a:endParaRPr>
          </a:p>
        </p:txBody>
      </p:sp>
      <p:pic>
        <p:nvPicPr>
          <p:cNvPr id="281" name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36" y="1905000"/>
            <a:ext cx="3124201" cy="1790477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282" name="image2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220" y="3940092"/>
            <a:ext cx="1905000" cy="24950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1"/>
      <p:bldP build="whole" bldLvl="1" animBg="1" rev="0" advAuto="0" spid="280" grpId="3"/>
      <p:bldP build="whole" bldLvl="1" animBg="1" rev="0" advAuto="0" spid="281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Arabic 3B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(Elementary Level)</a:t>
            </a:r>
          </a:p>
        </p:txBody>
      </p:sp>
      <p:sp>
        <p:nvSpPr>
          <p:cNvPr id="285" name="Shape 285"/>
          <p:cNvSpPr/>
          <p:nvPr/>
        </p:nvSpPr>
        <p:spPr>
          <a:xfrm>
            <a:off x="1142999" y="1371600"/>
            <a:ext cx="7940873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b="1" sz="2800" u="sng">
                <a:solidFill>
                  <a:srgbClr val="FFFFFF"/>
                </a:solidFill>
              </a:rPr>
              <a:t>At-Takallum (Comprehensive </a:t>
            </a:r>
            <a:endParaRPr>
              <a:solidFill>
                <a:srgbClr val="FFFFFF"/>
              </a:solidFill>
            </a:endParaRPr>
          </a:p>
          <a:p>
            <a:pPr lvl="0" algn="r"/>
            <a:r>
              <a:rPr b="1" sz="2800" u="sng">
                <a:solidFill>
                  <a:srgbClr val="FFFFFF"/>
                </a:solidFill>
              </a:rPr>
              <a:t>Modern Arabic Course) Pre-Intermediate 2</a:t>
            </a:r>
          </a:p>
        </p:txBody>
      </p:sp>
      <p:sp>
        <p:nvSpPr>
          <p:cNvPr id="286" name="Shape 286"/>
          <p:cNvSpPr/>
          <p:nvPr/>
        </p:nvSpPr>
        <p:spPr>
          <a:xfrm>
            <a:off x="3657598" y="2438400"/>
            <a:ext cx="5029202" cy="313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Chapter 5-8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Recommended for between 160 hours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Pre-Elementary Level consist of :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-  1 Study book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  1 work book and 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-"/>
            </a:pPr>
            <a:r>
              <a:rPr b="1" sz="2000">
                <a:solidFill>
                  <a:srgbClr val="FFFFFF"/>
                </a:solidFill>
              </a:rPr>
              <a:t>  2 audio CD’s</a:t>
            </a:r>
          </a:p>
        </p:txBody>
      </p:sp>
      <p:pic>
        <p:nvPicPr>
          <p:cNvPr id="287" name="image2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24" y="2496127"/>
            <a:ext cx="2935952" cy="4158572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1"/>
      <p:bldP build="whole" bldLvl="1" animBg="1" rev="0" advAuto="0" spid="287" grpId="2"/>
      <p:bldP build="whole" bldLvl="1" animBg="1" rev="0" advAuto="0" spid="286" grpId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Usul al-Fiqh 2</a:t>
            </a:r>
            <a:br>
              <a:rPr sz="3200">
                <a:solidFill>
                  <a:srgbClr val="FFFF00"/>
                </a:solidFill>
              </a:rPr>
            </a:br>
            <a:r>
              <a:rPr sz="3200">
                <a:solidFill>
                  <a:srgbClr val="FFFF00"/>
                </a:solidFill>
              </a:rPr>
              <a:t>(Advanced Level)</a:t>
            </a:r>
          </a:p>
        </p:txBody>
      </p:sp>
      <p:sp>
        <p:nvSpPr>
          <p:cNvPr id="290" name="Shape 290"/>
          <p:cNvSpPr/>
          <p:nvPr/>
        </p:nvSpPr>
        <p:spPr>
          <a:xfrm>
            <a:off x="2727129" y="1524000"/>
            <a:ext cx="641687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Usul Al-Fiqh (Page 104-..)</a:t>
            </a:r>
          </a:p>
        </p:txBody>
      </p:sp>
      <p:sp>
        <p:nvSpPr>
          <p:cNvPr id="291" name="Shape 291"/>
          <p:cNvSpPr/>
          <p:nvPr/>
        </p:nvSpPr>
        <p:spPr>
          <a:xfrm>
            <a:off x="3636814" y="2057061"/>
            <a:ext cx="548640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>
                <a:solidFill>
                  <a:srgbClr val="FFFFFF"/>
                </a:solidFill>
              </a:rPr>
              <a:t>Chapter 4 – </a:t>
            </a:r>
            <a:endParaRPr>
              <a:solidFill>
                <a:srgbClr val="FFFFFF"/>
              </a:solidFill>
            </a:endParaRPr>
          </a:p>
          <a:p>
            <a:pPr lvl="0"/>
            <a:endParaRPr b="1" sz="2000">
              <a:solidFill>
                <a:srgbClr val="FFFFFF"/>
              </a:solidFill>
            </a:endParaRPr>
          </a:p>
          <a:p>
            <a:pPr lvl="0"/>
            <a:r>
              <a:rPr b="1" sz="20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292" name="image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307" y="2496127"/>
            <a:ext cx="2483824" cy="3510468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2"/>
      <p:bldP build="whole" bldLvl="1" animBg="1" rev="0" advAuto="0" spid="291" grpId="3"/>
      <p:bldP build="whole" bldLvl="1" animBg="1" rev="0" advAuto="0" spid="29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/>
          </p:nvPr>
        </p:nvSpPr>
        <p:spPr>
          <a:xfrm>
            <a:off x="152400" y="381000"/>
            <a:ext cx="81534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1" algn="ctr" defTabSz="91440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Usul al-Tafseer 2 – Reading A Riwayah Based Tafsir (Intermediate Level)</a:t>
            </a:r>
          </a:p>
        </p:txBody>
      </p:sp>
      <p:sp>
        <p:nvSpPr>
          <p:cNvPr id="295" name="Shape 295"/>
          <p:cNvSpPr/>
          <p:nvPr/>
        </p:nvSpPr>
        <p:spPr>
          <a:xfrm>
            <a:off x="2727129" y="1524000"/>
            <a:ext cx="6416872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Usul Al-Tafsir (Page 197-End of The Book), </a:t>
            </a:r>
          </a:p>
        </p:txBody>
      </p:sp>
      <p:pic>
        <p:nvPicPr>
          <p:cNvPr id="296" name="image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279806"/>
            <a:ext cx="2994879" cy="4232764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297" name="Shape 297"/>
          <p:cNvSpPr/>
          <p:nvPr/>
        </p:nvSpPr>
        <p:spPr>
          <a:xfrm>
            <a:off x="2682972" y="4134577"/>
            <a:ext cx="641687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 u="sng">
                <a:solidFill>
                  <a:srgbClr val="FFFFFF"/>
                </a:solidFill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800" u="sng">
                <a:solidFill>
                  <a:srgbClr val="FFFFFF"/>
                </a:solidFill>
              </a:rPr>
              <a:t>Tafsir Ibn Kathir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3"/>
      <p:bldP build="whole" bldLvl="1" animBg="1" rev="0" advAuto="0" spid="295" grpId="1"/>
      <p:bldP build="whole" bldLvl="1" animBg="1" rev="0" advAuto="0" spid="29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EBEBEB"/>
                </a:solidFill>
              </a:rPr>
              <a:t>Classes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827700" y="2052925"/>
            <a:ext cx="6711654" cy="4195482"/>
          </a:xfrm>
          <a:prstGeom prst="rect">
            <a:avLst/>
          </a:prstGeom>
        </p:spPr>
        <p:txBody>
          <a:bodyPr/>
          <a:lstStyle/>
          <a:p>
            <a:pPr lvl="0" marL="411487" indent="-411487"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Second Level (Elementary</a:t>
            </a:r>
            <a:r>
              <a:rPr sz="2000">
                <a:solidFill>
                  <a:srgbClr val="FFFFFF"/>
                </a:solidFill>
              </a:rPr>
              <a:t>)</a:t>
            </a:r>
            <a:endParaRPr sz="2000"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Aqaid al-Islam (Islamic Creed)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Islamic Fiqh (Islamic Jurisprudence)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Good Character and Etiquette 2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Seerah of The Last Prophet(PBUH) 2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Tajweed and Memorization of The Qur’an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Introduction to Hadith and 40 Hadith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Knowledge of The Qur’an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Arabic for Elementary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EBEBEB"/>
                </a:solidFill>
              </a:rPr>
              <a:t>Classes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827700" y="1676400"/>
            <a:ext cx="6711654" cy="4572007"/>
          </a:xfrm>
          <a:prstGeom prst="rect">
            <a:avLst/>
          </a:prstGeom>
        </p:spPr>
        <p:txBody>
          <a:bodyPr/>
          <a:lstStyle/>
          <a:p>
            <a:pPr lvl="0" marL="411487" indent="-411487"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Third Level (Intermediate)</a:t>
            </a:r>
            <a:endParaRPr b="1" sz="2400"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Aqaid al-Islam 2 (Islamic Creed)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Islamic Fiqh 2 (Islamic Jurisprudence)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Islamic Morality and Ethics 1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Seerah 3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Tajweed and Memorization of The Qur’an and Selected Prayers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Hadith Science - Ahadith from </a:t>
            </a:r>
            <a:br>
              <a:rPr>
                <a:solidFill>
                  <a:srgbClr val="FFFFFF"/>
                </a:solidFill>
              </a:rPr>
            </a:br>
            <a:r>
              <a:rPr>
                <a:solidFill>
                  <a:srgbClr val="FFFFFF"/>
                </a:solidFill>
              </a:rPr>
              <a:t>Riyad us-Salihin 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Introduction to Tafsir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Arabic for Elementary – 160 Hours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EBEBEB"/>
                </a:solidFill>
              </a:rPr>
              <a:t>Classes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827699" y="1676400"/>
            <a:ext cx="7478101" cy="4572007"/>
          </a:xfrm>
          <a:prstGeom prst="rect">
            <a:avLst/>
          </a:prstGeom>
        </p:spPr>
        <p:txBody>
          <a:bodyPr/>
          <a:lstStyle/>
          <a:p>
            <a:pPr lvl="0" marL="419107" indent="-419107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Fourth Level (Upper Intermediate)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Aqaid al-Islam 3 (Islamic Creed) </a:t>
            </a:r>
            <a:endParaRPr sz="1600">
              <a:solidFill>
                <a:srgbClr val="FFFFFF"/>
              </a:solidFill>
            </a:endParaRPr>
          </a:p>
          <a:p>
            <a:pPr lvl="1" marL="742962" indent="-28575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Islamic Fiqh 3 (Islamic Jurisprudence)</a:t>
            </a:r>
            <a:endParaRPr sz="1600">
              <a:solidFill>
                <a:srgbClr val="FFFFFF"/>
              </a:solidFill>
            </a:endParaRPr>
          </a:p>
          <a:p>
            <a:pPr lvl="1" marL="742962" indent="-28575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Islamic Morality and Ethics 2</a:t>
            </a:r>
            <a:endParaRPr sz="1600">
              <a:solidFill>
                <a:srgbClr val="FFFFFF"/>
              </a:solidFill>
            </a:endParaRPr>
          </a:p>
          <a:p>
            <a:pPr lvl="1" marL="742962" indent="-28575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Seerah 4</a:t>
            </a:r>
            <a:endParaRPr sz="1600">
              <a:solidFill>
                <a:srgbClr val="FFFFFF"/>
              </a:solidFill>
            </a:endParaRPr>
          </a:p>
          <a:p>
            <a:pPr lvl="1" marL="742962" indent="-28575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Memorization of The Qur’an and Selected Prayers – Memorization of Selected chapters and the prayers</a:t>
            </a:r>
            <a:endParaRPr sz="1600">
              <a:solidFill>
                <a:srgbClr val="FFFFFF"/>
              </a:solidFill>
            </a:endParaRPr>
          </a:p>
          <a:p>
            <a:pPr lvl="1" marL="742962" indent="-28575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Usul al-Fiqh 1</a:t>
            </a:r>
            <a:endParaRPr sz="1600">
              <a:solidFill>
                <a:srgbClr val="FFFFFF"/>
              </a:solidFill>
            </a:endParaRPr>
          </a:p>
          <a:p>
            <a:pPr lvl="1" marL="742962" indent="-28575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Usul al-Tafseer 1</a:t>
            </a:r>
            <a:endParaRPr sz="1600">
              <a:solidFill>
                <a:srgbClr val="FFFFFF"/>
              </a:solidFill>
            </a:endParaRPr>
          </a:p>
          <a:p>
            <a:pPr lvl="1" marL="742962" indent="-28575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Interfaith – Get to Know the Other Faiths and the Other Faith Members</a:t>
            </a:r>
            <a:endParaRPr sz="1600">
              <a:solidFill>
                <a:srgbClr val="FFFFFF"/>
              </a:solidFill>
            </a:endParaRPr>
          </a:p>
          <a:p>
            <a:pPr lvl="1" marL="742962" indent="-285754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Arabic for Pre-Intermediate – 160 Hours – Second part of the elemantary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484709" y="452718"/>
            <a:ext cx="6982891" cy="1071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EBEBEB"/>
                </a:solidFill>
              </a:rPr>
              <a:t>Classes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827700" y="1676400"/>
            <a:ext cx="6711654" cy="4572007"/>
          </a:xfrm>
          <a:prstGeom prst="rect">
            <a:avLst/>
          </a:prstGeom>
        </p:spPr>
        <p:txBody>
          <a:bodyPr/>
          <a:lstStyle/>
          <a:p>
            <a:pPr lvl="0" marL="411487" indent="-411487"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Fifth level (Advanced) </a:t>
            </a:r>
            <a:endParaRPr b="1" sz="2400"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Aqaid al-Islam 4 (Islamic Creed)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Islamic Fiqh 3 (Islamic Jurisprudence)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Islamic Morality and Ethics 2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Seerah 4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Memorization of The Qur’an and Selected Prayers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Usul al-Fiqh 2 - Ahadith from Kutub al-Sittah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Usul al-Tafseer 2 – Tafsir Ibn Kathir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Interfaith – Get to Know the Other Faiths and the Other Faith Members</a:t>
            </a:r>
            <a:endParaRPr>
              <a:solidFill>
                <a:srgbClr val="FFFFFF"/>
              </a:solidFill>
            </a:endParaRPr>
          </a:p>
          <a:p>
            <a:pPr lvl="1" marL="742962" indent="-285754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Arabic for Pre-Intermediate – 160 Hours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1066799" y="1600200"/>
            <a:ext cx="7055382" cy="3276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b="1" sz="7200">
                <a:solidFill>
                  <a:srgbClr val="FFFF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FFFF00"/>
                </a:solidFill>
              </a:rPr>
              <a:t>BEGINNER’S LEVEL CLASSES</a:t>
            </a:r>
          </a:p>
        </p:txBody>
      </p:sp>
    </p:spTree>
  </p:cSld>
  <p:clrMapOvr>
    <a:masterClrMapping/>
  </p:clrMapOvr>
  <p:transition spd="med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B0151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rgbClr val="B0151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B01513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rgbClr val="B0151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