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1"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1"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6" d="100"/>
          <a:sy n="56" d="100"/>
        </p:scale>
        <p:origin x="-2072" y="-112"/>
      </p:cViewPr>
      <p:guideLst>
        <p:guide orient="horz" pos="2160"/>
        <p:guide pos="2880"/>
      </p:guideLst>
    </p:cSldViewPr>
  </p:slideViewPr>
  <p:notesTextViewPr>
    <p:cViewPr>
      <p:scale>
        <a:sx n="100" d="100"/>
        <a:sy n="100" d="100"/>
      </p:scale>
      <p:origin x="0" y="24"/>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DBB1B5-7080-624C-8FD0-DFDBBF79D488}" type="datetimeFigureOut">
              <a:rPr lang="en-US" smtClean="0"/>
              <a:t>6/7/13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0935B0-BE6D-AD4B-A556-3F933BCDAADE}" type="slidenum">
              <a:rPr lang="en-US" smtClean="0"/>
              <a:t>‹#›</a:t>
            </a:fld>
            <a:endParaRPr lang="en-US"/>
          </a:p>
        </p:txBody>
      </p:sp>
    </p:spTree>
    <p:extLst>
      <p:ext uri="{BB962C8B-B14F-4D97-AF65-F5344CB8AC3E}">
        <p14:creationId xmlns:p14="http://schemas.microsoft.com/office/powerpoint/2010/main" val="177250240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Many of us may think of a woman in </a:t>
            </a:r>
            <a:r>
              <a:rPr lang="en-US" sz="1200" i="1" kern="1200" dirty="0" smtClean="0">
                <a:solidFill>
                  <a:schemeClr val="tx1"/>
                </a:solidFill>
                <a:latin typeface="+mn-lt"/>
                <a:ea typeface="+mn-ea"/>
                <a:cs typeface="+mn-cs"/>
              </a:rPr>
              <a:t>hijab</a:t>
            </a:r>
            <a:r>
              <a:rPr lang="en-US" sz="1200" i="0" kern="1200" dirty="0" smtClean="0">
                <a:solidFill>
                  <a:schemeClr val="tx1"/>
                </a:solidFill>
                <a:latin typeface="+mn-lt"/>
                <a:ea typeface="+mn-ea"/>
                <a:cs typeface="+mn-cs"/>
              </a:rPr>
              <a:t> (headscarf) or modest attire. </a:t>
            </a:r>
            <a:r>
              <a:rPr lang="en-US" sz="1200" i="1" kern="1200" dirty="0" smtClean="0">
                <a:solidFill>
                  <a:schemeClr val="tx1"/>
                </a:solidFill>
                <a:latin typeface="+mn-lt"/>
                <a:ea typeface="+mn-ea"/>
                <a:cs typeface="+mn-cs"/>
              </a:rPr>
              <a:t>Hijab</a:t>
            </a:r>
            <a:r>
              <a:rPr lang="en-US" sz="1200" i="0" kern="1200" dirty="0" smtClean="0">
                <a:solidFill>
                  <a:schemeClr val="tx1"/>
                </a:solidFill>
                <a:latin typeface="+mn-lt"/>
                <a:ea typeface="+mn-ea"/>
                <a:cs typeface="+mn-cs"/>
              </a:rPr>
              <a:t> is indeed beautiful, but by thinking Islamic beauty is only because of </a:t>
            </a:r>
            <a:r>
              <a:rPr lang="en-US" sz="1200" i="1" kern="1200" dirty="0" smtClean="0">
                <a:solidFill>
                  <a:schemeClr val="tx1"/>
                </a:solidFill>
                <a:latin typeface="+mn-lt"/>
                <a:ea typeface="+mn-ea"/>
                <a:cs typeface="+mn-cs"/>
              </a:rPr>
              <a:t>hijab</a:t>
            </a:r>
            <a:r>
              <a:rPr lang="en-US" sz="1200" i="0" kern="1200" dirty="0" smtClean="0">
                <a:solidFill>
                  <a:schemeClr val="tx1"/>
                </a:solidFill>
                <a:latin typeface="+mn-lt"/>
                <a:ea typeface="+mn-ea"/>
                <a:cs typeface="+mn-cs"/>
              </a:rPr>
              <a:t>, we are perpetuating the idea that beauty exclusively applies to an image.</a:t>
            </a:r>
            <a:endParaRPr lang="en-US" dirty="0"/>
          </a:p>
        </p:txBody>
      </p:sp>
      <p:sp>
        <p:nvSpPr>
          <p:cNvPr id="4" name="Slide Number Placeholder 3"/>
          <p:cNvSpPr>
            <a:spLocks noGrp="1"/>
          </p:cNvSpPr>
          <p:nvPr>
            <p:ph type="sldNum" sz="quarter" idx="10"/>
          </p:nvPr>
        </p:nvSpPr>
        <p:spPr/>
        <p:txBody>
          <a:bodyPr/>
          <a:lstStyle/>
          <a:p>
            <a:fld id="{0E0935B0-BE6D-AD4B-A556-3F933BCDAADE}" type="slidenum">
              <a:rPr lang="en-US" smtClean="0"/>
              <a:t>2</a:t>
            </a:fld>
            <a:endParaRPr lang="en-US"/>
          </a:p>
        </p:txBody>
      </p:sp>
    </p:spTree>
    <p:extLst>
      <p:ext uri="{BB962C8B-B14F-4D97-AF65-F5344CB8AC3E}">
        <p14:creationId xmlns:p14="http://schemas.microsoft.com/office/powerpoint/2010/main" val="42542059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She was known for her worship, especially the night vigils (</a:t>
            </a:r>
            <a:r>
              <a:rPr lang="en-US" sz="1200" i="1" kern="1200" dirty="0" err="1" smtClean="0">
                <a:solidFill>
                  <a:schemeClr val="tx1"/>
                </a:solidFill>
                <a:latin typeface="+mn-lt"/>
                <a:ea typeface="+mn-ea"/>
                <a:cs typeface="+mn-cs"/>
              </a:rPr>
              <a:t>qiyam</a:t>
            </a:r>
            <a:r>
              <a:rPr lang="en-US" sz="1200" i="1" kern="1200" dirty="0" smtClean="0">
                <a:solidFill>
                  <a:schemeClr val="tx1"/>
                </a:solidFill>
                <a:latin typeface="+mn-lt"/>
                <a:ea typeface="+mn-ea"/>
                <a:cs typeface="+mn-cs"/>
              </a:rPr>
              <a:t> al-</a:t>
            </a:r>
            <a:r>
              <a:rPr lang="en-US" sz="1200" i="1" kern="1200" dirty="0" err="1" smtClean="0">
                <a:solidFill>
                  <a:schemeClr val="tx1"/>
                </a:solidFill>
                <a:latin typeface="+mn-lt"/>
                <a:ea typeface="+mn-ea"/>
                <a:cs typeface="+mn-cs"/>
              </a:rPr>
              <a:t>layl</a:t>
            </a:r>
            <a:r>
              <a:rPr lang="en-US" sz="1200" i="0" kern="1200" dirty="0" smtClean="0">
                <a:solidFill>
                  <a:schemeClr val="tx1"/>
                </a:solidFill>
                <a:latin typeface="+mn-lt"/>
                <a:ea typeface="+mn-ea"/>
                <a:cs typeface="+mn-cs"/>
              </a:rPr>
              <a:t>). She used to stand up during the night, supplicating to Allah (</a:t>
            </a:r>
            <a:r>
              <a:rPr lang="en-US" sz="1200" i="0" kern="1200" dirty="0" err="1" smtClean="0">
                <a:solidFill>
                  <a:schemeClr val="tx1"/>
                </a:solidFill>
                <a:latin typeface="+mn-lt"/>
                <a:ea typeface="+mn-ea"/>
                <a:cs typeface="+mn-cs"/>
              </a:rPr>
              <a:t>swt</a:t>
            </a:r>
            <a:r>
              <a:rPr lang="en-US" sz="1200" i="0" kern="1200" dirty="0" smtClean="0">
                <a:solidFill>
                  <a:schemeClr val="tx1"/>
                </a:solidFill>
                <a:latin typeface="+mn-lt"/>
                <a:ea typeface="+mn-ea"/>
                <a:cs typeface="+mn-cs"/>
              </a:rPr>
              <a:t>) and asking for His salvation. She would discipline and admonish herself by telling herself things like, “I am amazed at how I can sleep now while I know there will be a lengthy rest in darkness of the grave.” She also advised her daughter as she cried, “My dear daughter, be of those who worship Allah with hope and fear. Hope will fill us with serenity on the Day we meet our Lord, and fear will keep us safe on the Day mankind stands before their Lord.”</a:t>
            </a:r>
            <a:endParaRPr lang="en-US" dirty="0"/>
          </a:p>
        </p:txBody>
      </p:sp>
      <p:sp>
        <p:nvSpPr>
          <p:cNvPr id="4" name="Slide Number Placeholder 3"/>
          <p:cNvSpPr>
            <a:spLocks noGrp="1"/>
          </p:cNvSpPr>
          <p:nvPr>
            <p:ph type="sldNum" sz="quarter" idx="10"/>
          </p:nvPr>
        </p:nvSpPr>
        <p:spPr/>
        <p:txBody>
          <a:bodyPr/>
          <a:lstStyle/>
          <a:p>
            <a:fld id="{0E0935B0-BE6D-AD4B-A556-3F933BCDAADE}" type="slidenum">
              <a:rPr lang="en-US" smtClean="0"/>
              <a:t>11</a:t>
            </a:fld>
            <a:endParaRPr lang="en-US"/>
          </a:p>
        </p:txBody>
      </p:sp>
    </p:spTree>
    <p:extLst>
      <p:ext uri="{BB962C8B-B14F-4D97-AF65-F5344CB8AC3E}">
        <p14:creationId xmlns:p14="http://schemas.microsoft.com/office/powerpoint/2010/main" val="30358905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Those around her asked, “What made you cry, and what made you laugh?” She said, “The thought of not being able to fast, pray, and remember Allah made me cry. As for my laughing, I saw my husband who died before me wearing two beautiful green garments among a large group of people. By Allah, I have never seen more beautiful people in this world—so I laughed at him.” She died before the next prayer time.</a:t>
            </a:r>
            <a:endParaRPr lang="en-US" dirty="0"/>
          </a:p>
        </p:txBody>
      </p:sp>
      <p:sp>
        <p:nvSpPr>
          <p:cNvPr id="4" name="Slide Number Placeholder 3"/>
          <p:cNvSpPr>
            <a:spLocks noGrp="1"/>
          </p:cNvSpPr>
          <p:nvPr>
            <p:ph type="sldNum" sz="quarter" idx="10"/>
          </p:nvPr>
        </p:nvSpPr>
        <p:spPr/>
        <p:txBody>
          <a:bodyPr/>
          <a:lstStyle/>
          <a:p>
            <a:fld id="{0E0935B0-BE6D-AD4B-A556-3F933BCDAADE}" type="slidenum">
              <a:rPr lang="en-US" smtClean="0"/>
              <a:t>12</a:t>
            </a:fld>
            <a:endParaRPr lang="en-US"/>
          </a:p>
        </p:txBody>
      </p:sp>
    </p:spTree>
    <p:extLst>
      <p:ext uri="{BB962C8B-B14F-4D97-AF65-F5344CB8AC3E}">
        <p14:creationId xmlns:p14="http://schemas.microsoft.com/office/powerpoint/2010/main" val="16492488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It was accepted during that time period for women not to go to school, yet Aisha convinced her family to let her enroll in school and study in a neighboring city. Her father, a scholar at the prestigious Al-</a:t>
            </a:r>
            <a:r>
              <a:rPr lang="en-US" sz="1200" kern="1200" dirty="0" err="1" smtClean="0">
                <a:solidFill>
                  <a:schemeClr val="tx1"/>
                </a:solidFill>
                <a:latin typeface="+mn-lt"/>
                <a:ea typeface="+mn-ea"/>
                <a:cs typeface="+mn-cs"/>
              </a:rPr>
              <a:t>Azhar</a:t>
            </a:r>
            <a:r>
              <a:rPr lang="en-US" sz="1200" kern="1200" dirty="0" smtClean="0">
                <a:solidFill>
                  <a:schemeClr val="tx1"/>
                </a:solidFill>
                <a:latin typeface="+mn-lt"/>
                <a:ea typeface="+mn-ea"/>
                <a:cs typeface="+mn-cs"/>
              </a:rPr>
              <a:t> University, opposed this idea at first but embraced it at the urging of Aisha and her grandfather, the grand Imam of Al-</a:t>
            </a:r>
            <a:r>
              <a:rPr lang="en-US" sz="1200" kern="1200" dirty="0" err="1" smtClean="0">
                <a:solidFill>
                  <a:schemeClr val="tx1"/>
                </a:solidFill>
                <a:latin typeface="+mn-lt"/>
                <a:ea typeface="+mn-ea"/>
                <a:cs typeface="+mn-cs"/>
              </a:rPr>
              <a:t>Azhar</a:t>
            </a:r>
            <a:r>
              <a:rPr lang="en-US" sz="1200" kern="1200" dirty="0" smtClean="0">
                <a:solidFill>
                  <a:schemeClr val="tx1"/>
                </a:solidFill>
                <a:latin typeface="+mn-lt"/>
                <a:ea typeface="+mn-ea"/>
                <a:cs typeface="+mn-cs"/>
              </a:rPr>
              <a:t>. By 1950, Aisha became a lecturer at various universities and completed up to a doctorate degree. In 1962, she was appointed the president of the Arabic and Islamic Studies Department at </a:t>
            </a:r>
            <a:r>
              <a:rPr lang="en-US" sz="1200" kern="1200" dirty="0" err="1" smtClean="0">
                <a:solidFill>
                  <a:schemeClr val="tx1"/>
                </a:solidFill>
                <a:latin typeface="+mn-lt"/>
                <a:ea typeface="+mn-ea"/>
                <a:cs typeface="+mn-cs"/>
              </a:rPr>
              <a:t>Ain</a:t>
            </a:r>
            <a:r>
              <a:rPr lang="en-US" sz="1200" kern="1200" dirty="0" smtClean="0">
                <a:solidFill>
                  <a:schemeClr val="tx1"/>
                </a:solidFill>
                <a:latin typeface="+mn-lt"/>
                <a:ea typeface="+mn-ea"/>
                <a:cs typeface="+mn-cs"/>
              </a:rPr>
              <a:t> Shams University in Cairo.</a:t>
            </a:r>
            <a:endParaRPr lang="en-US" dirty="0"/>
          </a:p>
        </p:txBody>
      </p:sp>
      <p:sp>
        <p:nvSpPr>
          <p:cNvPr id="4" name="Slide Number Placeholder 3"/>
          <p:cNvSpPr>
            <a:spLocks noGrp="1"/>
          </p:cNvSpPr>
          <p:nvPr>
            <p:ph type="sldNum" sz="quarter" idx="10"/>
          </p:nvPr>
        </p:nvSpPr>
        <p:spPr/>
        <p:txBody>
          <a:bodyPr/>
          <a:lstStyle/>
          <a:p>
            <a:fld id="{0E0935B0-BE6D-AD4B-A556-3F933BCDAADE}" type="slidenum">
              <a:rPr lang="en-US" smtClean="0"/>
              <a:t>13</a:t>
            </a:fld>
            <a:endParaRPr lang="en-US"/>
          </a:p>
        </p:txBody>
      </p:sp>
    </p:spTree>
    <p:extLst>
      <p:ext uri="{BB962C8B-B14F-4D97-AF65-F5344CB8AC3E}">
        <p14:creationId xmlns:p14="http://schemas.microsoft.com/office/powerpoint/2010/main" val="14189029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Aisha recognized the need for positive Muslim women role models during this time in Egypt. Using her knowledge and writing abilities, Aisha began an extensive collection of writings from books, research papers and newspaper articles advocating for women’s rights and bringing Islam to the common folk. She wrote about issues of social reform such as a woman’s role in advancing her family and raising awareness of the issues surrounding the peasants of the countryside. She wrote about Arabic literature, the Prophetic biography (</a:t>
            </a:r>
            <a:r>
              <a:rPr lang="en-US" sz="1200" i="1" kern="1200" dirty="0" err="1" smtClean="0">
                <a:solidFill>
                  <a:schemeClr val="tx1"/>
                </a:solidFill>
                <a:latin typeface="+mn-lt"/>
                <a:ea typeface="+mn-ea"/>
                <a:cs typeface="+mn-cs"/>
              </a:rPr>
              <a:t>seerah</a:t>
            </a:r>
            <a:r>
              <a:rPr lang="en-US" sz="1200" i="0" kern="1200" dirty="0" smtClean="0">
                <a:solidFill>
                  <a:schemeClr val="tx1"/>
                </a:solidFill>
                <a:latin typeface="+mn-lt"/>
                <a:ea typeface="+mn-ea"/>
                <a:cs typeface="+mn-cs"/>
              </a:rPr>
              <a:t>) and </a:t>
            </a:r>
            <a:r>
              <a:rPr lang="en-US" sz="1200" i="0" kern="1200" dirty="0" err="1" smtClean="0">
                <a:solidFill>
                  <a:schemeClr val="tx1"/>
                </a:solidFill>
                <a:latin typeface="+mn-lt"/>
                <a:ea typeface="+mn-ea"/>
                <a:cs typeface="+mn-cs"/>
              </a:rPr>
              <a:t>Qur’anic</a:t>
            </a:r>
            <a:r>
              <a:rPr lang="en-US" sz="1200" i="0" kern="1200" dirty="0" smtClean="0">
                <a:solidFill>
                  <a:schemeClr val="tx1"/>
                </a:solidFill>
                <a:latin typeface="+mn-lt"/>
                <a:ea typeface="+mn-ea"/>
                <a:cs typeface="+mn-cs"/>
              </a:rPr>
              <a:t> exegesis. One of her most famous works was the detailed biographies of the wives of the Prophet </a:t>
            </a:r>
            <a:r>
              <a:rPr lang="en-US" sz="1200" i="0" kern="1200" dirty="0" err="1" smtClean="0">
                <a:solidFill>
                  <a:schemeClr val="tx1"/>
                </a:solidFill>
                <a:latin typeface="+mn-lt"/>
                <a:ea typeface="+mn-ea"/>
                <a:cs typeface="+mn-cs"/>
              </a:rPr>
              <a:t>ﷺ</a:t>
            </a:r>
            <a:r>
              <a:rPr lang="en-US" sz="1200" i="0" kern="1200" dirty="0" smtClean="0">
                <a:solidFill>
                  <a:schemeClr val="tx1"/>
                </a:solidFill>
                <a:latin typeface="+mn-lt"/>
                <a:ea typeface="+mn-ea"/>
                <a:cs typeface="+mn-cs"/>
              </a:rPr>
              <a:t>, a work which was geared towards the Muslims of her generation.</a:t>
            </a:r>
            <a:endParaRPr lang="en-US" dirty="0"/>
          </a:p>
        </p:txBody>
      </p:sp>
      <p:sp>
        <p:nvSpPr>
          <p:cNvPr id="4" name="Slide Number Placeholder 3"/>
          <p:cNvSpPr>
            <a:spLocks noGrp="1"/>
          </p:cNvSpPr>
          <p:nvPr>
            <p:ph type="sldNum" sz="quarter" idx="10"/>
          </p:nvPr>
        </p:nvSpPr>
        <p:spPr/>
        <p:txBody>
          <a:bodyPr/>
          <a:lstStyle/>
          <a:p>
            <a:fld id="{0E0935B0-BE6D-AD4B-A556-3F933BCDAADE}" type="slidenum">
              <a:rPr lang="en-US" smtClean="0"/>
              <a:t>14</a:t>
            </a:fld>
            <a:endParaRPr lang="en-US"/>
          </a:p>
        </p:txBody>
      </p:sp>
    </p:spTree>
    <p:extLst>
      <p:ext uri="{BB962C8B-B14F-4D97-AF65-F5344CB8AC3E}">
        <p14:creationId xmlns:p14="http://schemas.microsoft.com/office/powerpoint/2010/main" val="41617606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Ottoman women also created numerous</a:t>
            </a:r>
          </a:p>
          <a:p>
            <a:r>
              <a:rPr lang="en-US" sz="1200" kern="1200" dirty="0" err="1" smtClean="0">
                <a:solidFill>
                  <a:schemeClr val="tx1"/>
                </a:solidFill>
                <a:latin typeface="+mn-lt"/>
                <a:ea typeface="+mn-ea"/>
                <a:cs typeface="+mn-cs"/>
              </a:rPr>
              <a:t>Awqaf</a:t>
            </a:r>
            <a:r>
              <a:rPr lang="en-US" sz="1200" kern="1200" dirty="0" smtClean="0">
                <a:solidFill>
                  <a:schemeClr val="tx1"/>
                </a:solidFill>
                <a:latin typeface="+mn-lt"/>
                <a:ea typeface="+mn-ea"/>
                <a:cs typeface="+mn-cs"/>
              </a:rPr>
              <a:t> (plural of “</a:t>
            </a:r>
            <a:r>
              <a:rPr lang="en-US" sz="1200" kern="1200" dirty="0" err="1" smtClean="0">
                <a:solidFill>
                  <a:schemeClr val="tx1"/>
                </a:solidFill>
                <a:latin typeface="+mn-lt"/>
                <a:ea typeface="+mn-ea"/>
                <a:cs typeface="+mn-cs"/>
              </a:rPr>
              <a:t>waqf</a:t>
            </a:r>
            <a:r>
              <a:rPr lang="en-US" sz="1200" kern="1200" dirty="0" smtClean="0">
                <a:solidFill>
                  <a:schemeClr val="tx1"/>
                </a:solidFill>
                <a:latin typeface="+mn-lt"/>
                <a:ea typeface="+mn-ea"/>
                <a:cs typeface="+mn-cs"/>
              </a:rPr>
              <a:t>”; pious, charitable institutions), which</a:t>
            </a:r>
          </a:p>
          <a:p>
            <a:r>
              <a:rPr lang="en-US" sz="1200" kern="1200" dirty="0" smtClean="0">
                <a:solidFill>
                  <a:schemeClr val="tx1"/>
                </a:solidFill>
                <a:latin typeface="+mn-lt"/>
                <a:ea typeface="+mn-ea"/>
                <a:cs typeface="+mn-cs"/>
              </a:rPr>
              <a:t>might include schools, hospitals, caravansaries, baths, fountains, soup kitchens, hostels, and mosques.</a:t>
            </a:r>
          </a:p>
          <a:p>
            <a:r>
              <a:rPr lang="en-US" sz="1200" kern="1200" dirty="0" smtClean="0">
                <a:solidFill>
                  <a:schemeClr val="tx1"/>
                </a:solidFill>
                <a:latin typeface="+mn-lt"/>
                <a:ea typeface="+mn-ea"/>
                <a:cs typeface="+mn-cs"/>
              </a:rPr>
              <a:t>Royal women were especially active in establishing charitable foundations throughout the empire,</a:t>
            </a:r>
          </a:p>
          <a:p>
            <a:r>
              <a:rPr lang="en-US" sz="1200" kern="1200" dirty="0" smtClean="0">
                <a:solidFill>
                  <a:schemeClr val="tx1"/>
                </a:solidFill>
                <a:latin typeface="+mn-lt"/>
                <a:ea typeface="+mn-ea"/>
                <a:cs typeface="+mn-cs"/>
              </a:rPr>
              <a:t>financed by their own ample personal resources. Significant numbers of less exalted women instituted</a:t>
            </a:r>
          </a:p>
          <a:p>
            <a:r>
              <a:rPr lang="en-US" sz="1200" kern="1200" dirty="0" smtClean="0">
                <a:solidFill>
                  <a:schemeClr val="tx1"/>
                </a:solidFill>
                <a:latin typeface="+mn-lt"/>
                <a:ea typeface="+mn-ea"/>
                <a:cs typeface="+mn-cs"/>
              </a:rPr>
              <a:t>Smaller </a:t>
            </a:r>
            <a:r>
              <a:rPr lang="en-US" sz="1200" kern="1200" dirty="0" err="1" smtClean="0">
                <a:solidFill>
                  <a:schemeClr val="tx1"/>
                </a:solidFill>
                <a:latin typeface="+mn-lt"/>
                <a:ea typeface="+mn-ea"/>
                <a:cs typeface="+mn-cs"/>
              </a:rPr>
              <a:t>awqaf</a:t>
            </a:r>
            <a:r>
              <a:rPr lang="en-US" sz="1200" kern="1200" dirty="0" smtClean="0">
                <a:solidFill>
                  <a:schemeClr val="tx1"/>
                </a:solidFill>
                <a:latin typeface="+mn-lt"/>
                <a:ea typeface="+mn-ea"/>
                <a:cs typeface="+mn-cs"/>
              </a:rPr>
              <a:t> as well. Indeed, between 20 and 30 percent of all charitable foundations during the</a:t>
            </a:r>
          </a:p>
          <a:p>
            <a:r>
              <a:rPr lang="en-US" sz="1200" kern="1200" dirty="0" smtClean="0">
                <a:solidFill>
                  <a:schemeClr val="tx1"/>
                </a:solidFill>
                <a:latin typeface="+mn-lt"/>
                <a:ea typeface="+mn-ea"/>
                <a:cs typeface="+mn-cs"/>
              </a:rPr>
              <a:t>eighteenth century were established by Ottoman women</a:t>
            </a:r>
            <a:endParaRPr lang="en-US" dirty="0"/>
          </a:p>
        </p:txBody>
      </p:sp>
      <p:sp>
        <p:nvSpPr>
          <p:cNvPr id="4" name="Slide Number Placeholder 3"/>
          <p:cNvSpPr>
            <a:spLocks noGrp="1"/>
          </p:cNvSpPr>
          <p:nvPr>
            <p:ph type="sldNum" sz="quarter" idx="10"/>
          </p:nvPr>
        </p:nvSpPr>
        <p:spPr/>
        <p:txBody>
          <a:bodyPr/>
          <a:lstStyle/>
          <a:p>
            <a:fld id="{0E0935B0-BE6D-AD4B-A556-3F933BCDAADE}" type="slidenum">
              <a:rPr lang="en-US" smtClean="0"/>
              <a:t>16</a:t>
            </a:fld>
            <a:endParaRPr lang="en-US"/>
          </a:p>
        </p:txBody>
      </p:sp>
    </p:spTree>
    <p:extLst>
      <p:ext uri="{BB962C8B-B14F-4D97-AF65-F5344CB8AC3E}">
        <p14:creationId xmlns:p14="http://schemas.microsoft.com/office/powerpoint/2010/main" val="2971056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While our religion teaches us to take care of our bodies and to maintain a pleasant physical appearance, it also emphasizes the need for every individual to develop an inward beauty: a beauty that comes with knowing Allah </a:t>
            </a:r>
            <a:r>
              <a:rPr lang="en-US" sz="1200" i="1" kern="1200" dirty="0" err="1" smtClean="0">
                <a:solidFill>
                  <a:schemeClr val="tx1"/>
                </a:solidFill>
                <a:latin typeface="+mn-lt"/>
                <a:ea typeface="+mn-ea"/>
                <a:cs typeface="+mn-cs"/>
              </a:rPr>
              <a:t>subhanahu</a:t>
            </a:r>
            <a:r>
              <a:rPr lang="en-US" sz="1200" i="1"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wa</a:t>
            </a:r>
            <a:r>
              <a:rPr lang="en-US" sz="1200" i="1"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ta`ala</a:t>
            </a:r>
            <a:r>
              <a:rPr lang="en-US" sz="1200" i="1" kern="1200" dirty="0" smtClean="0">
                <a:solidFill>
                  <a:schemeClr val="tx1"/>
                </a:solidFill>
                <a:latin typeface="+mn-lt"/>
                <a:ea typeface="+mn-ea"/>
                <a:cs typeface="+mn-cs"/>
              </a:rPr>
              <a:t> </a:t>
            </a:r>
            <a:r>
              <a:rPr lang="en-US" sz="1200" i="0" kern="1200" dirty="0" smtClean="0">
                <a:solidFill>
                  <a:schemeClr val="tx1"/>
                </a:solidFill>
                <a:latin typeface="+mn-lt"/>
                <a:ea typeface="+mn-ea"/>
                <a:cs typeface="+mn-cs"/>
              </a:rPr>
              <a:t>(exalted is He) and obeying Him, and that transcends the mere image of a person.  This inward beauty can actually become so radiant that it manifests in a person’s external appearance. It is for this reason that some of the righteous people of the past would comment on the physical beauty of those who prayed during the night or performed other righteous deeds.  Our Prophet </a:t>
            </a:r>
            <a:r>
              <a:rPr lang="en-US" sz="1200" i="0" kern="1200" dirty="0" err="1" smtClean="0">
                <a:solidFill>
                  <a:schemeClr val="tx1"/>
                </a:solidFill>
                <a:latin typeface="+mn-lt"/>
                <a:ea typeface="+mn-ea"/>
                <a:cs typeface="+mn-cs"/>
              </a:rPr>
              <a:t>ﷺ</a:t>
            </a:r>
            <a:r>
              <a:rPr lang="en-US" sz="1200" i="0" kern="1200" dirty="0" smtClean="0">
                <a:solidFill>
                  <a:schemeClr val="tx1"/>
                </a:solidFill>
                <a:latin typeface="+mn-lt"/>
                <a:ea typeface="+mn-ea"/>
                <a:cs typeface="+mn-cs"/>
              </a:rPr>
              <a:t> (peace be upon him) mentioned again and again the beauty of he or she who embodies good character. He </a:t>
            </a:r>
            <a:r>
              <a:rPr lang="en-US" sz="1200" i="0" kern="1200" dirty="0" err="1" smtClean="0">
                <a:solidFill>
                  <a:schemeClr val="tx1"/>
                </a:solidFill>
                <a:latin typeface="+mn-lt"/>
                <a:ea typeface="+mn-ea"/>
                <a:cs typeface="+mn-cs"/>
              </a:rPr>
              <a:t>ﷺ</a:t>
            </a:r>
            <a:r>
              <a:rPr lang="en-US" sz="1200" i="0" kern="1200" dirty="0" smtClean="0">
                <a:solidFill>
                  <a:schemeClr val="tx1"/>
                </a:solidFill>
                <a:latin typeface="+mn-lt"/>
                <a:ea typeface="+mn-ea"/>
                <a:cs typeface="+mn-cs"/>
              </a:rPr>
              <a:t> also emphasized to those seeking marriage to look for the one who is beautiful as a result of their character and religion. In this way, Islam defines beauty as something more profound than just the physical.</a:t>
            </a:r>
            <a:endParaRPr lang="en-US" dirty="0"/>
          </a:p>
        </p:txBody>
      </p:sp>
      <p:sp>
        <p:nvSpPr>
          <p:cNvPr id="4" name="Slide Number Placeholder 3"/>
          <p:cNvSpPr>
            <a:spLocks noGrp="1"/>
          </p:cNvSpPr>
          <p:nvPr>
            <p:ph type="sldNum" sz="quarter" idx="10"/>
          </p:nvPr>
        </p:nvSpPr>
        <p:spPr/>
        <p:txBody>
          <a:bodyPr/>
          <a:lstStyle/>
          <a:p>
            <a:fld id="{0E0935B0-BE6D-AD4B-A556-3F933BCDAADE}" type="slidenum">
              <a:rPr lang="en-US" smtClean="0"/>
              <a:t>3</a:t>
            </a:fld>
            <a:endParaRPr lang="en-US"/>
          </a:p>
        </p:txBody>
      </p:sp>
    </p:spTree>
    <p:extLst>
      <p:ext uri="{BB962C8B-B14F-4D97-AF65-F5344CB8AC3E}">
        <p14:creationId xmlns:p14="http://schemas.microsoft.com/office/powerpoint/2010/main" val="1094992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Our history is filled with beautiful women, women who were devout in their service to God and who lived lives of purpose and meaning.  Their beauty is so much more than physical appearance; we see in them the beauty of character, morals, deeds, speech and lifestyle.</a:t>
            </a:r>
          </a:p>
          <a:p>
            <a:r>
              <a:rPr lang="en-US" sz="1200" kern="1200" dirty="0" smtClean="0">
                <a:solidFill>
                  <a:schemeClr val="tx1"/>
                </a:solidFill>
                <a:latin typeface="+mn-lt"/>
                <a:ea typeface="+mn-ea"/>
                <a:cs typeface="+mn-cs"/>
              </a:rPr>
              <a:t>While there are multitudes of incredible women to select from in our tradition, I have specifically chosen not as well known women who will shatter our narrow perceptions of beauty and break the stereotypes of how a “righteous Muslim woman” should or should not be. Here is a brief glimpse into their lives.</a:t>
            </a:r>
            <a:endParaRPr lang="en-US" dirty="0"/>
          </a:p>
        </p:txBody>
      </p:sp>
      <p:sp>
        <p:nvSpPr>
          <p:cNvPr id="4" name="Slide Number Placeholder 3"/>
          <p:cNvSpPr>
            <a:spLocks noGrp="1"/>
          </p:cNvSpPr>
          <p:nvPr>
            <p:ph type="sldNum" sz="quarter" idx="10"/>
          </p:nvPr>
        </p:nvSpPr>
        <p:spPr/>
        <p:txBody>
          <a:bodyPr/>
          <a:lstStyle/>
          <a:p>
            <a:fld id="{0E0935B0-BE6D-AD4B-A556-3F933BCDAADE}" type="slidenum">
              <a:rPr lang="en-US" smtClean="0"/>
              <a:t>4</a:t>
            </a:fld>
            <a:endParaRPr lang="en-US"/>
          </a:p>
        </p:txBody>
      </p:sp>
    </p:spTree>
    <p:extLst>
      <p:ext uri="{BB962C8B-B14F-4D97-AF65-F5344CB8AC3E}">
        <p14:creationId xmlns:p14="http://schemas.microsoft.com/office/powerpoint/2010/main" val="33326053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One of her greatest achievements was compiling the extensive collection of writings of her father after he passed away when she was 27. The degree of respect the scholarly community had for </a:t>
            </a:r>
            <a:r>
              <a:rPr lang="en-US" sz="1200" kern="1200" dirty="0" err="1" smtClean="0">
                <a:solidFill>
                  <a:schemeClr val="tx1"/>
                </a:solidFill>
                <a:latin typeface="+mn-lt"/>
                <a:ea typeface="+mn-ea"/>
                <a:cs typeface="+mn-cs"/>
              </a:rPr>
              <a:t>Asma’u</a:t>
            </a:r>
            <a:r>
              <a:rPr lang="en-US" sz="1200" kern="1200" dirty="0" smtClean="0">
                <a:solidFill>
                  <a:schemeClr val="tx1"/>
                </a:solidFill>
                <a:latin typeface="+mn-lt"/>
                <a:ea typeface="+mn-ea"/>
                <a:cs typeface="+mn-cs"/>
              </a:rPr>
              <a:t> is seen here because they chose her to complete such a monumental task. Not only did this job require someone trustworthy, but also someone who was familiar with his writings and was well-versed in the Islamic sciences.</a:t>
            </a:r>
            <a:endParaRPr lang="en-US" dirty="0"/>
          </a:p>
        </p:txBody>
      </p:sp>
      <p:sp>
        <p:nvSpPr>
          <p:cNvPr id="4" name="Slide Number Placeholder 3"/>
          <p:cNvSpPr>
            <a:spLocks noGrp="1"/>
          </p:cNvSpPr>
          <p:nvPr>
            <p:ph type="sldNum" sz="quarter" idx="10"/>
          </p:nvPr>
        </p:nvSpPr>
        <p:spPr/>
        <p:txBody>
          <a:bodyPr/>
          <a:lstStyle/>
          <a:p>
            <a:fld id="{0E0935B0-BE6D-AD4B-A556-3F933BCDAADE}" type="slidenum">
              <a:rPr lang="en-US" smtClean="0"/>
              <a:t>5</a:t>
            </a:fld>
            <a:endParaRPr lang="en-US"/>
          </a:p>
        </p:txBody>
      </p:sp>
    </p:spTree>
    <p:extLst>
      <p:ext uri="{BB962C8B-B14F-4D97-AF65-F5344CB8AC3E}">
        <p14:creationId xmlns:p14="http://schemas.microsoft.com/office/powerpoint/2010/main" val="4788053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This shows her concern for her community and her desire to bring the knowledge of the Qur’an and Islam to her people.</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She saw that women were absent from the circles of knowledge and stayed in their homes as they tended to their familial duties. </a:t>
            </a:r>
            <a:r>
              <a:rPr lang="en-US" sz="1200" kern="1200" dirty="0" err="1" smtClean="0">
                <a:solidFill>
                  <a:schemeClr val="tx1"/>
                </a:solidFill>
                <a:latin typeface="+mn-lt"/>
                <a:ea typeface="+mn-ea"/>
                <a:cs typeface="+mn-cs"/>
              </a:rPr>
              <a:t>Asma’u</a:t>
            </a:r>
            <a:r>
              <a:rPr lang="en-US" sz="1200" kern="1200" dirty="0" smtClean="0">
                <a:solidFill>
                  <a:schemeClr val="tx1"/>
                </a:solidFill>
                <a:latin typeface="+mn-lt"/>
                <a:ea typeface="+mn-ea"/>
                <a:cs typeface="+mn-cs"/>
              </a:rPr>
              <a:t> came up with a brilliant idea to not only teach these women but to teach them in the comfort of their homes. It was then that she gathered knowledgeable women in her community and trained them as teachers. This group, known as </a:t>
            </a:r>
            <a:r>
              <a:rPr lang="en-US" sz="1200" i="1" kern="1200" dirty="0" err="1" smtClean="0">
                <a:solidFill>
                  <a:schemeClr val="tx1"/>
                </a:solidFill>
                <a:latin typeface="+mn-lt"/>
                <a:ea typeface="+mn-ea"/>
                <a:cs typeface="+mn-cs"/>
              </a:rPr>
              <a:t>jajis</a:t>
            </a:r>
            <a:r>
              <a:rPr lang="en-US" sz="1200" i="0" kern="1200" dirty="0" smtClean="0">
                <a:solidFill>
                  <a:schemeClr val="tx1"/>
                </a:solidFill>
                <a:latin typeface="+mn-lt"/>
                <a:ea typeface="+mn-ea"/>
                <a:cs typeface="+mn-cs"/>
              </a:rPr>
              <a:t>, traveled to neighboring communities to bring Islamic knowledge to secluded women. This movement was called the </a:t>
            </a:r>
            <a:r>
              <a:rPr lang="en-US" sz="1200" i="1" kern="1200" dirty="0" smtClean="0">
                <a:solidFill>
                  <a:schemeClr val="tx1"/>
                </a:solidFill>
                <a:latin typeface="+mn-lt"/>
                <a:ea typeface="+mn-ea"/>
                <a:cs typeface="+mn-cs"/>
              </a:rPr>
              <a:t>Yan-</a:t>
            </a:r>
            <a:r>
              <a:rPr lang="en-US" sz="1200" i="1" kern="1200" dirty="0" err="1" smtClean="0">
                <a:solidFill>
                  <a:schemeClr val="tx1"/>
                </a:solidFill>
                <a:latin typeface="+mn-lt"/>
                <a:ea typeface="+mn-ea"/>
                <a:cs typeface="+mn-cs"/>
              </a:rPr>
              <a:t>taru</a:t>
            </a:r>
            <a:r>
              <a:rPr lang="en-US" sz="1200" i="0" kern="1200" dirty="0" smtClean="0">
                <a:solidFill>
                  <a:schemeClr val="tx1"/>
                </a:solidFill>
                <a:latin typeface="+mn-lt"/>
                <a:ea typeface="+mn-ea"/>
                <a:cs typeface="+mn-cs"/>
              </a:rPr>
              <a:t> movement, which means “those who congregate together” and “sisterhood”. </a:t>
            </a:r>
            <a:r>
              <a:rPr lang="en-US" sz="1200" i="0" kern="1200" dirty="0" err="1" smtClean="0">
                <a:solidFill>
                  <a:schemeClr val="tx1"/>
                </a:solidFill>
                <a:latin typeface="+mn-lt"/>
                <a:ea typeface="+mn-ea"/>
                <a:cs typeface="+mn-cs"/>
              </a:rPr>
              <a:t>Asma’u</a:t>
            </a:r>
            <a:r>
              <a:rPr lang="en-US" sz="1200" i="0" kern="1200" dirty="0" smtClean="0">
                <a:solidFill>
                  <a:schemeClr val="tx1"/>
                </a:solidFill>
                <a:latin typeface="+mn-lt"/>
                <a:ea typeface="+mn-ea"/>
                <a:cs typeface="+mn-cs"/>
              </a:rPr>
              <a:t> taught the </a:t>
            </a:r>
            <a:r>
              <a:rPr lang="en-US" sz="1200" i="1" kern="1200" dirty="0" err="1" smtClean="0">
                <a:solidFill>
                  <a:schemeClr val="tx1"/>
                </a:solidFill>
                <a:latin typeface="+mn-lt"/>
                <a:ea typeface="+mn-ea"/>
                <a:cs typeface="+mn-cs"/>
              </a:rPr>
              <a:t>jajis</a:t>
            </a:r>
            <a:r>
              <a:rPr lang="en-US" sz="1200" i="1" kern="1200" dirty="0" smtClean="0">
                <a:solidFill>
                  <a:schemeClr val="tx1"/>
                </a:solidFill>
                <a:latin typeface="+mn-lt"/>
                <a:ea typeface="+mn-ea"/>
                <a:cs typeface="+mn-cs"/>
              </a:rPr>
              <a:t> </a:t>
            </a:r>
            <a:r>
              <a:rPr lang="en-US" sz="1200" i="0" kern="1200" dirty="0" smtClean="0">
                <a:solidFill>
                  <a:schemeClr val="tx1"/>
                </a:solidFill>
                <a:latin typeface="+mn-lt"/>
                <a:ea typeface="+mn-ea"/>
                <a:cs typeface="+mn-cs"/>
              </a:rPr>
              <a:t>to use lesson plans, poetry, and creative mnemonic devices in their teachings.</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Nana </a:t>
            </a:r>
            <a:r>
              <a:rPr lang="en-US" sz="1200" kern="1200" dirty="0" err="1" smtClean="0">
                <a:solidFill>
                  <a:schemeClr val="tx1"/>
                </a:solidFill>
                <a:latin typeface="+mn-lt"/>
                <a:ea typeface="+mn-ea"/>
                <a:cs typeface="+mn-cs"/>
              </a:rPr>
              <a:t>Asma’u</a:t>
            </a:r>
            <a:r>
              <a:rPr lang="en-US" sz="1200" kern="1200" dirty="0" smtClean="0">
                <a:solidFill>
                  <a:schemeClr val="tx1"/>
                </a:solidFill>
                <a:latin typeface="+mn-lt"/>
                <a:ea typeface="+mn-ea"/>
                <a:cs typeface="+mn-cs"/>
              </a:rPr>
              <a:t>, by the grace and guidance of Allah (</a:t>
            </a:r>
            <a:r>
              <a:rPr lang="en-US" sz="1200" kern="1200" dirty="0" err="1" smtClean="0">
                <a:solidFill>
                  <a:schemeClr val="tx1"/>
                </a:solidFill>
                <a:latin typeface="+mn-lt"/>
                <a:ea typeface="+mn-ea"/>
                <a:cs typeface="+mn-cs"/>
              </a:rPr>
              <a:t>swt</a:t>
            </a:r>
            <a:r>
              <a:rPr lang="en-US" sz="1200" kern="1200" dirty="0" smtClean="0">
                <a:solidFill>
                  <a:schemeClr val="tx1"/>
                </a:solidFill>
                <a:latin typeface="+mn-lt"/>
                <a:ea typeface="+mn-ea"/>
                <a:cs typeface="+mn-cs"/>
              </a:rPr>
              <a:t>), revolutionized the way her community learned Islam. She brought the knowledge of the religion to the people in an easy to remember fashion and wrote in their language. Her legacy is a legacy of scholarship and activism, and her name is still used today in West Africa.</a:t>
            </a:r>
          </a:p>
          <a:p>
            <a:endParaRPr lang="en-US" dirty="0"/>
          </a:p>
        </p:txBody>
      </p:sp>
      <p:sp>
        <p:nvSpPr>
          <p:cNvPr id="4" name="Slide Number Placeholder 3"/>
          <p:cNvSpPr>
            <a:spLocks noGrp="1"/>
          </p:cNvSpPr>
          <p:nvPr>
            <p:ph type="sldNum" sz="quarter" idx="10"/>
          </p:nvPr>
        </p:nvSpPr>
        <p:spPr/>
        <p:txBody>
          <a:bodyPr/>
          <a:lstStyle/>
          <a:p>
            <a:fld id="{0E0935B0-BE6D-AD4B-A556-3F933BCDAADE}" type="slidenum">
              <a:rPr lang="en-US" smtClean="0"/>
              <a:t>6</a:t>
            </a:fld>
            <a:endParaRPr lang="en-US"/>
          </a:p>
        </p:txBody>
      </p:sp>
    </p:spTree>
    <p:extLst>
      <p:ext uri="{BB962C8B-B14F-4D97-AF65-F5344CB8AC3E}">
        <p14:creationId xmlns:p14="http://schemas.microsoft.com/office/powerpoint/2010/main" val="37532715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Ruqya</a:t>
            </a:r>
            <a:r>
              <a:rPr lang="en-US" dirty="0" smtClean="0"/>
              <a:t>: </a:t>
            </a:r>
            <a:r>
              <a:rPr lang="en-US" sz="1200" kern="1200" dirty="0" smtClean="0">
                <a:solidFill>
                  <a:schemeClr val="tx1"/>
                </a:solidFill>
                <a:latin typeface="+mn-lt"/>
                <a:ea typeface="+mn-ea"/>
                <a:cs typeface="+mn-cs"/>
              </a:rPr>
              <a:t>(the art of reciting supplications to use for healing which she practiced during her days before accepting Islam. She remained in </a:t>
            </a:r>
            <a:r>
              <a:rPr lang="en-US" sz="1200" kern="1200" dirty="0" err="1" smtClean="0">
                <a:solidFill>
                  <a:schemeClr val="tx1"/>
                </a:solidFill>
                <a:latin typeface="+mn-lt"/>
                <a:ea typeface="+mn-ea"/>
                <a:cs typeface="+mn-cs"/>
              </a:rPr>
              <a:t>Makkah</a:t>
            </a:r>
            <a:r>
              <a:rPr lang="en-US" sz="1200" kern="1200" dirty="0" smtClean="0">
                <a:solidFill>
                  <a:schemeClr val="tx1"/>
                </a:solidFill>
                <a:latin typeface="+mn-lt"/>
                <a:ea typeface="+mn-ea"/>
                <a:cs typeface="+mn-cs"/>
              </a:rPr>
              <a:t> until the community of Muslims migrated to </a:t>
            </a:r>
            <a:r>
              <a:rPr lang="en-US" sz="1200" kern="1200" dirty="0" err="1" smtClean="0">
                <a:solidFill>
                  <a:schemeClr val="tx1"/>
                </a:solidFill>
                <a:latin typeface="+mn-lt"/>
                <a:ea typeface="+mn-ea"/>
                <a:cs typeface="+mn-cs"/>
              </a:rPr>
              <a:t>Madinah</a:t>
            </a:r>
            <a:r>
              <a:rPr lang="en-US" sz="1200" kern="1200" dirty="0" smtClean="0">
                <a:solidFill>
                  <a:schemeClr val="tx1"/>
                </a:solidFill>
                <a:latin typeface="+mn-lt"/>
                <a:ea typeface="+mn-ea"/>
                <a:cs typeface="+mn-cs"/>
              </a:rPr>
              <a:t>.</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Until she gained the permission from the Prophet </a:t>
            </a:r>
            <a:r>
              <a:rPr lang="en-US" sz="1200" kern="1200" dirty="0" err="1" smtClean="0">
                <a:solidFill>
                  <a:schemeClr val="tx1"/>
                </a:solidFill>
                <a:latin typeface="+mn-lt"/>
                <a:ea typeface="+mn-ea"/>
                <a:cs typeface="+mn-cs"/>
              </a:rPr>
              <a:t>ﷺ</a:t>
            </a:r>
            <a:r>
              <a:rPr lang="en-US" sz="1200" kern="1200" dirty="0" smtClean="0">
                <a:solidFill>
                  <a:schemeClr val="tx1"/>
                </a:solidFill>
                <a:latin typeface="+mn-lt"/>
                <a:ea typeface="+mn-ea"/>
                <a:cs typeface="+mn-cs"/>
              </a:rPr>
              <a:t>, Al-</a:t>
            </a:r>
            <a:r>
              <a:rPr lang="en-US" sz="1200" kern="1200" dirty="0" err="1" smtClean="0">
                <a:solidFill>
                  <a:schemeClr val="tx1"/>
                </a:solidFill>
                <a:latin typeface="+mn-lt"/>
                <a:ea typeface="+mn-ea"/>
                <a:cs typeface="+mn-cs"/>
              </a:rPr>
              <a:t>Shifa</a:t>
            </a:r>
            <a:r>
              <a:rPr lang="en-US" sz="1200" kern="1200" dirty="0" smtClean="0">
                <a:solidFill>
                  <a:schemeClr val="tx1"/>
                </a:solidFill>
                <a:latin typeface="+mn-lt"/>
                <a:ea typeface="+mn-ea"/>
                <a:cs typeface="+mn-cs"/>
              </a:rPr>
              <a:t> did not practice </a:t>
            </a:r>
            <a:r>
              <a:rPr lang="en-US" sz="1200" i="1" kern="1200" dirty="0" err="1" smtClean="0">
                <a:solidFill>
                  <a:schemeClr val="tx1"/>
                </a:solidFill>
                <a:latin typeface="+mn-lt"/>
                <a:ea typeface="+mn-ea"/>
                <a:cs typeface="+mn-cs"/>
              </a:rPr>
              <a:t>ruqya</a:t>
            </a:r>
            <a:r>
              <a:rPr lang="en-US" sz="1200" i="0" kern="1200" dirty="0" smtClean="0">
                <a:solidFill>
                  <a:schemeClr val="tx1"/>
                </a:solidFill>
                <a:latin typeface="+mn-lt"/>
                <a:ea typeface="+mn-ea"/>
                <a:cs typeface="+mn-cs"/>
              </a:rPr>
              <a:t>. The Prophet </a:t>
            </a:r>
            <a:r>
              <a:rPr lang="en-US" sz="1200" i="0" kern="1200" dirty="0" err="1" smtClean="0">
                <a:solidFill>
                  <a:schemeClr val="tx1"/>
                </a:solidFill>
                <a:latin typeface="+mn-lt"/>
                <a:ea typeface="+mn-ea"/>
                <a:cs typeface="+mn-cs"/>
              </a:rPr>
              <a:t>ﷺ</a:t>
            </a:r>
            <a:r>
              <a:rPr lang="en-US" sz="1200" i="0" kern="1200" dirty="0" smtClean="0">
                <a:solidFill>
                  <a:schemeClr val="tx1"/>
                </a:solidFill>
                <a:latin typeface="+mn-lt"/>
                <a:ea typeface="+mn-ea"/>
                <a:cs typeface="+mn-cs"/>
              </a:rPr>
              <a:t>   not only gave her permission to do so, but he asked her to teach it to his wife, </a:t>
            </a:r>
            <a:r>
              <a:rPr lang="en-US" sz="1200" i="0" kern="1200" dirty="0" err="1" smtClean="0">
                <a:solidFill>
                  <a:schemeClr val="tx1"/>
                </a:solidFill>
                <a:latin typeface="+mn-lt"/>
                <a:ea typeface="+mn-ea"/>
                <a:cs typeface="+mn-cs"/>
              </a:rPr>
              <a:t>Hafsa</a:t>
            </a:r>
            <a:r>
              <a:rPr lang="en-US" sz="1200" i="0"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E0935B0-BE6D-AD4B-A556-3F933BCDAADE}" type="slidenum">
              <a:rPr lang="en-US" smtClean="0"/>
              <a:t>7</a:t>
            </a:fld>
            <a:endParaRPr lang="en-US"/>
          </a:p>
        </p:txBody>
      </p:sp>
    </p:spTree>
    <p:extLst>
      <p:ext uri="{BB962C8B-B14F-4D97-AF65-F5344CB8AC3E}">
        <p14:creationId xmlns:p14="http://schemas.microsoft.com/office/powerpoint/2010/main" val="24712920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We see her name today in the collections such as </a:t>
            </a:r>
            <a:r>
              <a:rPr lang="en-US" sz="1200" kern="1200" dirty="0" err="1" smtClean="0">
                <a:solidFill>
                  <a:schemeClr val="tx1"/>
                </a:solidFill>
                <a:latin typeface="+mn-lt"/>
                <a:ea typeface="+mn-ea"/>
                <a:cs typeface="+mn-cs"/>
              </a:rPr>
              <a:t>Bukhari</a:t>
            </a:r>
            <a:r>
              <a:rPr lang="en-US" sz="1200" kern="1200" dirty="0" smtClean="0">
                <a:solidFill>
                  <a:schemeClr val="tx1"/>
                </a:solidFill>
                <a:latin typeface="+mn-lt"/>
                <a:ea typeface="+mn-ea"/>
                <a:cs typeface="+mn-cs"/>
              </a:rPr>
              <a:t> as a narrator in the chain. Her son and some of her grandchildren as well are mentioned in these chains as having narrated from her. Al-</a:t>
            </a:r>
            <a:r>
              <a:rPr lang="en-US" sz="1200" kern="1200" dirty="0" err="1" smtClean="0">
                <a:solidFill>
                  <a:schemeClr val="tx1"/>
                </a:solidFill>
                <a:latin typeface="+mn-lt"/>
                <a:ea typeface="+mn-ea"/>
                <a:cs typeface="+mn-cs"/>
              </a:rPr>
              <a:t>Shifa</a:t>
            </a:r>
            <a:r>
              <a:rPr lang="en-US" sz="1200" kern="1200" dirty="0" smtClean="0">
                <a:solidFill>
                  <a:schemeClr val="tx1"/>
                </a:solidFill>
                <a:latin typeface="+mn-lt"/>
                <a:ea typeface="+mn-ea"/>
                <a:cs typeface="+mn-cs"/>
              </a:rPr>
              <a:t> was a special member of the community, having unique skills that made her stand out amongst the early women of Islam.</a:t>
            </a:r>
            <a:endParaRPr lang="en-US" dirty="0"/>
          </a:p>
        </p:txBody>
      </p:sp>
      <p:sp>
        <p:nvSpPr>
          <p:cNvPr id="4" name="Slide Number Placeholder 3"/>
          <p:cNvSpPr>
            <a:spLocks noGrp="1"/>
          </p:cNvSpPr>
          <p:nvPr>
            <p:ph type="sldNum" sz="quarter" idx="10"/>
          </p:nvPr>
        </p:nvSpPr>
        <p:spPr/>
        <p:txBody>
          <a:bodyPr/>
          <a:lstStyle/>
          <a:p>
            <a:fld id="{0E0935B0-BE6D-AD4B-A556-3F933BCDAADE}" type="slidenum">
              <a:rPr lang="en-US" smtClean="0"/>
              <a:t>8</a:t>
            </a:fld>
            <a:endParaRPr lang="en-US"/>
          </a:p>
        </p:txBody>
      </p:sp>
    </p:spTree>
    <p:extLst>
      <p:ext uri="{BB962C8B-B14F-4D97-AF65-F5344CB8AC3E}">
        <p14:creationId xmlns:p14="http://schemas.microsoft.com/office/powerpoint/2010/main" val="16334191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This generation, known as </a:t>
            </a:r>
            <a:r>
              <a:rPr lang="en-US" sz="1200" i="1" kern="1200" dirty="0" smtClean="0">
                <a:solidFill>
                  <a:schemeClr val="tx1"/>
                </a:solidFill>
                <a:latin typeface="+mn-lt"/>
                <a:ea typeface="+mn-ea"/>
                <a:cs typeface="+mn-cs"/>
              </a:rPr>
              <a:t>Al-</a:t>
            </a:r>
            <a:r>
              <a:rPr lang="en-US" sz="1200" i="1" kern="1200" dirty="0" err="1" smtClean="0">
                <a:solidFill>
                  <a:schemeClr val="tx1"/>
                </a:solidFill>
                <a:latin typeface="+mn-lt"/>
                <a:ea typeface="+mn-ea"/>
                <a:cs typeface="+mn-cs"/>
              </a:rPr>
              <a:t>Tabi`in</a:t>
            </a:r>
            <a:r>
              <a:rPr lang="en-US" sz="1200" i="0" kern="1200" dirty="0" smtClean="0">
                <a:solidFill>
                  <a:schemeClr val="tx1"/>
                </a:solidFill>
                <a:latin typeface="+mn-lt"/>
                <a:ea typeface="+mn-ea"/>
                <a:cs typeface="+mn-cs"/>
              </a:rPr>
              <a:t> (those who followed), was the generation of many luminaries of Islamic history.</a:t>
            </a:r>
            <a:endParaRPr lang="en-US" dirty="0"/>
          </a:p>
        </p:txBody>
      </p:sp>
      <p:sp>
        <p:nvSpPr>
          <p:cNvPr id="4" name="Slide Number Placeholder 3"/>
          <p:cNvSpPr>
            <a:spLocks noGrp="1"/>
          </p:cNvSpPr>
          <p:nvPr>
            <p:ph type="sldNum" sz="quarter" idx="10"/>
          </p:nvPr>
        </p:nvSpPr>
        <p:spPr/>
        <p:txBody>
          <a:bodyPr/>
          <a:lstStyle/>
          <a:p>
            <a:fld id="{0E0935B0-BE6D-AD4B-A556-3F933BCDAADE}" type="slidenum">
              <a:rPr lang="en-US" smtClean="0"/>
              <a:t>9</a:t>
            </a:fld>
            <a:endParaRPr lang="en-US"/>
          </a:p>
        </p:txBody>
      </p:sp>
    </p:spTree>
    <p:extLst>
      <p:ext uri="{BB962C8B-B14F-4D97-AF65-F5344CB8AC3E}">
        <p14:creationId xmlns:p14="http://schemas.microsoft.com/office/powerpoint/2010/main" val="14652755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Her husband, also a scholar, was </a:t>
            </a:r>
            <a:r>
              <a:rPr lang="en-US" sz="1200" kern="1200" dirty="0" err="1" smtClean="0">
                <a:solidFill>
                  <a:schemeClr val="tx1"/>
                </a:solidFill>
                <a:latin typeface="+mn-lt"/>
                <a:ea typeface="+mn-ea"/>
                <a:cs typeface="+mn-cs"/>
              </a:rPr>
              <a:t>Silah</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ibn</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Ashim</a:t>
            </a:r>
            <a:r>
              <a:rPr lang="en-US" sz="1200" kern="1200" dirty="0" smtClean="0">
                <a:solidFill>
                  <a:schemeClr val="tx1"/>
                </a:solidFill>
                <a:latin typeface="+mn-lt"/>
                <a:ea typeface="+mn-ea"/>
                <a:cs typeface="+mn-cs"/>
              </a:rPr>
              <a:t>. Whenever he is mentioned, it is noted that he was her wife, and vice-versa when she was mentioned. They were a tag-team of knowledge and their love for each other was visible to those around them. Their relationship was narrated to us through her students who would share how she spoke of him after he died. </a:t>
            </a:r>
            <a:endParaRPr lang="en-US" dirty="0"/>
          </a:p>
        </p:txBody>
      </p:sp>
      <p:sp>
        <p:nvSpPr>
          <p:cNvPr id="4" name="Slide Number Placeholder 3"/>
          <p:cNvSpPr>
            <a:spLocks noGrp="1"/>
          </p:cNvSpPr>
          <p:nvPr>
            <p:ph type="sldNum" sz="quarter" idx="10"/>
          </p:nvPr>
        </p:nvSpPr>
        <p:spPr/>
        <p:txBody>
          <a:bodyPr/>
          <a:lstStyle/>
          <a:p>
            <a:fld id="{0E0935B0-BE6D-AD4B-A556-3F933BCDAADE}" type="slidenum">
              <a:rPr lang="en-US" smtClean="0"/>
              <a:t>10</a:t>
            </a:fld>
            <a:endParaRPr lang="en-US"/>
          </a:p>
        </p:txBody>
      </p:sp>
    </p:spTree>
    <p:extLst>
      <p:ext uri="{BB962C8B-B14F-4D97-AF65-F5344CB8AC3E}">
        <p14:creationId xmlns:p14="http://schemas.microsoft.com/office/powerpoint/2010/main" val="3161470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A50F6D68-48FA-CA49-89F0-6868DFE1D850}" type="datetimeFigureOut">
              <a:rPr lang="en-US" smtClean="0"/>
              <a:t>6/7/13</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B37D5FE-740C-46F5-801A-FA5477D9711F}"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0F6D68-48FA-CA49-89F0-6868DFE1D850}" type="datetimeFigureOut">
              <a:rPr lang="en-US" smtClean="0"/>
              <a:t>6/7/13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28F53F-A113-A14D-BF57-0D56C3E2CE6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0F6D68-48FA-CA49-89F0-6868DFE1D850}" type="datetimeFigureOut">
              <a:rPr lang="en-US" smtClean="0"/>
              <a:t>6/7/13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28F53F-A113-A14D-BF57-0D56C3E2CE6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0F6D68-48FA-CA49-89F0-6868DFE1D850}" type="datetimeFigureOut">
              <a:rPr lang="en-US" smtClean="0"/>
              <a:t>6/7/13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28F53F-A113-A14D-BF57-0D56C3E2CE6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0F6D68-48FA-CA49-89F0-6868DFE1D850}" type="datetimeFigureOut">
              <a:rPr lang="en-US" smtClean="0"/>
              <a:t>6/7/13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28F53F-A113-A14D-BF57-0D56C3E2CE6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50F6D68-48FA-CA49-89F0-6868DFE1D850}" type="datetimeFigureOut">
              <a:rPr lang="en-US" smtClean="0"/>
              <a:t>6/7/13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28F53F-A113-A14D-BF57-0D56C3E2CE68}"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50F6D68-48FA-CA49-89F0-6868DFE1D850}" type="datetimeFigureOut">
              <a:rPr lang="en-US" smtClean="0"/>
              <a:t>6/7/13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28F53F-A113-A14D-BF57-0D56C3E2CE6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0F6D68-48FA-CA49-89F0-6868DFE1D850}" type="datetimeFigureOut">
              <a:rPr lang="en-US" smtClean="0"/>
              <a:t>6/7/13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28F53F-A113-A14D-BF57-0D56C3E2CE6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0F6D68-48FA-CA49-89F0-6868DFE1D850}" type="datetimeFigureOut">
              <a:rPr lang="en-US" smtClean="0"/>
              <a:t>6/7/13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28F53F-A113-A14D-BF57-0D56C3E2CE6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50F6D68-48FA-CA49-89F0-6868DFE1D850}" type="datetimeFigureOut">
              <a:rPr lang="en-US" smtClean="0"/>
              <a:t>6/7/13</a:t>
            </a:fld>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0F6D68-48FA-CA49-89F0-6868DFE1D850}" type="datetimeFigureOut">
              <a:rPr lang="en-US" smtClean="0"/>
              <a:t>6/7/13</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E328F53F-A113-A14D-BF57-0D56C3E2CE6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50F6D68-48FA-CA49-89F0-6868DFE1D850}" type="datetimeFigureOut">
              <a:rPr lang="en-US" smtClean="0"/>
              <a:t>6/7/13</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E328F53F-A113-A14D-BF57-0D56C3E2CE6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Beautiful Muslim Women in History </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5333563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 Beautiful Worshipper: </a:t>
            </a:r>
            <a:r>
              <a:rPr lang="en-US" b="1" dirty="0" err="1" smtClean="0"/>
              <a:t>Mu’adha</a:t>
            </a:r>
            <a:r>
              <a:rPr lang="en-US" b="1" dirty="0" smtClean="0"/>
              <a:t> al-‘</a:t>
            </a:r>
            <a:r>
              <a:rPr lang="en-US" b="1" dirty="0" err="1" smtClean="0"/>
              <a:t>Adawiyah</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Silah</a:t>
            </a:r>
            <a:r>
              <a:rPr lang="en-US" dirty="0" smtClean="0"/>
              <a:t> </a:t>
            </a:r>
            <a:r>
              <a:rPr lang="en-US" dirty="0" err="1" smtClean="0"/>
              <a:t>Ibn</a:t>
            </a:r>
            <a:r>
              <a:rPr lang="en-US" dirty="0" smtClean="0"/>
              <a:t> </a:t>
            </a:r>
            <a:r>
              <a:rPr lang="en-US" dirty="0" err="1" smtClean="0"/>
              <a:t>Ashim</a:t>
            </a:r>
            <a:r>
              <a:rPr lang="en-US" dirty="0" smtClean="0"/>
              <a:t> (husband)</a:t>
            </a:r>
          </a:p>
          <a:p>
            <a:endParaRPr lang="en-US" dirty="0"/>
          </a:p>
          <a:p>
            <a:r>
              <a:rPr lang="en-US" dirty="0" smtClean="0"/>
              <a:t>Two things always mentioned about her </a:t>
            </a:r>
          </a:p>
          <a:p>
            <a:pPr lvl="1"/>
            <a:r>
              <a:rPr lang="en-US" dirty="0" smtClean="0"/>
              <a:t>Worship</a:t>
            </a:r>
          </a:p>
          <a:p>
            <a:pPr lvl="1"/>
            <a:r>
              <a:rPr lang="en-US" dirty="0" smtClean="0"/>
              <a:t>Marriage </a:t>
            </a:r>
          </a:p>
          <a:p>
            <a:pPr lvl="1"/>
            <a:endParaRPr lang="en-US" dirty="0"/>
          </a:p>
          <a:p>
            <a:pPr lvl="1"/>
            <a:r>
              <a:rPr lang="en-US" dirty="0"/>
              <a:t>“I do not wish to live a longer life in this world for the sake of pleasures or comfort; rather I wish to live longer to come closer to my Lord so that He may unite me with my husband and children in Paradise.”</a:t>
            </a:r>
            <a:endParaRPr lang="en-US" dirty="0" smtClean="0"/>
          </a:p>
          <a:p>
            <a:pPr lvl="1"/>
            <a:endParaRPr lang="en-US" dirty="0" smtClean="0"/>
          </a:p>
          <a:p>
            <a:pPr marL="457200" lvl="1" indent="0">
              <a:buNone/>
            </a:pPr>
            <a:endParaRPr lang="en-US" dirty="0"/>
          </a:p>
        </p:txBody>
      </p:sp>
    </p:spTree>
    <p:extLst>
      <p:ext uri="{BB962C8B-B14F-4D97-AF65-F5344CB8AC3E}">
        <p14:creationId xmlns:p14="http://schemas.microsoft.com/office/powerpoint/2010/main" val="31252570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 Beautiful Worshipper: </a:t>
            </a:r>
            <a:r>
              <a:rPr lang="en-US" b="1" dirty="0" err="1" smtClean="0"/>
              <a:t>Mu’adha</a:t>
            </a:r>
            <a:r>
              <a:rPr lang="en-US" b="1" dirty="0" smtClean="0"/>
              <a:t> al-‘</a:t>
            </a:r>
            <a:r>
              <a:rPr lang="en-US" b="1" dirty="0" err="1" smtClean="0"/>
              <a:t>Adawiyah</a:t>
            </a:r>
            <a:endParaRPr lang="en-US" dirty="0"/>
          </a:p>
        </p:txBody>
      </p:sp>
      <p:sp>
        <p:nvSpPr>
          <p:cNvPr id="3" name="Content Placeholder 2"/>
          <p:cNvSpPr>
            <a:spLocks noGrp="1"/>
          </p:cNvSpPr>
          <p:nvPr>
            <p:ph idx="1"/>
          </p:nvPr>
        </p:nvSpPr>
        <p:spPr/>
        <p:txBody>
          <a:bodyPr>
            <a:normAutofit fontScale="92500" lnSpcReduction="10000"/>
          </a:bodyPr>
          <a:lstStyle/>
          <a:p>
            <a:r>
              <a:rPr lang="en-US" dirty="0"/>
              <a:t>known for her worship, especially the night vigils (</a:t>
            </a:r>
            <a:r>
              <a:rPr lang="en-US" i="1" dirty="0" err="1"/>
              <a:t>qiyam</a:t>
            </a:r>
            <a:r>
              <a:rPr lang="en-US" i="1" dirty="0"/>
              <a:t> al-</a:t>
            </a:r>
            <a:r>
              <a:rPr lang="en-US" i="1" dirty="0" err="1"/>
              <a:t>layl</a:t>
            </a:r>
            <a:r>
              <a:rPr lang="en-US" dirty="0" smtClean="0"/>
              <a:t>)</a:t>
            </a:r>
          </a:p>
          <a:p>
            <a:r>
              <a:rPr lang="en-US" dirty="0"/>
              <a:t>“I am amazed at how I can sleep now while I know there will be a lengthy rest in darkness of the grave.” </a:t>
            </a:r>
            <a:endParaRPr lang="en-US" dirty="0" smtClean="0"/>
          </a:p>
          <a:p>
            <a:r>
              <a:rPr lang="en-US" dirty="0"/>
              <a:t>“My dear daughter, be of those who worship Allah with hope and fear. Hope will fill us with serenity on the Day we meet our Lord, and fear will keep us safe on the Day mankind stands before their Lord.”</a:t>
            </a:r>
            <a:endParaRPr lang="en-US" b="1" dirty="0"/>
          </a:p>
        </p:txBody>
      </p:sp>
    </p:spTree>
    <p:extLst>
      <p:ext uri="{BB962C8B-B14F-4D97-AF65-F5344CB8AC3E}">
        <p14:creationId xmlns:p14="http://schemas.microsoft.com/office/powerpoint/2010/main" val="7629397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 Beautiful Worshipper: </a:t>
            </a:r>
            <a:r>
              <a:rPr lang="en-US" b="1" dirty="0" err="1" smtClean="0"/>
              <a:t>Mu’adha</a:t>
            </a:r>
            <a:r>
              <a:rPr lang="en-US" b="1" dirty="0" smtClean="0"/>
              <a:t> al-‘</a:t>
            </a:r>
            <a:r>
              <a:rPr lang="en-US" b="1" dirty="0" err="1" smtClean="0"/>
              <a:t>Adawiyah</a:t>
            </a:r>
            <a:endParaRPr lang="en-US" dirty="0"/>
          </a:p>
        </p:txBody>
      </p:sp>
      <p:sp>
        <p:nvSpPr>
          <p:cNvPr id="3" name="Content Placeholder 2"/>
          <p:cNvSpPr>
            <a:spLocks noGrp="1"/>
          </p:cNvSpPr>
          <p:nvPr>
            <p:ph idx="1"/>
          </p:nvPr>
        </p:nvSpPr>
        <p:spPr/>
        <p:txBody>
          <a:bodyPr/>
          <a:lstStyle/>
          <a:p>
            <a:r>
              <a:rPr lang="en-US" dirty="0" smtClean="0"/>
              <a:t>On her deathbed </a:t>
            </a:r>
          </a:p>
          <a:p>
            <a:r>
              <a:rPr lang="en-US" dirty="0" smtClean="0"/>
              <a:t>Visit from student, who saw her cry and then laugh</a:t>
            </a:r>
          </a:p>
          <a:p>
            <a:endParaRPr lang="en-US" dirty="0" smtClean="0"/>
          </a:p>
          <a:p>
            <a:endParaRPr lang="en-US" dirty="0"/>
          </a:p>
        </p:txBody>
      </p:sp>
    </p:spTree>
    <p:extLst>
      <p:ext uri="{BB962C8B-B14F-4D97-AF65-F5344CB8AC3E}">
        <p14:creationId xmlns:p14="http://schemas.microsoft.com/office/powerpoint/2010/main" val="42058444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 Modern-Day Beauty: </a:t>
            </a:r>
            <a:r>
              <a:rPr lang="en-US" b="1" dirty="0" err="1"/>
              <a:t>Bint</a:t>
            </a:r>
            <a:r>
              <a:rPr lang="en-US" b="1" dirty="0"/>
              <a:t> al-</a:t>
            </a:r>
            <a:r>
              <a:rPr lang="en-US" b="1" dirty="0" err="1"/>
              <a:t>Shati</a:t>
            </a:r>
            <a:r>
              <a:rPr lang="en-US" b="1" dirty="0"/>
              <a:t>’</a:t>
            </a:r>
            <a:endParaRPr lang="en-US" dirty="0"/>
          </a:p>
        </p:txBody>
      </p:sp>
      <p:sp>
        <p:nvSpPr>
          <p:cNvPr id="3" name="Content Placeholder 2"/>
          <p:cNvSpPr>
            <a:spLocks noGrp="1"/>
          </p:cNvSpPr>
          <p:nvPr>
            <p:ph idx="1"/>
          </p:nvPr>
        </p:nvSpPr>
        <p:spPr/>
        <p:txBody>
          <a:bodyPr/>
          <a:lstStyle/>
          <a:p>
            <a:r>
              <a:rPr lang="en-US" dirty="0"/>
              <a:t>from a more recent generation, close to our </a:t>
            </a:r>
            <a:r>
              <a:rPr lang="en-US" dirty="0" smtClean="0"/>
              <a:t>time</a:t>
            </a:r>
          </a:p>
          <a:p>
            <a:r>
              <a:rPr lang="en-US" dirty="0"/>
              <a:t>Aisha </a:t>
            </a:r>
            <a:r>
              <a:rPr lang="en-US" dirty="0" err="1"/>
              <a:t>bint</a:t>
            </a:r>
            <a:r>
              <a:rPr lang="en-US" dirty="0"/>
              <a:t> </a:t>
            </a:r>
            <a:r>
              <a:rPr lang="en-US" dirty="0" err="1"/>
              <a:t>AbdulRahman</a:t>
            </a:r>
            <a:r>
              <a:rPr lang="en-US" dirty="0"/>
              <a:t>, known by her pen name </a:t>
            </a:r>
            <a:r>
              <a:rPr lang="en-US" dirty="0" err="1"/>
              <a:t>Bint</a:t>
            </a:r>
            <a:r>
              <a:rPr lang="en-US" dirty="0"/>
              <a:t> al-</a:t>
            </a:r>
            <a:r>
              <a:rPr lang="en-US" dirty="0" err="1"/>
              <a:t>Shati</a:t>
            </a:r>
            <a:r>
              <a:rPr lang="en-US" dirty="0"/>
              <a:t>’, died in 1998 at the age of 85. She was born in Damietta, Egypt, in </a:t>
            </a:r>
            <a:r>
              <a:rPr lang="en-US" dirty="0" smtClean="0"/>
              <a:t>1913</a:t>
            </a:r>
          </a:p>
          <a:p>
            <a:r>
              <a:rPr lang="en-US" dirty="0" smtClean="0"/>
              <a:t>memorized </a:t>
            </a:r>
            <a:r>
              <a:rPr lang="en-US" dirty="0"/>
              <a:t>the Qur’an at age </a:t>
            </a:r>
            <a:r>
              <a:rPr lang="en-US" dirty="0" smtClean="0"/>
              <a:t>five</a:t>
            </a:r>
          </a:p>
          <a:p>
            <a:r>
              <a:rPr lang="en-US" dirty="0" smtClean="0"/>
              <a:t>Education</a:t>
            </a:r>
          </a:p>
          <a:p>
            <a:endParaRPr lang="en-US" dirty="0"/>
          </a:p>
        </p:txBody>
      </p:sp>
    </p:spTree>
    <p:extLst>
      <p:ext uri="{BB962C8B-B14F-4D97-AF65-F5344CB8AC3E}">
        <p14:creationId xmlns:p14="http://schemas.microsoft.com/office/powerpoint/2010/main" val="20796724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 Modern-Day Beauty: </a:t>
            </a:r>
            <a:r>
              <a:rPr lang="en-US" b="1" dirty="0" err="1" smtClean="0"/>
              <a:t>Bint</a:t>
            </a:r>
            <a:r>
              <a:rPr lang="en-US" b="1" dirty="0" smtClean="0"/>
              <a:t> al-</a:t>
            </a:r>
            <a:r>
              <a:rPr lang="en-US" b="1" dirty="0" err="1" smtClean="0"/>
              <a:t>Shati</a:t>
            </a:r>
            <a:r>
              <a:rPr lang="en-US" b="1" dirty="0" smtClean="0"/>
              <a:t>’</a:t>
            </a:r>
            <a:endParaRPr lang="en-US" dirty="0"/>
          </a:p>
        </p:txBody>
      </p:sp>
      <p:sp>
        <p:nvSpPr>
          <p:cNvPr id="3" name="Content Placeholder 2"/>
          <p:cNvSpPr>
            <a:spLocks noGrp="1"/>
          </p:cNvSpPr>
          <p:nvPr>
            <p:ph idx="1"/>
          </p:nvPr>
        </p:nvSpPr>
        <p:spPr/>
        <p:txBody>
          <a:bodyPr>
            <a:normAutofit fontScale="92500"/>
          </a:bodyPr>
          <a:lstStyle/>
          <a:p>
            <a:r>
              <a:rPr lang="en-US" dirty="0" smtClean="0"/>
              <a:t>Positive Muslim role models</a:t>
            </a:r>
          </a:p>
          <a:p>
            <a:r>
              <a:rPr lang="en-US" dirty="0" smtClean="0"/>
              <a:t>Women’s rights</a:t>
            </a:r>
          </a:p>
          <a:p>
            <a:r>
              <a:rPr lang="en-US" dirty="0"/>
              <a:t>chose the pen name </a:t>
            </a:r>
            <a:r>
              <a:rPr lang="en-US" dirty="0" err="1"/>
              <a:t>Bint</a:t>
            </a:r>
            <a:r>
              <a:rPr lang="en-US" dirty="0"/>
              <a:t> al-</a:t>
            </a:r>
            <a:r>
              <a:rPr lang="en-US" dirty="0" err="1"/>
              <a:t>Shati</a:t>
            </a:r>
            <a:r>
              <a:rPr lang="en-US" dirty="0"/>
              <a:t>’, meaning “daughter of the riverbank” to pay homage to her childhood near the Nile </a:t>
            </a:r>
            <a:r>
              <a:rPr lang="en-US" dirty="0" smtClean="0"/>
              <a:t>delta</a:t>
            </a:r>
            <a:endParaRPr lang="en-US" dirty="0"/>
          </a:p>
          <a:p>
            <a:r>
              <a:rPr lang="en-US" dirty="0" smtClean="0"/>
              <a:t>Social reform </a:t>
            </a:r>
          </a:p>
          <a:p>
            <a:r>
              <a:rPr lang="en-US" dirty="0" smtClean="0"/>
              <a:t>Famous for writing about the wives of the Prophet, which was geared for her generation</a:t>
            </a:r>
          </a:p>
        </p:txBody>
      </p:sp>
    </p:spTree>
    <p:extLst>
      <p:ext uri="{BB962C8B-B14F-4D97-AF65-F5344CB8AC3E}">
        <p14:creationId xmlns:p14="http://schemas.microsoft.com/office/powerpoint/2010/main" val="3911656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Mutual love </a:t>
            </a:r>
            <a:endParaRPr lang="en-US" dirty="0"/>
          </a:p>
        </p:txBody>
      </p:sp>
      <p:sp>
        <p:nvSpPr>
          <p:cNvPr id="3" name="Content Placeholder 2"/>
          <p:cNvSpPr>
            <a:spLocks noGrp="1"/>
          </p:cNvSpPr>
          <p:nvPr>
            <p:ph idx="1"/>
          </p:nvPr>
        </p:nvSpPr>
        <p:spPr/>
        <p:txBody>
          <a:bodyPr/>
          <a:lstStyle/>
          <a:p>
            <a:r>
              <a:rPr lang="en-US" dirty="0" smtClean="0"/>
              <a:t>Husband </a:t>
            </a:r>
          </a:p>
          <a:p>
            <a:r>
              <a:rPr lang="en-US" dirty="0"/>
              <a:t>She won many awards during her life, including the prestigious King Faisal’s Award for Literature and Islamic Studies from Saudi Arabia in </a:t>
            </a:r>
            <a:r>
              <a:rPr lang="en-US" dirty="0" smtClean="0"/>
              <a:t>1994</a:t>
            </a:r>
          </a:p>
          <a:p>
            <a:r>
              <a:rPr lang="en-US" dirty="0"/>
              <a:t>over 40 books and hundreds of articles when she died in 1998</a:t>
            </a:r>
            <a:endParaRPr lang="en-US" dirty="0" smtClean="0"/>
          </a:p>
          <a:p>
            <a:endParaRPr lang="en-US" dirty="0"/>
          </a:p>
        </p:txBody>
      </p:sp>
    </p:spTree>
    <p:extLst>
      <p:ext uri="{BB962C8B-B14F-4D97-AF65-F5344CB8AC3E}">
        <p14:creationId xmlns:p14="http://schemas.microsoft.com/office/powerpoint/2010/main" val="40166249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Ottoman Women </a:t>
            </a:r>
            <a:endParaRPr lang="en-US" dirty="0"/>
          </a:p>
        </p:txBody>
      </p:sp>
      <p:sp>
        <p:nvSpPr>
          <p:cNvPr id="3" name="Content Placeholder 2"/>
          <p:cNvSpPr>
            <a:spLocks noGrp="1"/>
          </p:cNvSpPr>
          <p:nvPr>
            <p:ph idx="1"/>
          </p:nvPr>
        </p:nvSpPr>
        <p:spPr/>
        <p:txBody>
          <a:bodyPr/>
          <a:lstStyle/>
          <a:p>
            <a:r>
              <a:rPr lang="en-US" dirty="0" err="1" smtClean="0"/>
              <a:t>Vakif</a:t>
            </a:r>
            <a:r>
              <a:rPr lang="en-US" dirty="0" smtClean="0"/>
              <a:t> Foundations</a:t>
            </a:r>
          </a:p>
          <a:p>
            <a:r>
              <a:rPr lang="en-US" dirty="0" smtClean="0"/>
              <a:t>Hospitals</a:t>
            </a:r>
          </a:p>
          <a:p>
            <a:r>
              <a:rPr lang="en-US" dirty="0" smtClean="0"/>
              <a:t>Nurseries</a:t>
            </a:r>
          </a:p>
          <a:p>
            <a:r>
              <a:rPr lang="en-US" dirty="0" smtClean="0"/>
              <a:t>Charity foundations</a:t>
            </a:r>
          </a:p>
          <a:p>
            <a:r>
              <a:rPr lang="en-US" dirty="0" smtClean="0"/>
              <a:t>Landowners</a:t>
            </a:r>
          </a:p>
          <a:p>
            <a:r>
              <a:rPr lang="en-US" dirty="0" smtClean="0"/>
              <a:t>Controlled property </a:t>
            </a:r>
            <a:endParaRPr lang="en-US" dirty="0"/>
          </a:p>
        </p:txBody>
      </p:sp>
    </p:spTree>
    <p:extLst>
      <p:ext uri="{BB962C8B-B14F-4D97-AF65-F5344CB8AC3E}">
        <p14:creationId xmlns:p14="http://schemas.microsoft.com/office/powerpoint/2010/main" val="27692347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Time </a:t>
            </a:r>
            <a:endParaRPr lang="en-US" dirty="0"/>
          </a:p>
        </p:txBody>
      </p:sp>
      <p:sp>
        <p:nvSpPr>
          <p:cNvPr id="3" name="Content Placeholder 2"/>
          <p:cNvSpPr>
            <a:spLocks noGrp="1"/>
          </p:cNvSpPr>
          <p:nvPr>
            <p:ph idx="1"/>
          </p:nvPr>
        </p:nvSpPr>
        <p:spPr/>
        <p:txBody>
          <a:bodyPr/>
          <a:lstStyle/>
          <a:p>
            <a:r>
              <a:rPr lang="en-US" dirty="0" smtClean="0"/>
              <a:t>What makes a woman beautiful?</a:t>
            </a:r>
          </a:p>
          <a:p>
            <a:r>
              <a:rPr lang="en-US" dirty="0" smtClean="0"/>
              <a:t>Physical appearances or inner qualities?</a:t>
            </a:r>
            <a:endParaRPr lang="en-US" dirty="0"/>
          </a:p>
        </p:txBody>
      </p:sp>
    </p:spTree>
    <p:extLst>
      <p:ext uri="{BB962C8B-B14F-4D97-AF65-F5344CB8AC3E}">
        <p14:creationId xmlns:p14="http://schemas.microsoft.com/office/powerpoint/2010/main" val="3646758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a beautiful Muslim woman?</a:t>
            </a:r>
            <a:endParaRPr lang="en-US" dirty="0"/>
          </a:p>
        </p:txBody>
      </p:sp>
      <p:sp>
        <p:nvSpPr>
          <p:cNvPr id="3" name="Content Placeholder 2"/>
          <p:cNvSpPr>
            <a:spLocks noGrp="1"/>
          </p:cNvSpPr>
          <p:nvPr>
            <p:ph idx="1"/>
          </p:nvPr>
        </p:nvSpPr>
        <p:spPr/>
        <p:txBody>
          <a:bodyPr/>
          <a:lstStyle/>
          <a:p>
            <a:r>
              <a:rPr lang="en-US" dirty="0" smtClean="0"/>
              <a:t>Hijab?</a:t>
            </a:r>
          </a:p>
          <a:p>
            <a:r>
              <a:rPr lang="en-US" dirty="0" smtClean="0"/>
              <a:t>Modesty?</a:t>
            </a:r>
          </a:p>
          <a:p>
            <a:r>
              <a:rPr lang="en-US" dirty="0" smtClean="0"/>
              <a:t>Physical appearances?</a:t>
            </a:r>
            <a:endParaRPr lang="en-US" dirty="0"/>
          </a:p>
        </p:txBody>
      </p:sp>
    </p:spTree>
    <p:extLst>
      <p:ext uri="{BB962C8B-B14F-4D97-AF65-F5344CB8AC3E}">
        <p14:creationId xmlns:p14="http://schemas.microsoft.com/office/powerpoint/2010/main" val="1242417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does our religion teach us about beauty?</a:t>
            </a:r>
            <a:endParaRPr lang="en-US" dirty="0"/>
          </a:p>
        </p:txBody>
      </p:sp>
      <p:sp>
        <p:nvSpPr>
          <p:cNvPr id="3" name="Content Placeholder 2"/>
          <p:cNvSpPr>
            <a:spLocks noGrp="1"/>
          </p:cNvSpPr>
          <p:nvPr>
            <p:ph idx="1"/>
          </p:nvPr>
        </p:nvSpPr>
        <p:spPr/>
        <p:txBody>
          <a:bodyPr/>
          <a:lstStyle/>
          <a:p>
            <a:r>
              <a:rPr lang="en-US" dirty="0" smtClean="0"/>
              <a:t>Inward beauty</a:t>
            </a:r>
          </a:p>
          <a:p>
            <a:r>
              <a:rPr lang="en-US" dirty="0" smtClean="0"/>
              <a:t>Good character </a:t>
            </a:r>
          </a:p>
          <a:p>
            <a:endParaRPr lang="en-US" dirty="0"/>
          </a:p>
        </p:txBody>
      </p:sp>
    </p:spTree>
    <p:extLst>
      <p:ext uri="{BB962C8B-B14F-4D97-AF65-F5344CB8AC3E}">
        <p14:creationId xmlns:p14="http://schemas.microsoft.com/office/powerpoint/2010/main" val="1966354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righteous women</a:t>
            </a:r>
            <a:endParaRPr lang="en-US" dirty="0"/>
          </a:p>
        </p:txBody>
      </p:sp>
      <p:sp>
        <p:nvSpPr>
          <p:cNvPr id="3" name="Content Placeholder 2"/>
          <p:cNvSpPr>
            <a:spLocks noGrp="1"/>
          </p:cNvSpPr>
          <p:nvPr>
            <p:ph idx="1"/>
          </p:nvPr>
        </p:nvSpPr>
        <p:spPr/>
        <p:txBody>
          <a:bodyPr/>
          <a:lstStyle/>
          <a:p>
            <a:r>
              <a:rPr lang="en-US" dirty="0" smtClean="0"/>
              <a:t>Just physical appearance?</a:t>
            </a:r>
            <a:endParaRPr lang="en-US" dirty="0"/>
          </a:p>
        </p:txBody>
      </p:sp>
    </p:spTree>
    <p:extLst>
      <p:ext uri="{BB962C8B-B14F-4D97-AF65-F5344CB8AC3E}">
        <p14:creationId xmlns:p14="http://schemas.microsoft.com/office/powerpoint/2010/main" val="3959434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 West African Beauty: </a:t>
            </a:r>
            <a:r>
              <a:rPr lang="en-US" b="1" dirty="0" smtClean="0"/>
              <a:t/>
            </a:r>
            <a:br>
              <a:rPr lang="en-US" b="1" dirty="0" smtClean="0"/>
            </a:br>
            <a:r>
              <a:rPr lang="en-US" b="1" dirty="0" smtClean="0"/>
              <a:t>Princess </a:t>
            </a:r>
            <a:r>
              <a:rPr lang="en-US" b="1" dirty="0"/>
              <a:t>Nana </a:t>
            </a:r>
            <a:r>
              <a:rPr lang="en-US" b="1" dirty="0" err="1"/>
              <a:t>Asma’u</a:t>
            </a:r>
            <a:endParaRPr lang="en-US" dirty="0"/>
          </a:p>
        </p:txBody>
      </p:sp>
      <p:sp>
        <p:nvSpPr>
          <p:cNvPr id="3" name="Content Placeholder 2"/>
          <p:cNvSpPr>
            <a:spLocks noGrp="1"/>
          </p:cNvSpPr>
          <p:nvPr>
            <p:ph idx="1"/>
          </p:nvPr>
        </p:nvSpPr>
        <p:spPr/>
        <p:txBody>
          <a:bodyPr/>
          <a:lstStyle/>
          <a:p>
            <a:r>
              <a:rPr lang="en-US" dirty="0"/>
              <a:t>daughter of </a:t>
            </a:r>
            <a:r>
              <a:rPr lang="en-US" dirty="0" err="1"/>
              <a:t>Uthman</a:t>
            </a:r>
            <a:r>
              <a:rPr lang="en-US" dirty="0"/>
              <a:t> don </a:t>
            </a:r>
            <a:r>
              <a:rPr lang="en-US" dirty="0" err="1" smtClean="0"/>
              <a:t>Fodio</a:t>
            </a:r>
            <a:endParaRPr lang="en-US" dirty="0" smtClean="0"/>
          </a:p>
          <a:p>
            <a:r>
              <a:rPr lang="en-US" dirty="0"/>
              <a:t>born in 1793 in modern-day </a:t>
            </a:r>
            <a:r>
              <a:rPr lang="en-US" dirty="0" smtClean="0"/>
              <a:t>Nigeria</a:t>
            </a:r>
          </a:p>
          <a:p>
            <a:r>
              <a:rPr lang="en-US" dirty="0"/>
              <a:t>named after a hero in Islamic heritage—</a:t>
            </a:r>
            <a:r>
              <a:rPr lang="en-US" dirty="0" err="1"/>
              <a:t>Asma</a:t>
            </a:r>
            <a:r>
              <a:rPr lang="en-US" dirty="0"/>
              <a:t>, the daughter of Abu </a:t>
            </a:r>
            <a:r>
              <a:rPr lang="en-US" dirty="0" err="1" smtClean="0"/>
              <a:t>Bakr</a:t>
            </a:r>
            <a:endParaRPr lang="en-US" dirty="0" smtClean="0"/>
          </a:p>
          <a:p>
            <a:r>
              <a:rPr lang="en-US" dirty="0"/>
              <a:t>memorized the </a:t>
            </a:r>
            <a:r>
              <a:rPr lang="en-US" dirty="0" smtClean="0"/>
              <a:t>Qur’an</a:t>
            </a:r>
          </a:p>
          <a:p>
            <a:r>
              <a:rPr lang="en-US" dirty="0"/>
              <a:t>extensively learned the Islamic sciences and four languages as </a:t>
            </a:r>
            <a:r>
              <a:rPr lang="en-US" dirty="0" smtClean="0"/>
              <a:t>well</a:t>
            </a:r>
          </a:p>
          <a:p>
            <a:endParaRPr lang="en-US" dirty="0"/>
          </a:p>
        </p:txBody>
      </p:sp>
    </p:spTree>
    <p:extLst>
      <p:ext uri="{BB962C8B-B14F-4D97-AF65-F5344CB8AC3E}">
        <p14:creationId xmlns:p14="http://schemas.microsoft.com/office/powerpoint/2010/main" val="1454295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 West African Beauty: </a:t>
            </a:r>
            <a:br>
              <a:rPr lang="en-US" b="1" dirty="0" smtClean="0"/>
            </a:br>
            <a:r>
              <a:rPr lang="en-US" b="1" dirty="0" smtClean="0"/>
              <a:t>Princess Nana </a:t>
            </a:r>
            <a:r>
              <a:rPr lang="en-US" b="1" dirty="0" err="1" smtClean="0"/>
              <a:t>Asma’u</a:t>
            </a:r>
            <a:endParaRPr lang="en-US" dirty="0"/>
          </a:p>
        </p:txBody>
      </p:sp>
      <p:sp>
        <p:nvSpPr>
          <p:cNvPr id="3" name="Content Placeholder 2"/>
          <p:cNvSpPr>
            <a:spLocks noGrp="1"/>
          </p:cNvSpPr>
          <p:nvPr>
            <p:ph idx="1"/>
          </p:nvPr>
        </p:nvSpPr>
        <p:spPr/>
        <p:txBody>
          <a:bodyPr>
            <a:normAutofit fontScale="92500"/>
          </a:bodyPr>
          <a:lstStyle/>
          <a:p>
            <a:r>
              <a:rPr lang="en-US" dirty="0" smtClean="0"/>
              <a:t>Mother</a:t>
            </a:r>
          </a:p>
          <a:p>
            <a:r>
              <a:rPr lang="en-US" dirty="0"/>
              <a:t>pregnant with her third child, </a:t>
            </a:r>
            <a:r>
              <a:rPr lang="en-US" dirty="0" err="1"/>
              <a:t>Asma’u</a:t>
            </a:r>
            <a:r>
              <a:rPr lang="en-US" dirty="0"/>
              <a:t> completed the translation of the Qur’an in her native tongue and also translated her father’s work into the various dialects of the community</a:t>
            </a:r>
            <a:r>
              <a:rPr lang="en-US" dirty="0" smtClean="0"/>
              <a:t>.</a:t>
            </a:r>
            <a:endParaRPr lang="en-US" dirty="0"/>
          </a:p>
          <a:p>
            <a:r>
              <a:rPr lang="en-US" dirty="0" err="1"/>
              <a:t>Asma’u</a:t>
            </a:r>
            <a:r>
              <a:rPr lang="en-US" dirty="0"/>
              <a:t> saw a dire need for the teachings of Islam to reach the women in her </a:t>
            </a:r>
            <a:r>
              <a:rPr lang="en-US" dirty="0" smtClean="0"/>
              <a:t>community</a:t>
            </a:r>
          </a:p>
          <a:p>
            <a:r>
              <a:rPr lang="en-US" dirty="0" err="1" smtClean="0"/>
              <a:t>Jajis</a:t>
            </a:r>
            <a:endParaRPr lang="en-US" dirty="0" smtClean="0"/>
          </a:p>
          <a:p>
            <a:endParaRPr lang="en-US" dirty="0" smtClean="0"/>
          </a:p>
          <a:p>
            <a:endParaRPr lang="en-US" dirty="0" smtClean="0"/>
          </a:p>
        </p:txBody>
      </p:sp>
    </p:spTree>
    <p:extLst>
      <p:ext uri="{BB962C8B-B14F-4D97-AF65-F5344CB8AC3E}">
        <p14:creationId xmlns:p14="http://schemas.microsoft.com/office/powerpoint/2010/main" val="1425579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 Beautiful Healer: Al-</a:t>
            </a:r>
            <a:r>
              <a:rPr lang="en-US" b="1" dirty="0" err="1"/>
              <a:t>Shifa</a:t>
            </a:r>
            <a:r>
              <a:rPr lang="en-US" b="1" dirty="0"/>
              <a:t> </a:t>
            </a:r>
            <a:r>
              <a:rPr lang="en-US" b="1" dirty="0" err="1"/>
              <a:t>bint</a:t>
            </a:r>
            <a:r>
              <a:rPr lang="en-US" b="1" dirty="0"/>
              <a:t> Abdullah</a:t>
            </a:r>
            <a:endParaRPr lang="en-US" dirty="0"/>
          </a:p>
        </p:txBody>
      </p:sp>
      <p:sp>
        <p:nvSpPr>
          <p:cNvPr id="3" name="Content Placeholder 2"/>
          <p:cNvSpPr>
            <a:spLocks noGrp="1"/>
          </p:cNvSpPr>
          <p:nvPr>
            <p:ph idx="1"/>
          </p:nvPr>
        </p:nvSpPr>
        <p:spPr/>
        <p:txBody>
          <a:bodyPr>
            <a:normAutofit fontScale="92500"/>
          </a:bodyPr>
          <a:lstStyle/>
          <a:p>
            <a:r>
              <a:rPr lang="en-US" dirty="0" smtClean="0"/>
              <a:t>was </a:t>
            </a:r>
            <a:r>
              <a:rPr lang="en-US" dirty="0"/>
              <a:t>one of the early Muslims at the time of the Prophet </a:t>
            </a:r>
            <a:endParaRPr lang="en-US" dirty="0" smtClean="0"/>
          </a:p>
          <a:p>
            <a:r>
              <a:rPr lang="en-US" dirty="0"/>
              <a:t>given name was </a:t>
            </a:r>
            <a:r>
              <a:rPr lang="en-US" dirty="0" err="1"/>
              <a:t>Layla</a:t>
            </a:r>
            <a:r>
              <a:rPr lang="en-US" dirty="0"/>
              <a:t> and she embraced Islam in </a:t>
            </a:r>
            <a:r>
              <a:rPr lang="en-US" dirty="0" err="1" smtClean="0"/>
              <a:t>Makkah</a:t>
            </a:r>
            <a:endParaRPr lang="en-US" dirty="0" smtClean="0"/>
          </a:p>
          <a:p>
            <a:r>
              <a:rPr lang="en-US" dirty="0"/>
              <a:t>Al-</a:t>
            </a:r>
            <a:r>
              <a:rPr lang="en-US" dirty="0" err="1"/>
              <a:t>Shifa</a:t>
            </a:r>
            <a:r>
              <a:rPr lang="en-US" dirty="0"/>
              <a:t> (which means a healer by God’s permission) was the nickname given to her because of her extensive knowledge of </a:t>
            </a:r>
            <a:r>
              <a:rPr lang="en-US" i="1" dirty="0" err="1"/>
              <a:t>ruqya</a:t>
            </a:r>
            <a:r>
              <a:rPr lang="en-US" dirty="0"/>
              <a:t> </a:t>
            </a:r>
            <a:endParaRPr lang="en-US" dirty="0" smtClean="0"/>
          </a:p>
          <a:p>
            <a:r>
              <a:rPr lang="en-US" dirty="0" smtClean="0"/>
              <a:t>Did not practice until getting permission from Prophet </a:t>
            </a:r>
            <a:r>
              <a:rPr lang="en-US" dirty="0" err="1" smtClean="0"/>
              <a:t>Muhammed</a:t>
            </a:r>
            <a:r>
              <a:rPr lang="en-US" dirty="0" smtClean="0"/>
              <a:t> </a:t>
            </a:r>
          </a:p>
          <a:p>
            <a:endParaRPr lang="en-US" dirty="0"/>
          </a:p>
        </p:txBody>
      </p:sp>
    </p:spTree>
    <p:extLst>
      <p:ext uri="{BB962C8B-B14F-4D97-AF65-F5344CB8AC3E}">
        <p14:creationId xmlns:p14="http://schemas.microsoft.com/office/powerpoint/2010/main" val="30718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 Beautiful Healer: Al-</a:t>
            </a:r>
            <a:r>
              <a:rPr lang="en-US" b="1" dirty="0" err="1" smtClean="0"/>
              <a:t>Shifa</a:t>
            </a:r>
            <a:r>
              <a:rPr lang="en-US" b="1" dirty="0" smtClean="0"/>
              <a:t> </a:t>
            </a:r>
            <a:r>
              <a:rPr lang="en-US" b="1" dirty="0" err="1" smtClean="0"/>
              <a:t>bint</a:t>
            </a:r>
            <a:r>
              <a:rPr lang="en-US" b="1" dirty="0" smtClean="0"/>
              <a:t> Abdullah</a:t>
            </a:r>
            <a:endParaRPr lang="en-US" dirty="0"/>
          </a:p>
        </p:txBody>
      </p:sp>
      <p:sp>
        <p:nvSpPr>
          <p:cNvPr id="3" name="Content Placeholder 2"/>
          <p:cNvSpPr>
            <a:spLocks noGrp="1"/>
          </p:cNvSpPr>
          <p:nvPr>
            <p:ph idx="1"/>
          </p:nvPr>
        </p:nvSpPr>
        <p:spPr/>
        <p:txBody>
          <a:bodyPr/>
          <a:lstStyle/>
          <a:p>
            <a:r>
              <a:rPr lang="en-US" dirty="0" smtClean="0"/>
              <a:t>Literacy </a:t>
            </a:r>
          </a:p>
          <a:p>
            <a:r>
              <a:rPr lang="en-US" dirty="0"/>
              <a:t>learned to read and write early on in her life, she used this skill to help the Muslim community. She taught many of the Muslim women to read and write, including some of the wives of the Prophet </a:t>
            </a:r>
            <a:endParaRPr lang="en-US" dirty="0" smtClean="0"/>
          </a:p>
          <a:p>
            <a:r>
              <a:rPr lang="en-US" dirty="0" smtClean="0"/>
              <a:t>Hadith </a:t>
            </a:r>
            <a:endParaRPr lang="en-US" dirty="0"/>
          </a:p>
        </p:txBody>
      </p:sp>
    </p:spTree>
    <p:extLst>
      <p:ext uri="{BB962C8B-B14F-4D97-AF65-F5344CB8AC3E}">
        <p14:creationId xmlns:p14="http://schemas.microsoft.com/office/powerpoint/2010/main" val="35226618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 Beautiful Worshipper: </a:t>
            </a:r>
            <a:r>
              <a:rPr lang="en-US" b="1" dirty="0" err="1"/>
              <a:t>Mu’adha</a:t>
            </a:r>
            <a:r>
              <a:rPr lang="en-US" b="1" dirty="0"/>
              <a:t> al-‘</a:t>
            </a:r>
            <a:r>
              <a:rPr lang="en-US" b="1" dirty="0" err="1"/>
              <a:t>Adawiyah</a:t>
            </a:r>
            <a:endParaRPr lang="en-US" dirty="0"/>
          </a:p>
        </p:txBody>
      </p:sp>
      <p:sp>
        <p:nvSpPr>
          <p:cNvPr id="3" name="Content Placeholder 2"/>
          <p:cNvSpPr>
            <a:spLocks noGrp="1"/>
          </p:cNvSpPr>
          <p:nvPr>
            <p:ph idx="1"/>
          </p:nvPr>
        </p:nvSpPr>
        <p:spPr/>
        <p:txBody>
          <a:bodyPr/>
          <a:lstStyle/>
          <a:p>
            <a:r>
              <a:rPr lang="en-US" dirty="0" err="1"/>
              <a:t>Mu’adha</a:t>
            </a:r>
            <a:r>
              <a:rPr lang="en-US" dirty="0"/>
              <a:t>, from Basra (Iraq), was from the generation of Muslims who were born during the era of the Companions. </a:t>
            </a:r>
            <a:endParaRPr lang="en-US" dirty="0" smtClean="0"/>
          </a:p>
          <a:p>
            <a:r>
              <a:rPr lang="en-US" dirty="0"/>
              <a:t>studied with the major companions including </a:t>
            </a:r>
            <a:r>
              <a:rPr lang="en-US" dirty="0" smtClean="0"/>
              <a:t>Aisha </a:t>
            </a:r>
            <a:r>
              <a:rPr lang="en-US" i="1" dirty="0" err="1"/>
              <a:t>radi</a:t>
            </a:r>
            <a:r>
              <a:rPr lang="en-US" i="1" dirty="0"/>
              <a:t> </a:t>
            </a:r>
            <a:r>
              <a:rPr lang="en-US" i="1" dirty="0" err="1"/>
              <a:t>Allahu</a:t>
            </a:r>
            <a:r>
              <a:rPr lang="en-US" i="1" dirty="0"/>
              <a:t> `</a:t>
            </a:r>
            <a:r>
              <a:rPr lang="en-US" i="1" dirty="0" err="1"/>
              <a:t>anha</a:t>
            </a:r>
            <a:r>
              <a:rPr lang="en-US" dirty="0"/>
              <a:t> (may God send peace and blessings on her), </a:t>
            </a:r>
            <a:r>
              <a:rPr lang="en-US" dirty="0" err="1"/>
              <a:t>ibn</a:t>
            </a:r>
            <a:r>
              <a:rPr lang="en-US" dirty="0"/>
              <a:t> Abbas (</a:t>
            </a:r>
            <a:r>
              <a:rPr lang="en-US" dirty="0" err="1"/>
              <a:t>ra</a:t>
            </a:r>
            <a:r>
              <a:rPr lang="en-US" dirty="0"/>
              <a:t>), and Ali (</a:t>
            </a:r>
            <a:r>
              <a:rPr lang="en-US" dirty="0" err="1"/>
              <a:t>ra</a:t>
            </a:r>
            <a:r>
              <a:rPr lang="en-US" dirty="0"/>
              <a:t>). </a:t>
            </a:r>
            <a:endParaRPr lang="en-US" dirty="0" smtClean="0"/>
          </a:p>
          <a:p>
            <a:r>
              <a:rPr lang="en-US" i="1" dirty="0"/>
              <a:t>Al-</a:t>
            </a:r>
            <a:r>
              <a:rPr lang="en-US" i="1" dirty="0" err="1"/>
              <a:t>Tabi`in</a:t>
            </a:r>
            <a:r>
              <a:rPr lang="en-US" dirty="0"/>
              <a:t> (those who followed)</a:t>
            </a:r>
            <a:endParaRPr lang="en-US" dirty="0" smtClean="0"/>
          </a:p>
          <a:p>
            <a:endParaRPr lang="en-US" dirty="0"/>
          </a:p>
        </p:txBody>
      </p:sp>
    </p:spTree>
    <p:extLst>
      <p:ext uri="{BB962C8B-B14F-4D97-AF65-F5344CB8AC3E}">
        <p14:creationId xmlns:p14="http://schemas.microsoft.com/office/powerpoint/2010/main" val="39841953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35</TotalTime>
  <Words>1844</Words>
  <Application>Microsoft Macintosh PowerPoint</Application>
  <PresentationFormat>On-screen Show (4:3)</PresentationFormat>
  <Paragraphs>115</Paragraphs>
  <Slides>17</Slides>
  <Notes>14</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Austin</vt:lpstr>
      <vt:lpstr>Beautiful Muslim Women in History </vt:lpstr>
      <vt:lpstr>What is a beautiful Muslim woman?</vt:lpstr>
      <vt:lpstr>What does our religion teach us about beauty?</vt:lpstr>
      <vt:lpstr>History of righteous women</vt:lpstr>
      <vt:lpstr>A West African Beauty:  Princess Nana Asma’u</vt:lpstr>
      <vt:lpstr>A West African Beauty:  Princess Nana Asma’u</vt:lpstr>
      <vt:lpstr>A Beautiful Healer: Al-Shifa bint Abdullah</vt:lpstr>
      <vt:lpstr>A Beautiful Healer: Al-Shifa bint Abdullah</vt:lpstr>
      <vt:lpstr>A Beautiful Worshipper: Mu’adha al-‘Adawiyah</vt:lpstr>
      <vt:lpstr>A Beautiful Worshipper: Mu’adha al-‘Adawiyah</vt:lpstr>
      <vt:lpstr>A Beautiful Worshipper: Mu’adha al-‘Adawiyah</vt:lpstr>
      <vt:lpstr>A Beautiful Worshipper: Mu’adha al-‘Adawiyah</vt:lpstr>
      <vt:lpstr>A Modern-Day Beauty: Bint al-Shati’</vt:lpstr>
      <vt:lpstr>A Modern-Day Beauty: Bint al-Shati’</vt:lpstr>
      <vt:lpstr>Mutual love </vt:lpstr>
      <vt:lpstr>Ottoman Women </vt:lpstr>
      <vt:lpstr>Discussion Time </vt:lpstr>
    </vt:vector>
  </TitlesOfParts>
  <Company>tafm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Beautiful Muslim Women in History </dc:title>
  <dc:creator>Bilal Eksili</dc:creator>
  <cp:lastModifiedBy>Bilal Eksili</cp:lastModifiedBy>
  <cp:revision>5</cp:revision>
  <dcterms:created xsi:type="dcterms:W3CDTF">2013-06-07T17:38:28Z</dcterms:created>
  <dcterms:modified xsi:type="dcterms:W3CDTF">2013-06-07T18:25:20Z</dcterms:modified>
</cp:coreProperties>
</file>