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6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719454-D9AB-42FE-92EE-89AF3DB056D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99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EE70C-A2B4-4E84-A43A-4EDA5C3F0A4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9454-D9AB-42FE-92EE-89AF3DB056DF}" type="slidenum">
              <a:rPr lang="en-US" smtClean="0"/>
              <a:t>‹#›</a:t>
            </a:fld>
            <a:endParaRPr lang="en-US"/>
          </a:p>
        </p:txBody>
      </p:sp>
    </p:spTree>
    <p:extLst>
      <p:ext uri="{BB962C8B-B14F-4D97-AF65-F5344CB8AC3E}">
        <p14:creationId xmlns:p14="http://schemas.microsoft.com/office/powerpoint/2010/main" val="381103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43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48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spTree>
    <p:extLst>
      <p:ext uri="{BB962C8B-B14F-4D97-AF65-F5344CB8AC3E}">
        <p14:creationId xmlns:p14="http://schemas.microsoft.com/office/powerpoint/2010/main" val="401421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97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49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853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18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spTree>
    <p:extLst>
      <p:ext uri="{BB962C8B-B14F-4D97-AF65-F5344CB8AC3E}">
        <p14:creationId xmlns:p14="http://schemas.microsoft.com/office/powerpoint/2010/main" val="355570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EE70C-A2B4-4E84-A43A-4EDA5C3F0A48}"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19454-D9AB-42FE-92EE-89AF3DB056D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62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FEE70C-A2B4-4E84-A43A-4EDA5C3F0A4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9454-D9AB-42FE-92EE-89AF3DB056DF}" type="slidenum">
              <a:rPr lang="en-US" smtClean="0"/>
              <a:t>‹#›</a:t>
            </a:fld>
            <a:endParaRPr lang="en-US"/>
          </a:p>
        </p:txBody>
      </p:sp>
    </p:spTree>
    <p:extLst>
      <p:ext uri="{BB962C8B-B14F-4D97-AF65-F5344CB8AC3E}">
        <p14:creationId xmlns:p14="http://schemas.microsoft.com/office/powerpoint/2010/main" val="37179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FEE70C-A2B4-4E84-A43A-4EDA5C3F0A48}"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19454-D9AB-42FE-92EE-89AF3DB056D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47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FEE70C-A2B4-4E84-A43A-4EDA5C3F0A48}"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19454-D9AB-42FE-92EE-89AF3DB056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62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EE70C-A2B4-4E84-A43A-4EDA5C3F0A48}"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19454-D9AB-42FE-92EE-89AF3DB056DF}" type="slidenum">
              <a:rPr lang="en-US" smtClean="0"/>
              <a:t>‹#›</a:t>
            </a:fld>
            <a:endParaRPr lang="en-US"/>
          </a:p>
        </p:txBody>
      </p:sp>
    </p:spTree>
    <p:extLst>
      <p:ext uri="{BB962C8B-B14F-4D97-AF65-F5344CB8AC3E}">
        <p14:creationId xmlns:p14="http://schemas.microsoft.com/office/powerpoint/2010/main" val="286219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EE70C-A2B4-4E84-A43A-4EDA5C3F0A4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9454-D9AB-42FE-92EE-89AF3DB056D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94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EE70C-A2B4-4E84-A43A-4EDA5C3F0A48}"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19454-D9AB-42FE-92EE-89AF3DB056DF}" type="slidenum">
              <a:rPr lang="en-US" smtClean="0"/>
              <a:t>‹#›</a:t>
            </a:fld>
            <a:endParaRPr lang="en-US"/>
          </a:p>
        </p:txBody>
      </p:sp>
    </p:spTree>
    <p:extLst>
      <p:ext uri="{BB962C8B-B14F-4D97-AF65-F5344CB8AC3E}">
        <p14:creationId xmlns:p14="http://schemas.microsoft.com/office/powerpoint/2010/main" val="187426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FEE70C-A2B4-4E84-A43A-4EDA5C3F0A48}" type="datetimeFigureOut">
              <a:rPr lang="en-US" smtClean="0"/>
              <a:t>4/6/2015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719454-D9AB-42FE-92EE-89AF3DB056DF}" type="slidenum">
              <a:rPr lang="en-US" smtClean="0"/>
              <a:t>‹#›</a:t>
            </a:fld>
            <a:endParaRPr lang="en-US"/>
          </a:p>
        </p:txBody>
      </p:sp>
    </p:spTree>
    <p:extLst>
      <p:ext uri="{BB962C8B-B14F-4D97-AF65-F5344CB8AC3E}">
        <p14:creationId xmlns:p14="http://schemas.microsoft.com/office/powerpoint/2010/main" val="423769609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2827" y="2550569"/>
            <a:ext cx="3249827" cy="1463040"/>
          </a:xfrm>
        </p:spPr>
        <p:txBody>
          <a:bodyPr>
            <a:normAutofit fontScale="90000"/>
          </a:bodyPr>
          <a:lstStyle/>
          <a:p>
            <a:r>
              <a:rPr lang="en-US" b="1" dirty="0"/>
              <a:t/>
            </a:r>
            <a:br>
              <a:rPr lang="en-US" b="1" dirty="0"/>
            </a:br>
            <a:r>
              <a:rPr lang="en-US" b="1" dirty="0" err="1" smtClean="0">
                <a:latin typeface="Calibri" panose="020F0502020204030204" pitchFamily="34" charset="0"/>
              </a:rPr>
              <a:t>Hz.Abu</a:t>
            </a:r>
            <a:r>
              <a:rPr lang="en-US" b="1" dirty="0" smtClean="0">
                <a:latin typeface="Calibri" panose="020F0502020204030204" pitchFamily="34" charset="0"/>
              </a:rPr>
              <a:t> </a:t>
            </a:r>
            <a:r>
              <a:rPr lang="en-US" b="1" dirty="0">
                <a:latin typeface="Calibri" panose="020F0502020204030204" pitchFamily="34" charset="0"/>
              </a:rPr>
              <a:t>Bakr</a:t>
            </a:r>
            <a:r>
              <a:rPr lang="en-US" dirty="0"/>
              <a:t/>
            </a:r>
            <a:br>
              <a:rPr lang="en-US" dirty="0"/>
            </a:br>
            <a:endParaRPr lang="en-US" dirty="0"/>
          </a:p>
        </p:txBody>
      </p:sp>
      <p:sp>
        <p:nvSpPr>
          <p:cNvPr id="3" name="Subtitle 2"/>
          <p:cNvSpPr>
            <a:spLocks noGrp="1"/>
          </p:cNvSpPr>
          <p:nvPr>
            <p:ph type="subTitle" idx="1"/>
          </p:nvPr>
        </p:nvSpPr>
        <p:spPr>
          <a:xfrm>
            <a:off x="3873843" y="3812059"/>
            <a:ext cx="4028303" cy="2611118"/>
          </a:xfrm>
        </p:spPr>
        <p:txBody>
          <a:bodyPr>
            <a:normAutofit/>
          </a:bodyPr>
          <a:lstStyle/>
          <a:p>
            <a:r>
              <a:rPr lang="en-US" sz="2800" b="1" i="1" dirty="0">
                <a:latin typeface="Calibri" panose="020F0502020204030204" pitchFamily="34" charset="0"/>
              </a:rPr>
              <a:t>The first companion </a:t>
            </a:r>
            <a:r>
              <a:rPr lang="en-US" sz="2800" b="1" i="1" dirty="0" smtClean="0">
                <a:latin typeface="Calibri" panose="020F0502020204030204" pitchFamily="34" charset="0"/>
              </a:rPr>
              <a:t>of</a:t>
            </a:r>
          </a:p>
          <a:p>
            <a:r>
              <a:rPr lang="en-US" sz="2800" b="1" i="1" dirty="0" smtClean="0">
                <a:latin typeface="Calibri" panose="020F0502020204030204" pitchFamily="34" charset="0"/>
              </a:rPr>
              <a:t> </a:t>
            </a:r>
            <a:r>
              <a:rPr lang="en-US" sz="2800" b="1" i="1" dirty="0">
                <a:latin typeface="Calibri" panose="020F0502020204030204" pitchFamily="34" charset="0"/>
              </a:rPr>
              <a:t>Prophet </a:t>
            </a:r>
            <a:r>
              <a:rPr lang="en-US" sz="2800" b="1" i="1" dirty="0" smtClean="0">
                <a:latin typeface="Calibri" panose="020F0502020204030204" pitchFamily="34" charset="0"/>
              </a:rPr>
              <a:t>Muhammad </a:t>
            </a:r>
            <a:r>
              <a:rPr lang="en-US" sz="2800" b="1" i="1" dirty="0">
                <a:latin typeface="Calibri" panose="020F0502020204030204" pitchFamily="34" charset="0"/>
              </a:rPr>
              <a:t>(PBUH)</a:t>
            </a:r>
            <a:endParaRPr lang="en-US" sz="2800" b="1" dirty="0">
              <a:latin typeface="Calibri" panose="020F0502020204030204" pitchFamily="34" charset="0"/>
            </a:endParaRPr>
          </a:p>
        </p:txBody>
      </p:sp>
    </p:spTree>
    <p:extLst>
      <p:ext uri="{BB962C8B-B14F-4D97-AF65-F5344CB8AC3E}">
        <p14:creationId xmlns:p14="http://schemas.microsoft.com/office/powerpoint/2010/main" val="226453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Hz. Omer (</a:t>
            </a:r>
            <a:r>
              <a:rPr lang="en-US" b="1" dirty="0" err="1"/>
              <a:t>r.ah</a:t>
            </a:r>
            <a:r>
              <a:rPr lang="en-US" b="1" dirty="0"/>
              <a:t>)</a:t>
            </a:r>
            <a:endParaRPr lang="en-US" dirty="0"/>
          </a:p>
        </p:txBody>
      </p:sp>
      <p:sp>
        <p:nvSpPr>
          <p:cNvPr id="3" name="Content Placeholder 2"/>
          <p:cNvSpPr>
            <a:spLocks noGrp="1"/>
          </p:cNvSpPr>
          <p:nvPr>
            <p:ph idx="1"/>
          </p:nvPr>
        </p:nvSpPr>
        <p:spPr/>
        <p:txBody>
          <a:bodyPr/>
          <a:lstStyle/>
          <a:p>
            <a:r>
              <a:rPr lang="en-US" sz="2800" dirty="0">
                <a:latin typeface="Calibri" panose="020F0502020204030204" pitchFamily="34" charset="0"/>
              </a:rPr>
              <a:t>Abu Bakr had left behind a camel for milking, a servant, and a cup used for milking for his beneficiaries. Upon this;</a:t>
            </a:r>
          </a:p>
          <a:p>
            <a:r>
              <a:rPr lang="en-US" sz="2800" dirty="0">
                <a:latin typeface="Calibri" panose="020F0502020204030204" pitchFamily="34" charset="0"/>
              </a:rPr>
              <a:t>“May God have mercy on you, oh Abu Bakr! You did not leave a word for those who come after you. Now I am the person taking on the responsibility of this duty.”</a:t>
            </a:r>
          </a:p>
          <a:p>
            <a:endParaRPr lang="en-US" dirty="0"/>
          </a:p>
        </p:txBody>
      </p:sp>
    </p:spTree>
    <p:extLst>
      <p:ext uri="{BB962C8B-B14F-4D97-AF65-F5344CB8AC3E}">
        <p14:creationId xmlns:p14="http://schemas.microsoft.com/office/powerpoint/2010/main" val="329197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Reference</a:t>
            </a:r>
            <a:endParaRPr lang="en-US" dirty="0"/>
          </a:p>
        </p:txBody>
      </p:sp>
      <p:sp>
        <p:nvSpPr>
          <p:cNvPr id="3" name="Content Placeholder 2"/>
          <p:cNvSpPr>
            <a:spLocks noGrp="1"/>
          </p:cNvSpPr>
          <p:nvPr>
            <p:ph idx="1"/>
          </p:nvPr>
        </p:nvSpPr>
        <p:spPr/>
        <p:txBody>
          <a:bodyPr>
            <a:normAutofit/>
          </a:bodyPr>
          <a:lstStyle/>
          <a:p>
            <a:r>
              <a:rPr lang="en-US" sz="3200" i="1" dirty="0" err="1">
                <a:latin typeface="Calibri" panose="020F0502020204030204" pitchFamily="34" charset="0"/>
              </a:rPr>
              <a:t>Haylamaz</a:t>
            </a:r>
            <a:r>
              <a:rPr lang="en-US" sz="3200" i="1" dirty="0">
                <a:latin typeface="Calibri" panose="020F0502020204030204" pitchFamily="34" charset="0"/>
              </a:rPr>
              <a:t>, </a:t>
            </a:r>
            <a:r>
              <a:rPr lang="en-US" sz="3200" i="1" dirty="0" err="1">
                <a:latin typeface="Calibri" panose="020F0502020204030204" pitchFamily="34" charset="0"/>
              </a:rPr>
              <a:t>Resit</a:t>
            </a:r>
            <a:r>
              <a:rPr lang="en-US" sz="3200" dirty="0">
                <a:latin typeface="Calibri" panose="020F0502020204030204" pitchFamily="34" charset="0"/>
              </a:rPr>
              <a:t>. Abu Bakr: The Pinnacle of truthfulness. New Jersey: </a:t>
            </a:r>
            <a:r>
              <a:rPr lang="en-US" sz="3200" dirty="0" err="1">
                <a:latin typeface="Calibri" panose="020F0502020204030204" pitchFamily="34" charset="0"/>
              </a:rPr>
              <a:t>Tughra</a:t>
            </a:r>
            <a:r>
              <a:rPr lang="en-US" sz="3200" dirty="0">
                <a:latin typeface="Calibri" panose="020F0502020204030204" pitchFamily="34" charset="0"/>
              </a:rPr>
              <a:t> Books, 2013.</a:t>
            </a:r>
          </a:p>
        </p:txBody>
      </p:sp>
    </p:spTree>
    <p:extLst>
      <p:ext uri="{BB962C8B-B14F-4D97-AF65-F5344CB8AC3E}">
        <p14:creationId xmlns:p14="http://schemas.microsoft.com/office/powerpoint/2010/main" val="95740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Hz Abu Bakr’s family</a:t>
            </a:r>
            <a:endParaRPr lang="en-US" dirty="0"/>
          </a:p>
        </p:txBody>
      </p:sp>
      <p:sp>
        <p:nvSpPr>
          <p:cNvPr id="3" name="Content Placeholder 2"/>
          <p:cNvSpPr>
            <a:spLocks noGrp="1"/>
          </p:cNvSpPr>
          <p:nvPr>
            <p:ph idx="1"/>
          </p:nvPr>
        </p:nvSpPr>
        <p:spPr/>
        <p:txBody>
          <a:bodyPr>
            <a:noAutofit/>
          </a:bodyPr>
          <a:lstStyle/>
          <a:p>
            <a:r>
              <a:rPr lang="en-US" sz="1800" dirty="0">
                <a:latin typeface="Calibri" panose="020F0502020204030204" pitchFamily="34" charset="0"/>
              </a:rPr>
              <a:t>He was born 2 years after The Elephant incident to:</a:t>
            </a:r>
          </a:p>
          <a:p>
            <a:r>
              <a:rPr lang="en-US" sz="1800" dirty="0" err="1">
                <a:latin typeface="Calibri" panose="020F0502020204030204" pitchFamily="34" charset="0"/>
              </a:rPr>
              <a:t>Uthman</a:t>
            </a:r>
            <a:r>
              <a:rPr lang="en-US" sz="1800" dirty="0">
                <a:latin typeface="Calibri" panose="020F0502020204030204" pitchFamily="34" charset="0"/>
              </a:rPr>
              <a:t> Ibn Amr (Abu </a:t>
            </a:r>
            <a:r>
              <a:rPr lang="en-US" sz="1800" dirty="0" err="1">
                <a:latin typeface="Calibri" panose="020F0502020204030204" pitchFamily="34" charset="0"/>
              </a:rPr>
              <a:t>Kuhafa</a:t>
            </a:r>
            <a:r>
              <a:rPr lang="en-US" sz="1800" dirty="0">
                <a:latin typeface="Calibri" panose="020F0502020204030204" pitchFamily="34" charset="0"/>
              </a:rPr>
              <a:t>) and</a:t>
            </a:r>
          </a:p>
          <a:p>
            <a:r>
              <a:rPr lang="en-US" sz="1800" dirty="0">
                <a:latin typeface="Calibri" panose="020F0502020204030204" pitchFamily="34" charset="0"/>
              </a:rPr>
              <a:t>Salma </a:t>
            </a:r>
            <a:r>
              <a:rPr lang="en-US" sz="1800" dirty="0" err="1">
                <a:latin typeface="Calibri" panose="020F0502020204030204" pitchFamily="34" charset="0"/>
              </a:rPr>
              <a:t>Bint</a:t>
            </a:r>
            <a:r>
              <a:rPr lang="en-US" sz="1800" dirty="0">
                <a:latin typeface="Calibri" panose="020F0502020204030204" pitchFamily="34" charset="0"/>
              </a:rPr>
              <a:t> </a:t>
            </a:r>
            <a:r>
              <a:rPr lang="en-US" sz="1800" dirty="0" err="1">
                <a:latin typeface="Calibri" panose="020F0502020204030204" pitchFamily="34" charset="0"/>
              </a:rPr>
              <a:t>Sahr</a:t>
            </a:r>
            <a:r>
              <a:rPr lang="en-US" sz="1800" dirty="0">
                <a:latin typeface="Calibri" panose="020F0502020204030204" pitchFamily="34" charset="0"/>
              </a:rPr>
              <a:t> (</a:t>
            </a:r>
            <a:r>
              <a:rPr lang="en-US" sz="1800" dirty="0" err="1">
                <a:latin typeface="Calibri" panose="020F0502020204030204" pitchFamily="34" charset="0"/>
              </a:rPr>
              <a:t>Ummu’l</a:t>
            </a:r>
            <a:r>
              <a:rPr lang="en-US" sz="1800" dirty="0">
                <a:latin typeface="Calibri" panose="020F0502020204030204" pitchFamily="34" charset="0"/>
              </a:rPr>
              <a:t> </a:t>
            </a:r>
            <a:r>
              <a:rPr lang="en-US" sz="1800" dirty="0" err="1">
                <a:latin typeface="Calibri" panose="020F0502020204030204" pitchFamily="34" charset="0"/>
              </a:rPr>
              <a:t>Khayr</a:t>
            </a:r>
            <a:r>
              <a:rPr lang="en-US" sz="1800" dirty="0">
                <a:latin typeface="Calibri" panose="020F0502020204030204" pitchFamily="34" charset="0"/>
              </a:rPr>
              <a:t>), she was called “Mother of blessings” </a:t>
            </a:r>
          </a:p>
          <a:p>
            <a:r>
              <a:rPr lang="en-US" sz="1800" dirty="0">
                <a:latin typeface="Calibri" panose="020F0502020204030204" pitchFamily="34" charset="0"/>
              </a:rPr>
              <a:t>He married 4 times and had 6 children:</a:t>
            </a:r>
          </a:p>
          <a:p>
            <a:pPr lvl="0"/>
            <a:r>
              <a:rPr lang="en-US" sz="1800" dirty="0" err="1">
                <a:latin typeface="Calibri" panose="020F0502020204030204" pitchFamily="34" charset="0"/>
              </a:rPr>
              <a:t>Katila</a:t>
            </a:r>
            <a:r>
              <a:rPr lang="en-US" sz="1800" dirty="0">
                <a:latin typeface="Calibri" panose="020F0502020204030204" pitchFamily="34" charset="0"/>
              </a:rPr>
              <a:t> </a:t>
            </a:r>
            <a:r>
              <a:rPr lang="en-US" sz="1800" dirty="0" err="1">
                <a:latin typeface="Calibri" panose="020F0502020204030204" pitchFamily="34" charset="0"/>
              </a:rPr>
              <a:t>Bint</a:t>
            </a:r>
            <a:r>
              <a:rPr lang="en-US" sz="1800" dirty="0">
                <a:latin typeface="Calibri" panose="020F0502020204030204" pitchFamily="34" charset="0"/>
              </a:rPr>
              <a:t> </a:t>
            </a:r>
            <a:r>
              <a:rPr lang="en-US" sz="1800" dirty="0" err="1">
                <a:latin typeface="Calibri" panose="020F0502020204030204" pitchFamily="34" charset="0"/>
              </a:rPr>
              <a:t>Abduluzza</a:t>
            </a:r>
            <a:r>
              <a:rPr lang="en-US" sz="1800" dirty="0">
                <a:latin typeface="Calibri" panose="020F0502020204030204" pitchFamily="34" charset="0"/>
              </a:rPr>
              <a:t> ( mother of </a:t>
            </a:r>
            <a:r>
              <a:rPr lang="en-US" sz="1800" dirty="0" err="1">
                <a:latin typeface="Calibri" panose="020F0502020204030204" pitchFamily="34" charset="0"/>
              </a:rPr>
              <a:t>Asma</a:t>
            </a:r>
            <a:r>
              <a:rPr lang="en-US" sz="1800" dirty="0">
                <a:latin typeface="Calibri" panose="020F0502020204030204" pitchFamily="34" charset="0"/>
              </a:rPr>
              <a:t>)</a:t>
            </a:r>
          </a:p>
          <a:p>
            <a:pPr lvl="0"/>
            <a:r>
              <a:rPr lang="en-US" sz="1800" dirty="0" err="1">
                <a:latin typeface="Calibri" panose="020F0502020204030204" pitchFamily="34" charset="0"/>
              </a:rPr>
              <a:t>Ummu</a:t>
            </a:r>
            <a:r>
              <a:rPr lang="en-US" sz="1800" dirty="0">
                <a:latin typeface="Calibri" panose="020F0502020204030204" pitchFamily="34" charset="0"/>
              </a:rPr>
              <a:t> </a:t>
            </a:r>
            <a:r>
              <a:rPr lang="en-US" sz="1800" dirty="0" err="1">
                <a:latin typeface="Calibri" panose="020F0502020204030204" pitchFamily="34" charset="0"/>
              </a:rPr>
              <a:t>Ruman</a:t>
            </a:r>
            <a:r>
              <a:rPr lang="en-US" sz="1800" dirty="0">
                <a:latin typeface="Calibri" panose="020F0502020204030204" pitchFamily="34" charset="0"/>
              </a:rPr>
              <a:t> </a:t>
            </a:r>
            <a:r>
              <a:rPr lang="en-US" sz="1800" dirty="0" err="1">
                <a:latin typeface="Calibri" panose="020F0502020204030204" pitchFamily="34" charset="0"/>
              </a:rPr>
              <a:t>Bint</a:t>
            </a:r>
            <a:r>
              <a:rPr lang="en-US" sz="1800" dirty="0">
                <a:latin typeface="Calibri" panose="020F0502020204030204" pitchFamily="34" charset="0"/>
              </a:rPr>
              <a:t> Amir,( mother of Aisha and </a:t>
            </a:r>
            <a:r>
              <a:rPr lang="en-US" sz="1800" dirty="0" err="1">
                <a:latin typeface="Calibri" panose="020F0502020204030204" pitchFamily="34" charset="0"/>
              </a:rPr>
              <a:t>Abdurahman</a:t>
            </a:r>
            <a:r>
              <a:rPr lang="en-US" sz="1800" dirty="0">
                <a:latin typeface="Calibri" panose="020F0502020204030204" pitchFamily="34" charset="0"/>
              </a:rPr>
              <a:t>), she accepted Islam before marriage and passed away in the sixth year of the migration</a:t>
            </a:r>
          </a:p>
          <a:p>
            <a:pPr lvl="0"/>
            <a:r>
              <a:rPr lang="en-US" sz="1800" dirty="0" err="1">
                <a:latin typeface="Calibri" panose="020F0502020204030204" pitchFamily="34" charset="0"/>
              </a:rPr>
              <a:t>Asma</a:t>
            </a:r>
            <a:r>
              <a:rPr lang="en-US" sz="1800" dirty="0">
                <a:latin typeface="Calibri" panose="020F0502020204030204" pitchFamily="34" charset="0"/>
              </a:rPr>
              <a:t> </a:t>
            </a:r>
            <a:r>
              <a:rPr lang="en-US" sz="1800" dirty="0" err="1">
                <a:latin typeface="Calibri" panose="020F0502020204030204" pitchFamily="34" charset="0"/>
              </a:rPr>
              <a:t>Bint</a:t>
            </a:r>
            <a:r>
              <a:rPr lang="en-US" sz="1800" dirty="0">
                <a:latin typeface="Calibri" panose="020F0502020204030204" pitchFamily="34" charset="0"/>
              </a:rPr>
              <a:t> </a:t>
            </a:r>
            <a:r>
              <a:rPr lang="en-US" sz="1800" dirty="0" err="1">
                <a:latin typeface="Calibri" panose="020F0502020204030204" pitchFamily="34" charset="0"/>
              </a:rPr>
              <a:t>Umays</a:t>
            </a:r>
            <a:r>
              <a:rPr lang="en-US" sz="1800" dirty="0">
                <a:latin typeface="Calibri" panose="020F0502020204030204" pitchFamily="34" charset="0"/>
              </a:rPr>
              <a:t> (mother of Muhammad). She was among first women who embraced Islam</a:t>
            </a:r>
          </a:p>
          <a:p>
            <a:pPr lvl="0"/>
            <a:r>
              <a:rPr lang="en-US" sz="1800" dirty="0" err="1">
                <a:latin typeface="Calibri" panose="020F0502020204030204" pitchFamily="34" charset="0"/>
              </a:rPr>
              <a:t>Habiba</a:t>
            </a:r>
            <a:r>
              <a:rPr lang="en-US" sz="1800" dirty="0">
                <a:latin typeface="Calibri" panose="020F0502020204030204" pitchFamily="34" charset="0"/>
              </a:rPr>
              <a:t> </a:t>
            </a:r>
            <a:r>
              <a:rPr lang="en-US" sz="1800" dirty="0" err="1">
                <a:latin typeface="Calibri" panose="020F0502020204030204" pitchFamily="34" charset="0"/>
              </a:rPr>
              <a:t>Bint</a:t>
            </a:r>
            <a:r>
              <a:rPr lang="en-US" sz="1800" dirty="0">
                <a:latin typeface="Calibri" panose="020F0502020204030204" pitchFamily="34" charset="0"/>
              </a:rPr>
              <a:t> </a:t>
            </a:r>
            <a:r>
              <a:rPr lang="en-US" sz="1800" dirty="0" err="1">
                <a:latin typeface="Calibri" panose="020F0502020204030204" pitchFamily="34" charset="0"/>
              </a:rPr>
              <a:t>Harija</a:t>
            </a:r>
            <a:r>
              <a:rPr lang="en-US" sz="1800" dirty="0">
                <a:latin typeface="Calibri" panose="020F0502020204030204" pitchFamily="34" charset="0"/>
              </a:rPr>
              <a:t> – (mother of </a:t>
            </a:r>
            <a:r>
              <a:rPr lang="en-US" sz="1800" dirty="0" err="1">
                <a:latin typeface="Calibri" panose="020F0502020204030204" pitchFamily="34" charset="0"/>
              </a:rPr>
              <a:t>Ummu</a:t>
            </a:r>
            <a:r>
              <a:rPr lang="en-US" sz="1800" dirty="0">
                <a:latin typeface="Calibri" panose="020F0502020204030204" pitchFamily="34" charset="0"/>
              </a:rPr>
              <a:t> </a:t>
            </a:r>
            <a:r>
              <a:rPr lang="en-US" sz="1800" dirty="0" err="1">
                <a:latin typeface="Calibri" panose="020F0502020204030204" pitchFamily="34" charset="0"/>
              </a:rPr>
              <a:t>Kulthum</a:t>
            </a:r>
            <a:r>
              <a:rPr lang="en-US" sz="1800" dirty="0">
                <a:latin typeface="Calibri" panose="020F0502020204030204" pitchFamily="34" charset="0"/>
              </a:rPr>
              <a:t> who was born after the death of Abu Bakr)</a:t>
            </a:r>
          </a:p>
        </p:txBody>
      </p:sp>
    </p:spTree>
    <p:extLst>
      <p:ext uri="{BB962C8B-B14F-4D97-AF65-F5344CB8AC3E}">
        <p14:creationId xmlns:p14="http://schemas.microsoft.com/office/powerpoint/2010/main" val="266487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 other names and titles</a:t>
            </a:r>
            <a:endParaRPr lang="en-US"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Abdullah bin </a:t>
            </a:r>
            <a:r>
              <a:rPr lang="en-US" dirty="0" err="1">
                <a:latin typeface="Calibri" panose="020F0502020204030204" pitchFamily="34" charset="0"/>
              </a:rPr>
              <a:t>Uthman</a:t>
            </a:r>
            <a:r>
              <a:rPr lang="en-US" dirty="0">
                <a:latin typeface="Calibri" panose="020F0502020204030204" pitchFamily="34" charset="0"/>
              </a:rPr>
              <a:t>, </a:t>
            </a:r>
            <a:r>
              <a:rPr lang="en-US" dirty="0" err="1">
                <a:latin typeface="Calibri" panose="020F0502020204030204" pitchFamily="34" charset="0"/>
              </a:rPr>
              <a:t>Abdu’l</a:t>
            </a:r>
            <a:r>
              <a:rPr lang="en-US" dirty="0">
                <a:latin typeface="Calibri" panose="020F0502020204030204" pitchFamily="34" charset="0"/>
              </a:rPr>
              <a:t> </a:t>
            </a:r>
            <a:r>
              <a:rPr lang="en-US" dirty="0" err="1">
                <a:latin typeface="Calibri" panose="020F0502020204030204" pitchFamily="34" charset="0"/>
              </a:rPr>
              <a:t>Kaaba</a:t>
            </a:r>
            <a:r>
              <a:rPr lang="en-US" dirty="0">
                <a:latin typeface="Calibri" panose="020F0502020204030204" pitchFamily="34" charset="0"/>
              </a:rPr>
              <a:t> , </a:t>
            </a:r>
            <a:r>
              <a:rPr lang="en-US" dirty="0" err="1">
                <a:latin typeface="Calibri" panose="020F0502020204030204" pitchFamily="34" charset="0"/>
              </a:rPr>
              <a:t>Ateeq</a:t>
            </a:r>
            <a:r>
              <a:rPr lang="en-US" dirty="0">
                <a:latin typeface="Calibri" panose="020F0502020204030204" pitchFamily="34" charset="0"/>
              </a:rPr>
              <a:t>, and Abu Bakr but the most appropriate name that matched Abu Bakr was the title of </a:t>
            </a:r>
            <a:r>
              <a:rPr lang="en-US" dirty="0" err="1">
                <a:latin typeface="Calibri" panose="020F0502020204030204" pitchFamily="34" charset="0"/>
              </a:rPr>
              <a:t>Siddiq</a:t>
            </a:r>
            <a:r>
              <a:rPr lang="en-US" dirty="0">
                <a:latin typeface="Calibri" panose="020F0502020204030204" pitchFamily="34" charset="0"/>
              </a:rPr>
              <a:t>, meaning “the truthful one” which he got after the </a:t>
            </a:r>
            <a:r>
              <a:rPr lang="en-US" dirty="0" err="1">
                <a:latin typeface="Calibri" panose="020F0502020204030204" pitchFamily="34" charset="0"/>
              </a:rPr>
              <a:t>Miraj</a:t>
            </a:r>
            <a:r>
              <a:rPr lang="en-US" dirty="0">
                <a:latin typeface="Calibri" panose="020F0502020204030204" pitchFamily="34" charset="0"/>
              </a:rPr>
              <a:t> incident.</a:t>
            </a:r>
          </a:p>
          <a:p>
            <a:r>
              <a:rPr lang="en-US" dirty="0">
                <a:latin typeface="Calibri" panose="020F0502020204030204" pitchFamily="34" charset="0"/>
              </a:rPr>
              <a:t>Heading towards the communion</a:t>
            </a:r>
          </a:p>
          <a:p>
            <a:r>
              <a:rPr lang="en-US" dirty="0">
                <a:latin typeface="Calibri" panose="020F0502020204030204" pitchFamily="34" charset="0"/>
              </a:rPr>
              <a:t>He was known as the best friend of Muhammad (</a:t>
            </a:r>
            <a:r>
              <a:rPr lang="en-US" dirty="0" err="1">
                <a:latin typeface="Calibri" panose="020F0502020204030204" pitchFamily="34" charset="0"/>
              </a:rPr>
              <a:t>pbuh</a:t>
            </a:r>
            <a:r>
              <a:rPr lang="en-US" dirty="0">
                <a:latin typeface="Calibri" panose="020F0502020204030204" pitchFamily="34" charset="0"/>
              </a:rPr>
              <a:t>); even someone described him as the twin brother of the Prophet (</a:t>
            </a:r>
            <a:r>
              <a:rPr lang="en-US" dirty="0" err="1">
                <a:latin typeface="Calibri" panose="020F0502020204030204" pitchFamily="34" charset="0"/>
              </a:rPr>
              <a:t>pbuh</a:t>
            </a:r>
            <a:r>
              <a:rPr lang="en-US" dirty="0">
                <a:latin typeface="Calibri" panose="020F0502020204030204" pitchFamily="34" charset="0"/>
              </a:rPr>
              <a:t>). </a:t>
            </a:r>
          </a:p>
        </p:txBody>
      </p:sp>
    </p:spTree>
    <p:extLst>
      <p:ext uri="{BB962C8B-B14F-4D97-AF65-F5344CB8AC3E}">
        <p14:creationId xmlns:p14="http://schemas.microsoft.com/office/powerpoint/2010/main" val="301014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a:t>
            </a:r>
            <a:r>
              <a:rPr lang="en-US" b="1" dirty="0"/>
              <a:t>profit of a lifetime</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latin typeface="Calibri" panose="020F0502020204030204" pitchFamily="34" charset="0"/>
              </a:rPr>
              <a:t>Abu Bakr was a great successful businessman and was known for his intelligence in trading. He became rich however after embracing Islam, he used all his wealth in the way of Allah. He saved the slaves from nonbelievers and helped the poor by spending all his money just for the sake of Allah. This is a good example of this:</a:t>
            </a:r>
          </a:p>
          <a:p>
            <a:r>
              <a:rPr lang="en-US" dirty="0">
                <a:latin typeface="Calibri" panose="020F0502020204030204" pitchFamily="34" charset="0"/>
              </a:rPr>
              <a:t>Abu Bakr’s father, Abu </a:t>
            </a:r>
            <a:r>
              <a:rPr lang="en-US" dirty="0" err="1">
                <a:latin typeface="Calibri" panose="020F0502020204030204" pitchFamily="34" charset="0"/>
              </a:rPr>
              <a:t>Kuhafa</a:t>
            </a:r>
            <a:r>
              <a:rPr lang="en-US" dirty="0">
                <a:latin typeface="Calibri" panose="020F0502020204030204" pitchFamily="34" charset="0"/>
              </a:rPr>
              <a:t> had noticed the unusual behavior of his son. He could not give any meaning to it, so he decided to caution him.</a:t>
            </a:r>
          </a:p>
          <a:p>
            <a:r>
              <a:rPr lang="en-US" dirty="0">
                <a:latin typeface="Calibri" panose="020F0502020204030204" pitchFamily="34" charset="0"/>
              </a:rPr>
              <a:t>-“My dear son, I have no objection to the emancipation of the slaves you purchase. However, should not you choose the strong ones so that they could defend you against possible dangers that may come from the idol worshippers?”</a:t>
            </a:r>
          </a:p>
          <a:p>
            <a:r>
              <a:rPr lang="en-US" dirty="0">
                <a:latin typeface="Calibri" panose="020F0502020204030204" pitchFamily="34" charset="0"/>
              </a:rPr>
              <a:t>- “My beloved father! Without doubt, I am not doing this to gain a benefit but to earn the endorsement of God!”</a:t>
            </a:r>
          </a:p>
          <a:p>
            <a:endParaRPr lang="en-US" dirty="0"/>
          </a:p>
        </p:txBody>
      </p:sp>
    </p:spTree>
    <p:extLst>
      <p:ext uri="{BB962C8B-B14F-4D97-AF65-F5344CB8AC3E}">
        <p14:creationId xmlns:p14="http://schemas.microsoft.com/office/powerpoint/2010/main" val="253527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holy migration and the spirit of companionship</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2800" dirty="0">
                <a:latin typeface="Calibri" panose="020F0502020204030204" pitchFamily="34" charset="0"/>
              </a:rPr>
              <a:t>Abu Bakr attempted to migrate to </a:t>
            </a:r>
            <a:r>
              <a:rPr lang="en-US" sz="2800" dirty="0" err="1">
                <a:latin typeface="Calibri" panose="020F0502020204030204" pitchFamily="34" charset="0"/>
              </a:rPr>
              <a:t>Abyssina</a:t>
            </a:r>
            <a:r>
              <a:rPr lang="en-US" sz="2800" dirty="0">
                <a:latin typeface="Calibri" panose="020F0502020204030204" pitchFamily="34" charset="0"/>
              </a:rPr>
              <a:t> before but for some reasons he turned back on the way. He was going to be the only company of Prophet (</a:t>
            </a:r>
            <a:r>
              <a:rPr lang="en-US" sz="2800" dirty="0" err="1">
                <a:latin typeface="Calibri" panose="020F0502020204030204" pitchFamily="34" charset="0"/>
              </a:rPr>
              <a:t>pbuh</a:t>
            </a:r>
            <a:r>
              <a:rPr lang="en-US" sz="2800" dirty="0">
                <a:latin typeface="Calibri" panose="020F0502020204030204" pitchFamily="34" charset="0"/>
              </a:rPr>
              <a:t>) in the </a:t>
            </a:r>
            <a:r>
              <a:rPr lang="en-US" sz="2800" dirty="0" err="1">
                <a:latin typeface="Calibri" panose="020F0502020204030204" pitchFamily="34" charset="0"/>
              </a:rPr>
              <a:t>Hijrat</a:t>
            </a:r>
            <a:r>
              <a:rPr lang="en-US" sz="2800" dirty="0">
                <a:latin typeface="Calibri" panose="020F0502020204030204" pitchFamily="34" charset="0"/>
              </a:rPr>
              <a:t>. On the way to Medina, they faced many difficulties, for example nonbelievers tried to track them and his daughter </a:t>
            </a:r>
            <a:r>
              <a:rPr lang="en-US" sz="2800" dirty="0" err="1">
                <a:latin typeface="Calibri" panose="020F0502020204030204" pitchFamily="34" charset="0"/>
              </a:rPr>
              <a:t>Asma</a:t>
            </a:r>
            <a:r>
              <a:rPr lang="en-US" sz="2800" dirty="0">
                <a:latin typeface="Calibri" panose="020F0502020204030204" pitchFamily="34" charset="0"/>
              </a:rPr>
              <a:t> was beaten. On the other hand, Abu Bakr faced many miraculous incidents too, such as the ones that happened when they were leaving Makkah and hiding in the cave in Mountain </a:t>
            </a:r>
            <a:r>
              <a:rPr lang="en-US" sz="2800" dirty="0" err="1">
                <a:latin typeface="Calibri" panose="020F0502020204030204" pitchFamily="34" charset="0"/>
              </a:rPr>
              <a:t>Thawr</a:t>
            </a:r>
            <a:r>
              <a:rPr lang="en-US" sz="2800" dirty="0">
                <a:latin typeface="Calibri" panose="020F0502020204030204" pitchFamily="34" charset="0"/>
              </a:rPr>
              <a:t>.</a:t>
            </a:r>
          </a:p>
        </p:txBody>
      </p:sp>
    </p:spTree>
    <p:extLst>
      <p:ext uri="{BB962C8B-B14F-4D97-AF65-F5344CB8AC3E}">
        <p14:creationId xmlns:p14="http://schemas.microsoft.com/office/powerpoint/2010/main" val="273937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His </a:t>
            </a:r>
            <a:r>
              <a:rPr lang="en-US" b="1" dirty="0"/>
              <a:t>Attributes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Abu Bakr was very sensitive on all issues about the Qur’an, the Prophet (</a:t>
            </a:r>
            <a:r>
              <a:rPr lang="en-US" dirty="0" err="1">
                <a:latin typeface="Calibri" panose="020F0502020204030204" pitchFamily="34" charset="0"/>
              </a:rPr>
              <a:t>pbuh</a:t>
            </a:r>
            <a:r>
              <a:rPr lang="en-US" dirty="0">
                <a:latin typeface="Calibri" panose="020F0502020204030204" pitchFamily="34" charset="0"/>
              </a:rPr>
              <a:t>) and the hadiths. He tried to follow all the sayings of Muhammad (</a:t>
            </a:r>
            <a:r>
              <a:rPr lang="en-US" dirty="0" err="1">
                <a:latin typeface="Calibri" panose="020F0502020204030204" pitchFamily="34" charset="0"/>
              </a:rPr>
              <a:t>pbuh</a:t>
            </a:r>
            <a:r>
              <a:rPr lang="en-US" dirty="0">
                <a:latin typeface="Calibri" panose="020F0502020204030204" pitchFamily="34" charset="0"/>
              </a:rPr>
              <a:t>). The Prophet (</a:t>
            </a:r>
            <a:r>
              <a:rPr lang="en-US" dirty="0" err="1">
                <a:latin typeface="Calibri" panose="020F0502020204030204" pitchFamily="34" charset="0"/>
              </a:rPr>
              <a:t>pbuh</a:t>
            </a:r>
            <a:r>
              <a:rPr lang="en-US" dirty="0">
                <a:latin typeface="Calibri" panose="020F0502020204030204" pitchFamily="34" charset="0"/>
              </a:rPr>
              <a:t>) mentioned that the people who do such duties in a talk:</a:t>
            </a:r>
          </a:p>
          <a:p>
            <a:r>
              <a:rPr lang="en-US" dirty="0">
                <a:latin typeface="Calibri" panose="020F0502020204030204" pitchFamily="34" charset="0"/>
              </a:rPr>
              <a:t>A noble messenger of God asked his companions several questions about fasting, giving charity, gong to funeral prayer, feeding of a starving person. Abu Bakr was the only one who was following all these duties. Prophet (</a:t>
            </a:r>
            <a:r>
              <a:rPr lang="en-US" dirty="0" err="1">
                <a:latin typeface="Calibri" panose="020F0502020204030204" pitchFamily="34" charset="0"/>
              </a:rPr>
              <a:t>pbuh</a:t>
            </a:r>
            <a:r>
              <a:rPr lang="en-US" dirty="0">
                <a:latin typeface="Calibri" panose="020F0502020204030204" pitchFamily="34" charset="0"/>
              </a:rPr>
              <a:t>)– Whoever performs these deeds in a day will be forgiven of his sins and paradise will be due for him.”</a:t>
            </a:r>
          </a:p>
        </p:txBody>
      </p:sp>
    </p:spTree>
    <p:extLst>
      <p:ext uri="{BB962C8B-B14F-4D97-AF65-F5344CB8AC3E}">
        <p14:creationId xmlns:p14="http://schemas.microsoft.com/office/powerpoint/2010/main" val="166562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philanthropist</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a:latin typeface="Calibri" panose="020F0502020204030204" pitchFamily="34" charset="0"/>
              </a:rPr>
              <a:t>One day the Prophet (</a:t>
            </a:r>
            <a:r>
              <a:rPr lang="en-US" sz="2600" dirty="0" err="1">
                <a:latin typeface="Calibri" panose="020F0502020204030204" pitchFamily="34" charset="0"/>
              </a:rPr>
              <a:t>pbuh</a:t>
            </a:r>
            <a:r>
              <a:rPr lang="en-US" sz="2600" dirty="0">
                <a:latin typeface="Calibri" panose="020F0502020204030204" pitchFamily="34" charset="0"/>
              </a:rPr>
              <a:t>) was having a conversation with his </a:t>
            </a:r>
            <a:r>
              <a:rPr lang="en-US" sz="2600" dirty="0" err="1">
                <a:latin typeface="Calibri" panose="020F0502020204030204" pitchFamily="34" charset="0"/>
              </a:rPr>
              <a:t>Ashab</a:t>
            </a:r>
            <a:r>
              <a:rPr lang="en-US" sz="2600" dirty="0">
                <a:latin typeface="Calibri" panose="020F0502020204030204" pitchFamily="34" charset="0"/>
              </a:rPr>
              <a:t>. Abu Bakr was sitting in the corner listening to the divine words flowing from the Prophet’s (</a:t>
            </a:r>
            <a:r>
              <a:rPr lang="en-US" sz="2600" dirty="0" err="1">
                <a:latin typeface="Calibri" panose="020F0502020204030204" pitchFamily="34" charset="0"/>
              </a:rPr>
              <a:t>pbuh</a:t>
            </a:r>
            <a:r>
              <a:rPr lang="en-US" sz="2600" dirty="0">
                <a:latin typeface="Calibri" panose="020F0502020204030204" pitchFamily="34" charset="0"/>
              </a:rPr>
              <a:t>) mouth. He was wearing an old garment, the collar of which was attached with thorn. Abu Bakr, the prominent wealthy businessman of Mecca, was now living in poverty. He could not even find proper clothes to wear. However, he was not in this situation due to a lack of means. He had sacrificed everything he had for Prophet’s (</a:t>
            </a:r>
            <a:r>
              <a:rPr lang="en-US" sz="2600" dirty="0" err="1">
                <a:latin typeface="Calibri" panose="020F0502020204030204" pitchFamily="34" charset="0"/>
              </a:rPr>
              <a:t>pbuh</a:t>
            </a:r>
            <a:r>
              <a:rPr lang="en-US" sz="2600" dirty="0">
                <a:latin typeface="Calibri" panose="020F0502020204030204" pitchFamily="34" charset="0"/>
              </a:rPr>
              <a:t>) cause. This was a quality that had a special place by the side of God. Upon this, Angel Gabriel appeared: “Tell Abu Bakr that God sends him His greetings! God </a:t>
            </a:r>
            <a:endParaRPr lang="en-US" sz="2600" dirty="0">
              <a:latin typeface="Calibri" panose="020F0502020204030204" pitchFamily="34" charset="0"/>
            </a:endParaRPr>
          </a:p>
          <a:p>
            <a:r>
              <a:rPr lang="en-US" sz="2600" dirty="0">
                <a:latin typeface="Calibri" panose="020F0502020204030204" pitchFamily="34" charset="0"/>
              </a:rPr>
              <a:t>has a question for him, “As a poor man, is Abu Bakr happy with his Lord?”</a:t>
            </a:r>
            <a:endParaRPr lang="en-US" sz="2600" dirty="0">
              <a:latin typeface="Calibri" panose="020F0502020204030204" pitchFamily="34" charset="0"/>
            </a:endParaRPr>
          </a:p>
          <a:p>
            <a:endParaRPr lang="en-US" dirty="0"/>
          </a:p>
        </p:txBody>
      </p:sp>
    </p:spTree>
    <p:extLst>
      <p:ext uri="{BB962C8B-B14F-4D97-AF65-F5344CB8AC3E}">
        <p14:creationId xmlns:p14="http://schemas.microsoft.com/office/powerpoint/2010/main" val="307314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smtClean="0"/>
              <a:t>Road </a:t>
            </a:r>
            <a:r>
              <a:rPr lang="en-US" b="1" dirty="0"/>
              <a:t>to Caliphate</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Calibri" panose="020F0502020204030204" pitchFamily="34" charset="0"/>
              </a:rPr>
              <a:t>After Prophet’s (</a:t>
            </a:r>
            <a:r>
              <a:rPr lang="en-US" dirty="0" err="1">
                <a:latin typeface="Calibri" panose="020F0502020204030204" pitchFamily="34" charset="0"/>
              </a:rPr>
              <a:t>pbuh</a:t>
            </a:r>
            <a:r>
              <a:rPr lang="en-US" dirty="0">
                <a:latin typeface="Calibri" panose="020F0502020204030204" pitchFamily="34" charset="0"/>
              </a:rPr>
              <a:t>) death there was confusion about the next leader of Islam. Companions were unsure about the candidates. Omar ibn </a:t>
            </a:r>
            <a:r>
              <a:rPr lang="en-US" dirty="0" err="1">
                <a:latin typeface="Calibri" panose="020F0502020204030204" pitchFamily="34" charset="0"/>
              </a:rPr>
              <a:t>Khattab</a:t>
            </a:r>
            <a:r>
              <a:rPr lang="en-US" dirty="0">
                <a:latin typeface="Calibri" panose="020F0502020204030204" pitchFamily="34" charset="0"/>
              </a:rPr>
              <a:t> solved this problem by declaring Abu </a:t>
            </a:r>
            <a:r>
              <a:rPr lang="en-US" dirty="0" err="1">
                <a:latin typeface="Calibri" panose="020F0502020204030204" pitchFamily="34" charset="0"/>
              </a:rPr>
              <a:t>Bkar</a:t>
            </a:r>
            <a:r>
              <a:rPr lang="en-US" dirty="0">
                <a:latin typeface="Calibri" panose="020F0502020204030204" pitchFamily="34" charset="0"/>
              </a:rPr>
              <a:t> as the caliph and all companions agreed on this.</a:t>
            </a:r>
          </a:p>
          <a:p>
            <a:r>
              <a:rPr lang="en-US" dirty="0">
                <a:latin typeface="Calibri" panose="020F0502020204030204" pitchFamily="34" charset="0"/>
              </a:rPr>
              <a:t>Abu Bakr and his armies achieved to protect the society and solved the problems like false Prophet hood.</a:t>
            </a:r>
          </a:p>
          <a:p>
            <a:r>
              <a:rPr lang="en-US" dirty="0">
                <a:latin typeface="Calibri" panose="020F0502020204030204" pitchFamily="34" charset="0"/>
              </a:rPr>
              <a:t>Another Abu Bakr’s significant achievement was preserving the holy Qur’an into a book format. He had such a great concern regarding the martyring of Hafizes (people who memorized the Quran) that he consulted Umar about preserving the Qur’an in a book format. Abu Bakr achieved this with Umar’s support.</a:t>
            </a:r>
          </a:p>
        </p:txBody>
      </p:sp>
    </p:spTree>
    <p:extLst>
      <p:ext uri="{BB962C8B-B14F-4D97-AF65-F5344CB8AC3E}">
        <p14:creationId xmlns:p14="http://schemas.microsoft.com/office/powerpoint/2010/main" val="366484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Hz</a:t>
            </a:r>
            <a:r>
              <a:rPr lang="en-US" b="1" dirty="0"/>
              <a:t>. Ali (</a:t>
            </a:r>
            <a:r>
              <a:rPr lang="en-US" b="1" dirty="0" err="1"/>
              <a:t>r.ah</a:t>
            </a:r>
            <a:r>
              <a:rPr lang="en-US" b="1" dirty="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rPr>
              <a:t>“May God have mercy on you, oh Abu Bakr! You were the leading figure of Islam, the most perfect example of faith, a person who feared God the most and carried the heaviest load out of all human beings. In the following the Prophet (</a:t>
            </a:r>
            <a:r>
              <a:rPr lang="en-US" sz="2800" dirty="0" err="1">
                <a:latin typeface="Calibri" panose="020F0502020204030204" pitchFamily="34" charset="0"/>
              </a:rPr>
              <a:t>pbuh</a:t>
            </a:r>
            <a:r>
              <a:rPr lang="en-US" sz="2800" dirty="0">
                <a:latin typeface="Calibri" panose="020F0502020204030204" pitchFamily="34" charset="0"/>
              </a:rPr>
              <a:t>), no one could show more sincerity than you and no one could be more sensitive towards their friends.”</a:t>
            </a:r>
          </a:p>
        </p:txBody>
      </p:sp>
    </p:spTree>
    <p:extLst>
      <p:ext uri="{BB962C8B-B14F-4D97-AF65-F5344CB8AC3E}">
        <p14:creationId xmlns:p14="http://schemas.microsoft.com/office/powerpoint/2010/main" val="27320405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TotalTime>
  <Words>1026</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 Hz.Abu Bakr </vt:lpstr>
      <vt:lpstr>Hz Abu Bakr’s family</vt:lpstr>
      <vt:lpstr>His other names and titles</vt:lpstr>
      <vt:lpstr> The profit of a lifetime </vt:lpstr>
      <vt:lpstr>The holy migration and the spirit of companionship </vt:lpstr>
      <vt:lpstr> His Attributes </vt:lpstr>
      <vt:lpstr>The philanthropist</vt:lpstr>
      <vt:lpstr> Road to Caliphate</vt:lpstr>
      <vt:lpstr> Hz. Ali (r.ah) </vt:lpstr>
      <vt:lpstr>Hz. Omer (r.ah)</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Hz.Abu Bakr </dc:title>
  <dc:creator>halil</dc:creator>
  <cp:lastModifiedBy>halil</cp:lastModifiedBy>
  <cp:revision>3</cp:revision>
  <dcterms:created xsi:type="dcterms:W3CDTF">2015-04-06T13:57:07Z</dcterms:created>
  <dcterms:modified xsi:type="dcterms:W3CDTF">2015-04-06T14:16:30Z</dcterms:modified>
</cp:coreProperties>
</file>