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4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F4531D9-9357-4755-9FA2-B695CE764ED6}"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EE88E-B45B-4D27-903B-497403BD235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36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4531D9-9357-4755-9FA2-B695CE764ED6}"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EE88E-B45B-4D27-903B-497403BD235D}" type="slidenum">
              <a:rPr lang="en-US" smtClean="0"/>
              <a:t>‹#›</a:t>
            </a:fld>
            <a:endParaRPr lang="en-US"/>
          </a:p>
        </p:txBody>
      </p:sp>
    </p:spTree>
    <p:extLst>
      <p:ext uri="{BB962C8B-B14F-4D97-AF65-F5344CB8AC3E}">
        <p14:creationId xmlns:p14="http://schemas.microsoft.com/office/powerpoint/2010/main" val="349081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4531D9-9357-4755-9FA2-B695CE764ED6}"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EE88E-B45B-4D27-903B-497403BD235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018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4531D9-9357-4755-9FA2-B695CE764ED6}"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EE88E-B45B-4D27-903B-497403BD235D}" type="slidenum">
              <a:rPr lang="en-US" smtClean="0"/>
              <a:t>‹#›</a:t>
            </a:fld>
            <a:endParaRPr lang="en-US"/>
          </a:p>
        </p:txBody>
      </p:sp>
    </p:spTree>
    <p:extLst>
      <p:ext uri="{BB962C8B-B14F-4D97-AF65-F5344CB8AC3E}">
        <p14:creationId xmlns:p14="http://schemas.microsoft.com/office/powerpoint/2010/main" val="3095959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4531D9-9357-4755-9FA2-B695CE764ED6}"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EE88E-B45B-4D27-903B-497403BD235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853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4531D9-9357-4755-9FA2-B695CE764ED6}"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EE88E-B45B-4D27-903B-497403BD235D}" type="slidenum">
              <a:rPr lang="en-US" smtClean="0"/>
              <a:t>‹#›</a:t>
            </a:fld>
            <a:endParaRPr lang="en-US"/>
          </a:p>
        </p:txBody>
      </p:sp>
    </p:spTree>
    <p:extLst>
      <p:ext uri="{BB962C8B-B14F-4D97-AF65-F5344CB8AC3E}">
        <p14:creationId xmlns:p14="http://schemas.microsoft.com/office/powerpoint/2010/main" val="152605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4531D9-9357-4755-9FA2-B695CE764ED6}"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EE88E-B45B-4D27-903B-497403BD235D}" type="slidenum">
              <a:rPr lang="en-US" smtClean="0"/>
              <a:t>‹#›</a:t>
            </a:fld>
            <a:endParaRPr lang="en-US"/>
          </a:p>
        </p:txBody>
      </p:sp>
    </p:spTree>
    <p:extLst>
      <p:ext uri="{BB962C8B-B14F-4D97-AF65-F5344CB8AC3E}">
        <p14:creationId xmlns:p14="http://schemas.microsoft.com/office/powerpoint/2010/main" val="457973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4531D9-9357-4755-9FA2-B695CE764ED6}"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EE88E-B45B-4D27-903B-497403BD235D}" type="slidenum">
              <a:rPr lang="en-US" smtClean="0"/>
              <a:t>‹#›</a:t>
            </a:fld>
            <a:endParaRPr lang="en-US"/>
          </a:p>
        </p:txBody>
      </p:sp>
    </p:spTree>
    <p:extLst>
      <p:ext uri="{BB962C8B-B14F-4D97-AF65-F5344CB8AC3E}">
        <p14:creationId xmlns:p14="http://schemas.microsoft.com/office/powerpoint/2010/main" val="2901473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531D9-9357-4755-9FA2-B695CE764ED6}" type="datetimeFigureOut">
              <a:rPr lang="en-US" smtClean="0"/>
              <a:t>4/25/2016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EE88E-B45B-4D27-903B-497403BD235D}" type="slidenum">
              <a:rPr lang="en-US" smtClean="0"/>
              <a:t>‹#›</a:t>
            </a:fld>
            <a:endParaRPr lang="en-US"/>
          </a:p>
        </p:txBody>
      </p:sp>
    </p:spTree>
    <p:extLst>
      <p:ext uri="{BB962C8B-B14F-4D97-AF65-F5344CB8AC3E}">
        <p14:creationId xmlns:p14="http://schemas.microsoft.com/office/powerpoint/2010/main" val="414571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531D9-9357-4755-9FA2-B695CE764ED6}"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EE88E-B45B-4D27-903B-497403BD235D}" type="slidenum">
              <a:rPr lang="en-US" smtClean="0"/>
              <a:t>‹#›</a:t>
            </a:fld>
            <a:endParaRPr lang="en-US"/>
          </a:p>
        </p:txBody>
      </p:sp>
    </p:spTree>
    <p:extLst>
      <p:ext uri="{BB962C8B-B14F-4D97-AF65-F5344CB8AC3E}">
        <p14:creationId xmlns:p14="http://schemas.microsoft.com/office/powerpoint/2010/main" val="196932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531D9-9357-4755-9FA2-B695CE764ED6}"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EE88E-B45B-4D27-903B-497403BD235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574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F4531D9-9357-4755-9FA2-B695CE764ED6}" type="datetimeFigureOut">
              <a:rPr lang="en-US" smtClean="0"/>
              <a:t>4/25/2016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B1EE88E-B45B-4D27-903B-497403BD235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623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497049"/>
            <a:ext cx="7832361" cy="2360950"/>
          </a:xfrm>
        </p:spPr>
        <p:txBody>
          <a:bodyPr>
            <a:normAutofit/>
          </a:bodyPr>
          <a:lstStyle/>
          <a:p>
            <a:r>
              <a:rPr lang="en-US" dirty="0"/>
              <a:t>Islam </a:t>
            </a:r>
            <a:r>
              <a:rPr lang="en-US" dirty="0" smtClean="0"/>
              <a:t/>
            </a:r>
            <a:br>
              <a:rPr lang="en-US" dirty="0" smtClean="0"/>
            </a:br>
            <a:r>
              <a:rPr lang="en-US" dirty="0" smtClean="0"/>
              <a:t>As </a:t>
            </a:r>
            <a:r>
              <a:rPr lang="en-US" dirty="0"/>
              <a:t>a Religion of Universal Mercy</a:t>
            </a:r>
            <a:br>
              <a:rPr lang="en-US" dirty="0"/>
            </a:br>
            <a:endParaRPr lang="en-US" dirty="0"/>
          </a:p>
        </p:txBody>
      </p:sp>
    </p:spTree>
    <p:extLst>
      <p:ext uri="{BB962C8B-B14F-4D97-AF65-F5344CB8AC3E}">
        <p14:creationId xmlns:p14="http://schemas.microsoft.com/office/powerpoint/2010/main" val="2336782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908041" cy="6385810"/>
          </a:xfrm>
        </p:spPr>
        <p:txBody>
          <a:bodyPr>
            <a:normAutofit fontScale="92500"/>
          </a:bodyPr>
          <a:lstStyle/>
          <a:p>
            <a:r>
              <a:rPr lang="en-US" sz="3600" dirty="0"/>
              <a:t>When one of his Companions died, he asked those at the funeral if the deceased had left any debts. </a:t>
            </a:r>
            <a:r>
              <a:rPr lang="en-US" sz="3600" b="1" dirty="0">
                <a:solidFill>
                  <a:srgbClr val="7030A0"/>
                </a:solidFill>
              </a:rPr>
              <a:t>On learning that he had, the Prophet mentioned the above verse and announced that the creditors should come to him for repayment.</a:t>
            </a:r>
          </a:p>
          <a:p>
            <a:r>
              <a:rPr lang="en-US" sz="3600" b="1" dirty="0">
                <a:solidFill>
                  <a:srgbClr val="FFC000"/>
                </a:solidFill>
              </a:rPr>
              <a:t>His compassion even encompassed the hypocrites and unbelievers. </a:t>
            </a:r>
            <a:r>
              <a:rPr lang="en-US" sz="3600" dirty="0"/>
              <a:t>He knew who the hypocrites were, but never identified them, </a:t>
            </a:r>
            <a:r>
              <a:rPr lang="en-US" sz="3600" b="1" dirty="0">
                <a:solidFill>
                  <a:srgbClr val="002060"/>
                </a:solidFill>
              </a:rPr>
              <a:t>for this would have deprived them of the rights of full citizenship that they had gained by their outward declaration of faith and practice. </a:t>
            </a:r>
            <a:r>
              <a:rPr lang="en-US" sz="3600" dirty="0"/>
              <a:t>Since they lived among the Muslims, their denial may have been reduced or changed to doubt, thus diminishing their fear of death and the pain caused by the assertion of eternal non-existence after death.</a:t>
            </a:r>
          </a:p>
          <a:p>
            <a:endParaRPr lang="en-US" dirty="0"/>
          </a:p>
        </p:txBody>
      </p:sp>
    </p:spTree>
    <p:extLst>
      <p:ext uri="{BB962C8B-B14F-4D97-AF65-F5344CB8AC3E}">
        <p14:creationId xmlns:p14="http://schemas.microsoft.com/office/powerpoint/2010/main" val="1830699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773131" cy="5994567"/>
          </a:xfrm>
        </p:spPr>
        <p:txBody>
          <a:bodyPr>
            <a:normAutofit lnSpcReduction="10000"/>
          </a:bodyPr>
          <a:lstStyle/>
          <a:p>
            <a:r>
              <a:rPr lang="en-US" sz="3600" dirty="0"/>
              <a:t>God no longer destroys unbelievers collectively, although He had eradicated many such people in the past:</a:t>
            </a:r>
          </a:p>
          <a:p>
            <a:r>
              <a:rPr lang="en-US" sz="3600" b="1" dirty="0">
                <a:solidFill>
                  <a:srgbClr val="FF0000"/>
                </a:solidFill>
              </a:rPr>
              <a:t>But God would never chastise them while you were among them; God would never chastise them as they begged forgiveness. (Al-</a:t>
            </a:r>
            <a:r>
              <a:rPr lang="en-US" sz="3600" b="1" dirty="0" err="1">
                <a:solidFill>
                  <a:srgbClr val="FF0000"/>
                </a:solidFill>
              </a:rPr>
              <a:t>Anfal</a:t>
            </a:r>
            <a:r>
              <a:rPr lang="en-US" sz="3600" b="1" dirty="0">
                <a:solidFill>
                  <a:srgbClr val="FF0000"/>
                </a:solidFill>
              </a:rPr>
              <a:t> 8:33)</a:t>
            </a:r>
          </a:p>
          <a:p>
            <a:r>
              <a:rPr lang="en-US" sz="3600" b="1" dirty="0">
                <a:solidFill>
                  <a:srgbClr val="7030A0"/>
                </a:solidFill>
              </a:rPr>
              <a:t>This verse refers to unbelievers regardless of time and place. God will not destroy whole peoples as long as there are some who follow the Messenger. Moreover, He has left the door of repentance open until the Last Day. Anyone can accept Islam or ask God's forgiveness, regardless of how sinful they consider themselves to be.</a:t>
            </a:r>
          </a:p>
          <a:p>
            <a:endParaRPr lang="en-US" dirty="0"/>
          </a:p>
        </p:txBody>
      </p:sp>
    </p:spTree>
    <p:extLst>
      <p:ext uri="{BB962C8B-B14F-4D97-AF65-F5344CB8AC3E}">
        <p14:creationId xmlns:p14="http://schemas.microsoft.com/office/powerpoint/2010/main" val="655032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773131" cy="5994567"/>
          </a:xfrm>
        </p:spPr>
        <p:txBody>
          <a:bodyPr>
            <a:normAutofit/>
          </a:bodyPr>
          <a:lstStyle/>
          <a:p>
            <a:r>
              <a:rPr lang="en-US" sz="4800" dirty="0"/>
              <a:t>For this reason, </a:t>
            </a:r>
            <a:r>
              <a:rPr lang="en-US" sz="4800" b="1" dirty="0">
                <a:solidFill>
                  <a:srgbClr val="7030A0"/>
                </a:solidFill>
              </a:rPr>
              <a:t>a Muslim's enmity toward unbelievers is a form of pity. </a:t>
            </a:r>
            <a:r>
              <a:rPr lang="en-US" sz="4800" dirty="0"/>
              <a:t>When 'Umar saw an 80-year-old man, he sat down and wept. When asked why, 'Umar</a:t>
            </a:r>
            <a:r>
              <a:rPr lang="en-US" sz="4800" dirty="0" smtClean="0"/>
              <a:t> </a:t>
            </a:r>
            <a:r>
              <a:rPr lang="en-US" sz="4800" dirty="0"/>
              <a:t>replied: "God assigned him so long a lifespan, but he has not been able to find the true path." 'Umar was a disciple of God's Messenger, the prophet who said:</a:t>
            </a:r>
          </a:p>
          <a:p>
            <a:endParaRPr lang="en-US" sz="4000" dirty="0"/>
          </a:p>
        </p:txBody>
      </p:sp>
    </p:spTree>
    <p:extLst>
      <p:ext uri="{BB962C8B-B14F-4D97-AF65-F5344CB8AC3E}">
        <p14:creationId xmlns:p14="http://schemas.microsoft.com/office/powerpoint/2010/main" val="1829228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982993" cy="6295869"/>
          </a:xfrm>
        </p:spPr>
        <p:txBody>
          <a:bodyPr/>
          <a:lstStyle/>
          <a:p>
            <a:r>
              <a:rPr lang="en-US" sz="3200" b="1" dirty="0">
                <a:solidFill>
                  <a:srgbClr val="7030A0"/>
                </a:solidFill>
              </a:rPr>
              <a:t>I was not sent to call down curses on people, but as a mercy.[4]</a:t>
            </a:r>
          </a:p>
          <a:p>
            <a:r>
              <a:rPr lang="en-US" sz="3200" b="1" dirty="0">
                <a:solidFill>
                  <a:srgbClr val="7030A0"/>
                </a:solidFill>
              </a:rPr>
              <a:t>I am Muhammad, and Ahmad (the praised one), and </a:t>
            </a:r>
            <a:r>
              <a:rPr lang="en-US" sz="3200" b="1" dirty="0" err="1">
                <a:solidFill>
                  <a:srgbClr val="7030A0"/>
                </a:solidFill>
              </a:rPr>
              <a:t>Muqaffi</a:t>
            </a:r>
            <a:r>
              <a:rPr lang="en-US" sz="3200" b="1" dirty="0">
                <a:solidFill>
                  <a:srgbClr val="7030A0"/>
                </a:solidFill>
              </a:rPr>
              <a:t> (the Last Prophet); I am </a:t>
            </a:r>
            <a:r>
              <a:rPr lang="en-US" sz="3200" b="1" dirty="0" err="1">
                <a:solidFill>
                  <a:srgbClr val="7030A0"/>
                </a:solidFill>
              </a:rPr>
              <a:t>Hashir</a:t>
            </a:r>
            <a:r>
              <a:rPr lang="en-US" sz="3200" b="1" dirty="0">
                <a:solidFill>
                  <a:srgbClr val="7030A0"/>
                </a:solidFill>
              </a:rPr>
              <a:t> (the last Prophet in whose presence the people will gather); the Prophet of Repentance (the Prophet for whose sake the door of repentance will always remain open), and the Prophet of mercy.[5]</a:t>
            </a:r>
          </a:p>
          <a:p>
            <a:r>
              <a:rPr lang="en-US" sz="3200" b="1" dirty="0">
                <a:solidFill>
                  <a:srgbClr val="FFC000"/>
                </a:solidFill>
              </a:rPr>
              <a:t>Archangel Gabriel also benefited from the mercy of the Qur'an. </a:t>
            </a:r>
            <a:r>
              <a:rPr lang="en-US" sz="3200" dirty="0"/>
              <a:t>Once the Prophet asked Gabriel whether he had any share in the mercy contained in the Qur'an, Gabriel replied that he did, and explained: </a:t>
            </a:r>
            <a:r>
              <a:rPr lang="en-US" sz="3200" b="1" dirty="0">
                <a:solidFill>
                  <a:srgbClr val="7030A0"/>
                </a:solidFill>
              </a:rPr>
              <a:t>"I was not certain about my end. However, when the verse: (One) obeyed, and moreover, trustworthy and secured (At-</a:t>
            </a:r>
            <a:r>
              <a:rPr lang="en-US" sz="3200" b="1" dirty="0" err="1">
                <a:solidFill>
                  <a:srgbClr val="7030A0"/>
                </a:solidFill>
              </a:rPr>
              <a:t>Takwir</a:t>
            </a:r>
            <a:r>
              <a:rPr lang="en-US" sz="3200" b="1" dirty="0">
                <a:solidFill>
                  <a:srgbClr val="7030A0"/>
                </a:solidFill>
              </a:rPr>
              <a:t> 81:21) was revealed, I felt secure."[6]</a:t>
            </a:r>
          </a:p>
          <a:p>
            <a:endParaRPr lang="en-US" dirty="0"/>
          </a:p>
        </p:txBody>
      </p:sp>
    </p:spTree>
    <p:extLst>
      <p:ext uri="{BB962C8B-B14F-4D97-AF65-F5344CB8AC3E}">
        <p14:creationId xmlns:p14="http://schemas.microsoft.com/office/powerpoint/2010/main" val="2508418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773131" cy="5994567"/>
          </a:xfrm>
        </p:spPr>
        <p:txBody>
          <a:bodyPr/>
          <a:lstStyle/>
          <a:p>
            <a:r>
              <a:rPr lang="en-US" sz="4400" b="1" dirty="0">
                <a:solidFill>
                  <a:srgbClr val="7030A0"/>
                </a:solidFill>
              </a:rPr>
              <a:t>The Messenger of God was particularly compassionate toward children.</a:t>
            </a:r>
            <a:r>
              <a:rPr lang="en-US" sz="4400" dirty="0"/>
              <a:t> Whenever he saw a child crying, he sat beside him or her and shared his or her feelings. </a:t>
            </a:r>
            <a:r>
              <a:rPr lang="en-US" sz="4400" b="1" dirty="0">
                <a:solidFill>
                  <a:srgbClr val="FFC000"/>
                </a:solidFill>
              </a:rPr>
              <a:t>He felt the pain of a mother for her child more than the mother herself. Once he said:</a:t>
            </a:r>
          </a:p>
          <a:p>
            <a:r>
              <a:rPr lang="en-US" sz="4400" b="1" dirty="0">
                <a:solidFill>
                  <a:srgbClr val="7030A0"/>
                </a:solidFill>
              </a:rPr>
              <a:t>I stand in prayer and wish to prolong it. However, I hear a child cry and shorten the prayer to lessen the mother's anxiety."[7]</a:t>
            </a:r>
          </a:p>
          <a:p>
            <a:endParaRPr lang="en-US" dirty="0"/>
          </a:p>
        </p:txBody>
      </p:sp>
    </p:spTree>
    <p:extLst>
      <p:ext uri="{BB962C8B-B14F-4D97-AF65-F5344CB8AC3E}">
        <p14:creationId xmlns:p14="http://schemas.microsoft.com/office/powerpoint/2010/main" val="2026978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773131" cy="5994567"/>
          </a:xfrm>
        </p:spPr>
        <p:txBody>
          <a:bodyPr>
            <a:noAutofit/>
          </a:bodyPr>
          <a:lstStyle/>
          <a:p>
            <a:r>
              <a:rPr lang="en-US" sz="4800" dirty="0"/>
              <a:t>He took children in his arms and hugged them. Once when he hugged and kissed his grandson </a:t>
            </a:r>
            <a:r>
              <a:rPr lang="en-US" sz="4800" dirty="0" err="1"/>
              <a:t>Hasan</a:t>
            </a:r>
            <a:r>
              <a:rPr lang="en-US" sz="4800" dirty="0"/>
              <a:t>, </a:t>
            </a:r>
            <a:r>
              <a:rPr lang="en-US" sz="4800" dirty="0" err="1"/>
              <a:t>Aqrah</a:t>
            </a:r>
            <a:r>
              <a:rPr lang="en-US" sz="4800" dirty="0"/>
              <a:t> </a:t>
            </a:r>
            <a:r>
              <a:rPr lang="en-US" sz="4800" dirty="0" err="1"/>
              <a:t>ibn</a:t>
            </a:r>
            <a:r>
              <a:rPr lang="en-US" sz="4800" dirty="0"/>
              <a:t> </a:t>
            </a:r>
            <a:r>
              <a:rPr lang="en-US" sz="4800" dirty="0" err="1"/>
              <a:t>Habis</a:t>
            </a:r>
            <a:r>
              <a:rPr lang="en-US" sz="4800" dirty="0"/>
              <a:t> told him: "I have 10 children, none of whom I have ever kissed." God's Messenger responded: </a:t>
            </a:r>
            <a:r>
              <a:rPr lang="en-US" sz="4800" b="1" dirty="0">
                <a:solidFill>
                  <a:srgbClr val="7030A0"/>
                </a:solidFill>
              </a:rPr>
              <a:t>"One without pity for others is not pitied."[8] </a:t>
            </a:r>
            <a:r>
              <a:rPr lang="en-US" sz="4800" dirty="0"/>
              <a:t>According to another version, he added: </a:t>
            </a:r>
            <a:r>
              <a:rPr lang="en-US" sz="4800" b="1" dirty="0">
                <a:solidFill>
                  <a:srgbClr val="7030A0"/>
                </a:solidFill>
              </a:rPr>
              <a:t>"What can I do for you if God has removed compassion from you?"[9]</a:t>
            </a:r>
          </a:p>
          <a:p>
            <a:endParaRPr lang="en-US" sz="4800" dirty="0"/>
          </a:p>
        </p:txBody>
      </p:sp>
    </p:spTree>
    <p:extLst>
      <p:ext uri="{BB962C8B-B14F-4D97-AF65-F5344CB8AC3E}">
        <p14:creationId xmlns:p14="http://schemas.microsoft.com/office/powerpoint/2010/main" val="1928660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773131" cy="6280879"/>
          </a:xfrm>
        </p:spPr>
        <p:txBody>
          <a:bodyPr>
            <a:normAutofit/>
          </a:bodyPr>
          <a:lstStyle/>
          <a:p>
            <a:r>
              <a:rPr lang="en-US" sz="3600" dirty="0"/>
              <a:t>He said: </a:t>
            </a:r>
            <a:r>
              <a:rPr lang="en-US" sz="3600" b="1" dirty="0">
                <a:solidFill>
                  <a:srgbClr val="7030A0"/>
                </a:solidFill>
              </a:rPr>
              <a:t>"Pity those on the Earth so that those in the heavens will pity you."[10]</a:t>
            </a:r>
            <a:r>
              <a:rPr lang="en-US" sz="3600" dirty="0"/>
              <a:t> Once when </a:t>
            </a:r>
            <a:r>
              <a:rPr lang="en-US" sz="3600" dirty="0" err="1"/>
              <a:t>Sa'd</a:t>
            </a:r>
            <a:r>
              <a:rPr lang="en-US" sz="3600" dirty="0"/>
              <a:t> </a:t>
            </a:r>
            <a:r>
              <a:rPr lang="en-US" sz="3600" dirty="0" err="1"/>
              <a:t>ibn</a:t>
            </a:r>
            <a:r>
              <a:rPr lang="en-US" sz="3600" dirty="0"/>
              <a:t> '</a:t>
            </a:r>
            <a:r>
              <a:rPr lang="en-US" sz="3600" dirty="0" err="1"/>
              <a:t>Ubadah</a:t>
            </a:r>
            <a:r>
              <a:rPr lang="en-US" sz="3600" dirty="0"/>
              <a:t> became ill, God's Messenger visited him at home. Seeing his faithful Companion in a pitiful state, he began to cry and said: </a:t>
            </a:r>
            <a:r>
              <a:rPr lang="en-US" sz="3600" b="1" dirty="0">
                <a:solidFill>
                  <a:srgbClr val="7030A0"/>
                </a:solidFill>
              </a:rPr>
              <a:t>"God does not punish because of tears or grief, but He punishes because of this," and he pointed to his tongue.[11] </a:t>
            </a:r>
            <a:r>
              <a:rPr lang="en-US" sz="3600" dirty="0"/>
              <a:t>When '</a:t>
            </a:r>
            <a:r>
              <a:rPr lang="en-US" sz="3600" dirty="0" err="1"/>
              <a:t>Uthman</a:t>
            </a:r>
            <a:r>
              <a:rPr lang="en-US" sz="3600" dirty="0"/>
              <a:t> </a:t>
            </a:r>
            <a:r>
              <a:rPr lang="en-US" sz="3600" dirty="0" err="1"/>
              <a:t>ibn</a:t>
            </a:r>
            <a:r>
              <a:rPr lang="en-US" sz="3600" dirty="0"/>
              <a:t> </a:t>
            </a:r>
            <a:r>
              <a:rPr lang="en-US" sz="3600" dirty="0" err="1"/>
              <a:t>Mad'un</a:t>
            </a:r>
            <a:r>
              <a:rPr lang="en-US" sz="3600" dirty="0"/>
              <a:t> died, he wept profusely. During the funeral, a woman remarked: "'</a:t>
            </a:r>
            <a:r>
              <a:rPr lang="en-US" sz="3600" dirty="0" err="1"/>
              <a:t>Uthman</a:t>
            </a:r>
            <a:r>
              <a:rPr lang="en-US" sz="3600" dirty="0"/>
              <a:t> flew like a bird to </a:t>
            </a:r>
            <a:r>
              <a:rPr lang="en-US" sz="3600" dirty="0" smtClean="0"/>
              <a:t>Paradise."</a:t>
            </a:r>
            <a:r>
              <a:rPr lang="en-US" sz="3600" b="1" dirty="0" smtClean="0">
                <a:solidFill>
                  <a:srgbClr val="FF0000"/>
                </a:solidFill>
              </a:rPr>
              <a:t> </a:t>
            </a:r>
            <a:r>
              <a:rPr lang="en-US" sz="3600" b="1" dirty="0">
                <a:solidFill>
                  <a:srgbClr val="FF0000"/>
                </a:solidFill>
              </a:rPr>
              <a:t>Even in that mournful state, the Prophet did not lose his balance and corrected the woman: </a:t>
            </a:r>
            <a:r>
              <a:rPr lang="en-US" sz="3600" dirty="0"/>
              <a:t>"How do you know this? Even I do not know this, and I am a Prophet."[12</a:t>
            </a:r>
            <a:r>
              <a:rPr lang="en-US" dirty="0"/>
              <a:t>]</a:t>
            </a:r>
          </a:p>
          <a:p>
            <a:endParaRPr lang="en-US" dirty="0"/>
          </a:p>
        </p:txBody>
      </p:sp>
    </p:spTree>
    <p:extLst>
      <p:ext uri="{BB962C8B-B14F-4D97-AF65-F5344CB8AC3E}">
        <p14:creationId xmlns:p14="http://schemas.microsoft.com/office/powerpoint/2010/main" val="41475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9" y="314793"/>
            <a:ext cx="10653210" cy="6250899"/>
          </a:xfrm>
        </p:spPr>
        <p:txBody>
          <a:bodyPr/>
          <a:lstStyle/>
          <a:p>
            <a:r>
              <a:rPr lang="en-US" sz="3200" dirty="0"/>
              <a:t>A member of the </a:t>
            </a:r>
            <a:r>
              <a:rPr lang="en-US" sz="3200" dirty="0" err="1"/>
              <a:t>Banu</a:t>
            </a:r>
            <a:r>
              <a:rPr lang="en-US" sz="3200" dirty="0"/>
              <a:t> </a:t>
            </a:r>
            <a:r>
              <a:rPr lang="en-US" sz="3200" dirty="0" err="1"/>
              <a:t>Muqarrin</a:t>
            </a:r>
            <a:r>
              <a:rPr lang="en-US" sz="3200" dirty="0"/>
              <a:t> clan once beat his female slave. She informed the Messenger of God, who then sent a message to the master. He said: </a:t>
            </a:r>
            <a:r>
              <a:rPr lang="en-US" sz="3200" b="1" dirty="0">
                <a:solidFill>
                  <a:srgbClr val="7030A0"/>
                </a:solidFill>
              </a:rPr>
              <a:t>"You have beaten her without any justifiable right. Free her."</a:t>
            </a:r>
            <a:r>
              <a:rPr lang="en-US" sz="3200" dirty="0"/>
              <a:t>[13] Setting a slave free was far better for the master than being punished in the Hereafter because of a wrong act. </a:t>
            </a:r>
            <a:r>
              <a:rPr lang="en-US" sz="3200" b="1" dirty="0">
                <a:solidFill>
                  <a:srgbClr val="7030A0"/>
                </a:solidFill>
              </a:rPr>
              <a:t>The Messenger of God always protected and supported widows, orphans, the poor, and the disabled, even before his </a:t>
            </a:r>
            <a:r>
              <a:rPr lang="en-US" sz="3200" b="1" dirty="0" err="1">
                <a:solidFill>
                  <a:srgbClr val="7030A0"/>
                </a:solidFill>
              </a:rPr>
              <a:t>Prophethood</a:t>
            </a:r>
            <a:r>
              <a:rPr lang="en-US" sz="3200" b="1" dirty="0">
                <a:solidFill>
                  <a:srgbClr val="7030A0"/>
                </a:solidFill>
              </a:rPr>
              <a:t>. </a:t>
            </a:r>
            <a:r>
              <a:rPr lang="en-US" sz="3200" dirty="0"/>
              <a:t>When he returned home in excitement from Mount </a:t>
            </a:r>
            <a:r>
              <a:rPr lang="en-US" sz="3200" dirty="0" err="1"/>
              <a:t>Hira</a:t>
            </a:r>
            <a:r>
              <a:rPr lang="en-US" sz="3200" dirty="0"/>
              <a:t> after the first Revelation, his wife Khadijah told him:</a:t>
            </a:r>
          </a:p>
          <a:p>
            <a:r>
              <a:rPr lang="en-US" sz="3200" b="1" dirty="0">
                <a:solidFill>
                  <a:srgbClr val="7030A0"/>
                </a:solidFill>
              </a:rPr>
              <a:t>I hope you will be the Prophet of this community, for you always tell the truth, fulfill your trust, support your relatives, help the poor and weak, and feed guests.[14]</a:t>
            </a:r>
          </a:p>
          <a:p>
            <a:endParaRPr lang="en-US" dirty="0"/>
          </a:p>
        </p:txBody>
      </p:sp>
    </p:spTree>
    <p:extLst>
      <p:ext uri="{BB962C8B-B14F-4D97-AF65-F5344CB8AC3E}">
        <p14:creationId xmlns:p14="http://schemas.microsoft.com/office/powerpoint/2010/main" val="2966310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548279" cy="6250899"/>
          </a:xfrm>
        </p:spPr>
        <p:txBody>
          <a:bodyPr>
            <a:normAutofit/>
          </a:bodyPr>
          <a:lstStyle/>
          <a:p>
            <a:r>
              <a:rPr lang="en-US" sz="3200" b="1" dirty="0">
                <a:solidFill>
                  <a:srgbClr val="FFC000"/>
                </a:solidFill>
              </a:rPr>
              <a:t>His compassion even encompassed animals. </a:t>
            </a:r>
            <a:r>
              <a:rPr lang="en-US" sz="3200" dirty="0"/>
              <a:t>We hear from him:</a:t>
            </a:r>
          </a:p>
          <a:p>
            <a:r>
              <a:rPr lang="en-US" sz="3200" b="1" dirty="0">
                <a:solidFill>
                  <a:srgbClr val="0070C0"/>
                </a:solidFill>
              </a:rPr>
              <a:t>A prostitute was guided to truth by God and ultimately went to Paradise because she gave water to a poor dog dying of thirst inside a well. Another woman was sent to Hell because she made a cat die of hunger.[15]</a:t>
            </a:r>
          </a:p>
          <a:p>
            <a:r>
              <a:rPr lang="en-US" sz="3200" b="1" dirty="0">
                <a:solidFill>
                  <a:schemeClr val="accent5"/>
                </a:solidFill>
              </a:rPr>
              <a:t>Once while returning from a military campaign, a few Companions removed some young birds from their nest to caress them. The mother bird came back and, not being able to find its babies, began to fly around, calling out for them. When told of this, God's Messenger became angry and ordered the birds to be put back in the nest.[16]</a:t>
            </a:r>
          </a:p>
          <a:p>
            <a:endParaRPr lang="en-US" sz="3200" dirty="0"/>
          </a:p>
        </p:txBody>
      </p:sp>
    </p:spTree>
    <p:extLst>
      <p:ext uri="{BB962C8B-B14F-4D97-AF65-F5344CB8AC3E}">
        <p14:creationId xmlns:p14="http://schemas.microsoft.com/office/powerpoint/2010/main" val="3247925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064302"/>
            <a:ext cx="10623229" cy="5486400"/>
          </a:xfrm>
        </p:spPr>
        <p:txBody>
          <a:bodyPr/>
          <a:lstStyle/>
          <a:p>
            <a:r>
              <a:rPr lang="en-US" sz="2800" dirty="0"/>
              <a:t>While in Mina, some of his Companions attacked a snake in order to kill it. However, it managed to escape. Watching this from afar, he remarked: </a:t>
            </a:r>
            <a:r>
              <a:rPr lang="en-US" sz="2800" b="1" dirty="0">
                <a:solidFill>
                  <a:srgbClr val="7030A0"/>
                </a:solidFill>
              </a:rPr>
              <a:t>"It was saved from your evil, as you were from its evil."[17] </a:t>
            </a:r>
            <a:r>
              <a:rPr lang="en-US" sz="2800" dirty="0" err="1"/>
              <a:t>Ibn</a:t>
            </a:r>
            <a:r>
              <a:rPr lang="en-US" sz="2800" dirty="0"/>
              <a:t> Abbas reported that God's Messenger, upon observing a man sharpening his knife directly before the sheep to be slaughtered, asked him: </a:t>
            </a:r>
            <a:r>
              <a:rPr lang="en-US" sz="2800" b="1" dirty="0">
                <a:solidFill>
                  <a:srgbClr val="7030A0"/>
                </a:solidFill>
              </a:rPr>
              <a:t>"Do you want to kill it more than once?"[18]</a:t>
            </a:r>
          </a:p>
          <a:p>
            <a:r>
              <a:rPr lang="en-US" sz="2800" dirty="0"/>
              <a:t>His love and compassion for creatures differed from that of today's </a:t>
            </a:r>
            <a:r>
              <a:rPr lang="en-US" sz="2800" dirty="0" smtClean="0"/>
              <a:t>self-proclaimed </a:t>
            </a:r>
            <a:r>
              <a:rPr lang="en-US" sz="2800" dirty="0"/>
              <a:t>humanists. He was sincere and measured in his love and compassion. </a:t>
            </a:r>
            <a:r>
              <a:rPr lang="en-US" sz="2800" b="1" dirty="0">
                <a:solidFill>
                  <a:schemeClr val="accent2"/>
                </a:solidFill>
              </a:rPr>
              <a:t>He was a Prophet raised by God, the Creator and Sustainer of all beings, for the guidance and happiness of conscious beings—humanity and jinn—and the harmony of existence. </a:t>
            </a:r>
            <a:r>
              <a:rPr lang="en-US" sz="2800" dirty="0"/>
              <a:t>As such, he lived not for himself but for others. He is a mercy for all the worlds, a manifestation of Compassion.</a:t>
            </a:r>
          </a:p>
          <a:p>
            <a:endParaRPr lang="en-US" dirty="0"/>
          </a:p>
        </p:txBody>
      </p:sp>
    </p:spTree>
    <p:extLst>
      <p:ext uri="{BB962C8B-B14F-4D97-AF65-F5344CB8AC3E}">
        <p14:creationId xmlns:p14="http://schemas.microsoft.com/office/powerpoint/2010/main" val="3094878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2832540"/>
          </a:xfrm>
          <a:ln>
            <a:noFill/>
          </a:ln>
        </p:spPr>
        <p:txBody>
          <a:bodyPr>
            <a:normAutofit/>
          </a:bodyPr>
          <a:lstStyle/>
          <a:p>
            <a:r>
              <a:rPr lang="en-US" sz="5400" dirty="0" err="1" smtClean="0"/>
              <a:t>Begginig</a:t>
            </a:r>
            <a:r>
              <a:rPr lang="en-US" sz="5400" dirty="0" smtClean="0"/>
              <a:t> of every verses (114) of </a:t>
            </a:r>
            <a:r>
              <a:rPr lang="en-US" sz="5400" dirty="0" err="1" smtClean="0"/>
              <a:t>qur`an</a:t>
            </a:r>
            <a:r>
              <a:rPr lang="en-US" sz="5400" dirty="0" smtClean="0"/>
              <a:t>; </a:t>
            </a:r>
            <a:br>
              <a:rPr lang="en-US" sz="5400" dirty="0" smtClean="0"/>
            </a:br>
            <a:r>
              <a:rPr lang="en-US" sz="5400" dirty="0" smtClean="0"/>
              <a:t>“In the name of god (BISMILLAH)” </a:t>
            </a:r>
            <a:endParaRPr lang="en-US" sz="5400" dirty="0"/>
          </a:p>
        </p:txBody>
      </p:sp>
      <p:sp>
        <p:nvSpPr>
          <p:cNvPr id="3" name="Content Placeholder 2"/>
          <p:cNvSpPr>
            <a:spLocks noGrp="1"/>
          </p:cNvSpPr>
          <p:nvPr>
            <p:ph idx="1"/>
          </p:nvPr>
        </p:nvSpPr>
        <p:spPr>
          <a:xfrm>
            <a:off x="1024128" y="3417756"/>
            <a:ext cx="9720073" cy="2891603"/>
          </a:xfrm>
        </p:spPr>
        <p:txBody>
          <a:bodyPr>
            <a:normAutofit fontScale="92500" lnSpcReduction="20000"/>
          </a:bodyPr>
          <a:lstStyle/>
          <a:p>
            <a:r>
              <a:rPr lang="en-US" sz="6400" dirty="0" smtClean="0"/>
              <a:t>The All-Merciful </a:t>
            </a:r>
          </a:p>
          <a:p>
            <a:r>
              <a:rPr lang="en-US" sz="4400" dirty="0" smtClean="0"/>
              <a:t>(AR-RAHMAN)</a:t>
            </a:r>
          </a:p>
          <a:p>
            <a:r>
              <a:rPr lang="en-US" sz="6400" dirty="0" smtClean="0"/>
              <a:t>The All-Compassionate </a:t>
            </a:r>
          </a:p>
          <a:p>
            <a:r>
              <a:rPr lang="en-US" sz="4400" dirty="0" smtClean="0"/>
              <a:t>(AR-RAHIM)</a:t>
            </a:r>
            <a:endParaRPr lang="en-US" sz="4400" dirty="0"/>
          </a:p>
        </p:txBody>
      </p:sp>
    </p:spTree>
    <p:extLst>
      <p:ext uri="{BB962C8B-B14F-4D97-AF65-F5344CB8AC3E}">
        <p14:creationId xmlns:p14="http://schemas.microsoft.com/office/powerpoint/2010/main" val="2991098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04538"/>
            <a:ext cx="10773131" cy="5604822"/>
          </a:xfrm>
        </p:spPr>
        <p:txBody>
          <a:bodyPr>
            <a:normAutofit lnSpcReduction="10000"/>
          </a:bodyPr>
          <a:lstStyle/>
          <a:p>
            <a:r>
              <a:rPr lang="en-US" sz="3600" dirty="0"/>
              <a:t>He eradicated all differences of race and color. Once Abu </a:t>
            </a:r>
            <a:r>
              <a:rPr lang="en-US" sz="3600" dirty="0" err="1"/>
              <a:t>Dharr</a:t>
            </a:r>
            <a:r>
              <a:rPr lang="en-US" sz="3600" dirty="0"/>
              <a:t> got so angry with Bilal that he insulted him: </a:t>
            </a:r>
            <a:r>
              <a:rPr lang="en-US" sz="3600" b="1" dirty="0">
                <a:solidFill>
                  <a:schemeClr val="accent2"/>
                </a:solidFill>
              </a:rPr>
              <a:t>"You son of a black woman!"</a:t>
            </a:r>
            <a:r>
              <a:rPr lang="en-US" sz="3600" dirty="0"/>
              <a:t> Bilal came to the Messenger and reported the incident in tears. The Messenger reproached Abu </a:t>
            </a:r>
            <a:r>
              <a:rPr lang="en-US" sz="3600" dirty="0" err="1"/>
              <a:t>Dharr</a:t>
            </a:r>
            <a:r>
              <a:rPr lang="en-US" sz="3600" dirty="0"/>
              <a:t>: </a:t>
            </a:r>
            <a:r>
              <a:rPr lang="en-US" sz="3600" b="1" dirty="0">
                <a:solidFill>
                  <a:schemeClr val="accent2"/>
                </a:solidFill>
              </a:rPr>
              <a:t>"Do you still have a sign of </a:t>
            </a:r>
            <a:r>
              <a:rPr lang="en-US" sz="3600" b="1" dirty="0" err="1">
                <a:solidFill>
                  <a:schemeClr val="accent2"/>
                </a:solidFill>
              </a:rPr>
              <a:t>jahiliyah</a:t>
            </a:r>
            <a:r>
              <a:rPr lang="en-US" sz="3600" b="1" dirty="0">
                <a:solidFill>
                  <a:schemeClr val="accent2"/>
                </a:solidFill>
              </a:rPr>
              <a:t> (ignorance)?" </a:t>
            </a:r>
            <a:r>
              <a:rPr lang="en-US" sz="3600" dirty="0"/>
              <a:t>Full of repentance, Abu </a:t>
            </a:r>
            <a:r>
              <a:rPr lang="en-US" sz="3600" dirty="0" err="1"/>
              <a:t>Dharr</a:t>
            </a:r>
            <a:r>
              <a:rPr lang="en-US" sz="3600" dirty="0"/>
              <a:t> lay on the ground and said: </a:t>
            </a:r>
            <a:r>
              <a:rPr lang="en-US" sz="3600" b="1" dirty="0">
                <a:solidFill>
                  <a:schemeClr val="accent2"/>
                </a:solidFill>
              </a:rPr>
              <a:t>"I will not raise my head (meaning that he would not get up) unless Bilal puts his foot on it."</a:t>
            </a:r>
            <a:r>
              <a:rPr lang="en-US" sz="3600" dirty="0"/>
              <a:t> Bilal forgave him, and they were reconciled.[19] Such was the bond of kinship and humanity that Islam created among a </a:t>
            </a:r>
            <a:r>
              <a:rPr lang="en-US" sz="3600" dirty="0" smtClean="0"/>
              <a:t>once savage </a:t>
            </a:r>
            <a:r>
              <a:rPr lang="en-US" sz="3600" dirty="0"/>
              <a:t>people.</a:t>
            </a:r>
          </a:p>
        </p:txBody>
      </p:sp>
    </p:spTree>
    <p:extLst>
      <p:ext uri="{BB962C8B-B14F-4D97-AF65-F5344CB8AC3E}">
        <p14:creationId xmlns:p14="http://schemas.microsoft.com/office/powerpoint/2010/main" val="4216175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484025"/>
            <a:ext cx="8749459" cy="5231567"/>
          </a:xfrm>
        </p:spPr>
        <p:txBody>
          <a:bodyPr>
            <a:normAutofit fontScale="92500" lnSpcReduction="20000"/>
          </a:bodyPr>
          <a:lstStyle/>
          <a:p>
            <a:r>
              <a:rPr lang="en-US" dirty="0"/>
              <a:t>[1] </a:t>
            </a:r>
            <a:r>
              <a:rPr lang="en-US" dirty="0" err="1"/>
              <a:t>Qadi</a:t>
            </a:r>
            <a:r>
              <a:rPr lang="en-US" dirty="0"/>
              <a:t> '</a:t>
            </a:r>
            <a:r>
              <a:rPr lang="en-US" dirty="0" err="1"/>
              <a:t>Iyad</a:t>
            </a:r>
            <a:r>
              <a:rPr lang="en-US" dirty="0"/>
              <a:t>, </a:t>
            </a:r>
            <a:r>
              <a:rPr lang="en-US" dirty="0" err="1"/>
              <a:t>Shifa</a:t>
            </a:r>
            <a:r>
              <a:rPr lang="en-US" dirty="0"/>
              <a:t>', 1:78-9; Hindi, </a:t>
            </a:r>
            <a:r>
              <a:rPr lang="en-US" dirty="0" err="1"/>
              <a:t>Kanz</a:t>
            </a:r>
            <a:r>
              <a:rPr lang="en-US" dirty="0"/>
              <a:t> al-'</a:t>
            </a:r>
            <a:r>
              <a:rPr lang="en-US" dirty="0" err="1"/>
              <a:t>Ummal</a:t>
            </a:r>
            <a:r>
              <a:rPr lang="en-US" dirty="0"/>
              <a:t>, 4:93.</a:t>
            </a:r>
            <a:br>
              <a:rPr lang="en-US" dirty="0"/>
            </a:br>
            <a:r>
              <a:rPr lang="en-US" dirty="0"/>
              <a:t>[2] </a:t>
            </a:r>
            <a:r>
              <a:rPr lang="en-US" dirty="0" err="1"/>
              <a:t>Ibn</a:t>
            </a:r>
            <a:r>
              <a:rPr lang="en-US" dirty="0"/>
              <a:t> </a:t>
            </a:r>
            <a:r>
              <a:rPr lang="en-US" dirty="0" err="1"/>
              <a:t>Hisham</a:t>
            </a:r>
            <a:r>
              <a:rPr lang="en-US" dirty="0"/>
              <a:t>, </a:t>
            </a:r>
            <a:r>
              <a:rPr lang="en-US" dirty="0" err="1"/>
              <a:t>Sirat</a:t>
            </a:r>
            <a:r>
              <a:rPr lang="en-US" dirty="0"/>
              <a:t> al-</a:t>
            </a:r>
            <a:r>
              <a:rPr lang="en-US" dirty="0" err="1"/>
              <a:t>Nabawiyah</a:t>
            </a:r>
            <a:r>
              <a:rPr lang="en-US" dirty="0"/>
              <a:t>, 4:55; </a:t>
            </a:r>
            <a:r>
              <a:rPr lang="en-US" dirty="0" err="1"/>
              <a:t>Ibn</a:t>
            </a:r>
            <a:r>
              <a:rPr lang="en-US" dirty="0"/>
              <a:t> </a:t>
            </a:r>
            <a:r>
              <a:rPr lang="en-US" dirty="0" err="1"/>
              <a:t>Kathir</a:t>
            </a:r>
            <a:r>
              <a:rPr lang="en-US" dirty="0"/>
              <a:t>, Al-</a:t>
            </a:r>
            <a:r>
              <a:rPr lang="en-US" dirty="0" err="1"/>
              <a:t>Bidayah</a:t>
            </a:r>
            <a:r>
              <a:rPr lang="en-US" dirty="0"/>
              <a:t> </a:t>
            </a:r>
            <a:r>
              <a:rPr lang="en-US" dirty="0" err="1"/>
              <a:t>wa</a:t>
            </a:r>
            <a:r>
              <a:rPr lang="en-US" dirty="0"/>
              <a:t> al-</a:t>
            </a:r>
            <a:r>
              <a:rPr lang="en-US" dirty="0" err="1"/>
              <a:t>Nihayah</a:t>
            </a:r>
            <a:r>
              <a:rPr lang="en-US" dirty="0"/>
              <a:t>, 4:344.</a:t>
            </a:r>
            <a:br>
              <a:rPr lang="en-US" dirty="0"/>
            </a:br>
            <a:r>
              <a:rPr lang="en-US" dirty="0"/>
              <a:t>[3] Sultan </a:t>
            </a:r>
            <a:r>
              <a:rPr lang="en-US" dirty="0" err="1"/>
              <a:t>Mehmed</a:t>
            </a:r>
            <a:r>
              <a:rPr lang="en-US" dirty="0"/>
              <a:t> II (the Conqueror) (1431-1481). The 7th Ottoman Sultan who conquered Istanbul in 1453.</a:t>
            </a:r>
            <a:br>
              <a:rPr lang="en-US" dirty="0"/>
            </a:br>
            <a:r>
              <a:rPr lang="en-US" dirty="0"/>
              <a:t>[4] Muslim, Birr, 87.</a:t>
            </a:r>
            <a:br>
              <a:rPr lang="en-US" dirty="0"/>
            </a:br>
            <a:r>
              <a:rPr lang="en-US" dirty="0"/>
              <a:t>[5] </a:t>
            </a:r>
            <a:r>
              <a:rPr lang="en-US" dirty="0" err="1"/>
              <a:t>Hanbal</a:t>
            </a:r>
            <a:r>
              <a:rPr lang="en-US" dirty="0"/>
              <a:t>, </a:t>
            </a:r>
            <a:r>
              <a:rPr lang="en-US" dirty="0" err="1"/>
              <a:t>Musnad</a:t>
            </a:r>
            <a:r>
              <a:rPr lang="en-US" dirty="0"/>
              <a:t>, 4:395; Muslim, </a:t>
            </a:r>
            <a:r>
              <a:rPr lang="en-US" dirty="0" err="1"/>
              <a:t>Fada'il</a:t>
            </a:r>
            <a:r>
              <a:rPr lang="en-US" dirty="0"/>
              <a:t>, 126.</a:t>
            </a:r>
            <a:br>
              <a:rPr lang="en-US" dirty="0"/>
            </a:br>
            <a:r>
              <a:rPr lang="en-US" dirty="0"/>
              <a:t>[6] </a:t>
            </a:r>
            <a:r>
              <a:rPr lang="en-US" dirty="0" err="1"/>
              <a:t>Qadi</a:t>
            </a:r>
            <a:r>
              <a:rPr lang="en-US" dirty="0"/>
              <a:t> '</a:t>
            </a:r>
            <a:r>
              <a:rPr lang="en-US" dirty="0" err="1"/>
              <a:t>Iyad</a:t>
            </a:r>
            <a:r>
              <a:rPr lang="en-US" dirty="0"/>
              <a:t>, as-</a:t>
            </a:r>
            <a:r>
              <a:rPr lang="en-US" dirty="0" err="1"/>
              <a:t>Shifa</a:t>
            </a:r>
            <a:r>
              <a:rPr lang="en-US" dirty="0"/>
              <a:t>' al-Sharif, 1:17.</a:t>
            </a:r>
            <a:br>
              <a:rPr lang="en-US" dirty="0"/>
            </a:br>
            <a:r>
              <a:rPr lang="en-US" dirty="0"/>
              <a:t>[7] </a:t>
            </a:r>
            <a:r>
              <a:rPr lang="en-US" dirty="0" err="1"/>
              <a:t>Bukhari</a:t>
            </a:r>
            <a:r>
              <a:rPr lang="en-US" dirty="0"/>
              <a:t>, </a:t>
            </a:r>
            <a:r>
              <a:rPr lang="en-US" dirty="0" err="1"/>
              <a:t>Adhan</a:t>
            </a:r>
            <a:r>
              <a:rPr lang="en-US" dirty="0"/>
              <a:t>, 65; Muslim, </a:t>
            </a:r>
            <a:r>
              <a:rPr lang="en-US" dirty="0" err="1"/>
              <a:t>Salat</a:t>
            </a:r>
            <a:r>
              <a:rPr lang="en-US" dirty="0"/>
              <a:t>, 192. </a:t>
            </a:r>
            <a:br>
              <a:rPr lang="en-US" dirty="0"/>
            </a:br>
            <a:r>
              <a:rPr lang="en-US" dirty="0"/>
              <a:t>[8] </a:t>
            </a:r>
            <a:r>
              <a:rPr lang="en-US" dirty="0" err="1"/>
              <a:t>Bukhari</a:t>
            </a:r>
            <a:r>
              <a:rPr lang="en-US" dirty="0"/>
              <a:t>, </a:t>
            </a:r>
            <a:r>
              <a:rPr lang="en-US" dirty="0" err="1"/>
              <a:t>Adab</a:t>
            </a:r>
            <a:r>
              <a:rPr lang="en-US" dirty="0"/>
              <a:t>, 18. </a:t>
            </a:r>
            <a:br>
              <a:rPr lang="en-US" dirty="0"/>
            </a:br>
            <a:r>
              <a:rPr lang="en-US" dirty="0"/>
              <a:t>[9] Ibid., </a:t>
            </a:r>
            <a:r>
              <a:rPr lang="en-US" dirty="0" err="1"/>
              <a:t>Adab</a:t>
            </a:r>
            <a:r>
              <a:rPr lang="en-US" dirty="0"/>
              <a:t>, 18; Muslim, </a:t>
            </a:r>
            <a:r>
              <a:rPr lang="en-US" dirty="0" err="1"/>
              <a:t>Fada'il</a:t>
            </a:r>
            <a:r>
              <a:rPr lang="en-US" dirty="0"/>
              <a:t>, 64. </a:t>
            </a:r>
            <a:br>
              <a:rPr lang="en-US" dirty="0"/>
            </a:br>
            <a:r>
              <a:rPr lang="en-US" dirty="0"/>
              <a:t>[10] </a:t>
            </a:r>
            <a:r>
              <a:rPr lang="en-US" dirty="0" err="1"/>
              <a:t>Tirmidhi</a:t>
            </a:r>
            <a:r>
              <a:rPr lang="en-US" dirty="0"/>
              <a:t>, Birr, 16.</a:t>
            </a:r>
            <a:br>
              <a:rPr lang="en-US" dirty="0"/>
            </a:br>
            <a:r>
              <a:rPr lang="en-US" dirty="0"/>
              <a:t>[11] </a:t>
            </a:r>
            <a:r>
              <a:rPr lang="en-US" dirty="0" err="1"/>
              <a:t>Bukhari</a:t>
            </a:r>
            <a:r>
              <a:rPr lang="en-US" dirty="0"/>
              <a:t>, </a:t>
            </a:r>
            <a:r>
              <a:rPr lang="en-US" dirty="0" err="1"/>
              <a:t>Jana'iz</a:t>
            </a:r>
            <a:r>
              <a:rPr lang="en-US" dirty="0"/>
              <a:t>, 45.</a:t>
            </a:r>
            <a:br>
              <a:rPr lang="en-US" dirty="0"/>
            </a:br>
            <a:r>
              <a:rPr lang="en-US" dirty="0"/>
              <a:t>[12] Ibid, </a:t>
            </a:r>
            <a:r>
              <a:rPr lang="en-US" dirty="0" err="1"/>
              <a:t>Jana'iz</a:t>
            </a:r>
            <a:r>
              <a:rPr lang="en-US" dirty="0"/>
              <a:t>, 3.</a:t>
            </a:r>
            <a:br>
              <a:rPr lang="en-US" dirty="0"/>
            </a:br>
            <a:r>
              <a:rPr lang="en-US" dirty="0"/>
              <a:t>[13] Muslim, </a:t>
            </a:r>
            <a:r>
              <a:rPr lang="en-US" dirty="0" err="1"/>
              <a:t>Ayman</a:t>
            </a:r>
            <a:r>
              <a:rPr lang="en-US" dirty="0"/>
              <a:t>, 31, 33; </a:t>
            </a:r>
            <a:r>
              <a:rPr lang="en-US" dirty="0" err="1"/>
              <a:t>Ibn</a:t>
            </a:r>
            <a:r>
              <a:rPr lang="en-US" dirty="0"/>
              <a:t> </a:t>
            </a:r>
            <a:r>
              <a:rPr lang="en-US" dirty="0" err="1"/>
              <a:t>Hanbal</a:t>
            </a:r>
            <a:r>
              <a:rPr lang="en-US" dirty="0"/>
              <a:t>, </a:t>
            </a:r>
            <a:r>
              <a:rPr lang="en-US" dirty="0" err="1"/>
              <a:t>Musnad</a:t>
            </a:r>
            <a:r>
              <a:rPr lang="en-US" dirty="0"/>
              <a:t>, 3:447.</a:t>
            </a:r>
            <a:br>
              <a:rPr lang="en-US" dirty="0"/>
            </a:br>
            <a:r>
              <a:rPr lang="en-US" dirty="0"/>
              <a:t>[14] </a:t>
            </a:r>
            <a:r>
              <a:rPr lang="en-US" dirty="0" err="1"/>
              <a:t>Ibn</a:t>
            </a:r>
            <a:r>
              <a:rPr lang="en-US" dirty="0"/>
              <a:t> </a:t>
            </a:r>
            <a:r>
              <a:rPr lang="en-US" dirty="0" err="1"/>
              <a:t>Sa'd</a:t>
            </a:r>
            <a:r>
              <a:rPr lang="en-US" dirty="0"/>
              <a:t>, al-</a:t>
            </a:r>
            <a:r>
              <a:rPr lang="en-US" dirty="0" err="1"/>
              <a:t>Tabaqat</a:t>
            </a:r>
            <a:r>
              <a:rPr lang="en-US" dirty="0"/>
              <a:t> al-Kubra', 1:195.</a:t>
            </a:r>
            <a:br>
              <a:rPr lang="en-US" dirty="0"/>
            </a:br>
            <a:r>
              <a:rPr lang="en-US" dirty="0"/>
              <a:t>[15] </a:t>
            </a:r>
            <a:r>
              <a:rPr lang="en-US" dirty="0" err="1"/>
              <a:t>Bukhari</a:t>
            </a:r>
            <a:r>
              <a:rPr lang="en-US" dirty="0"/>
              <a:t>, </a:t>
            </a:r>
            <a:r>
              <a:rPr lang="en-US" dirty="0" err="1"/>
              <a:t>Anbiya</a:t>
            </a:r>
            <a:r>
              <a:rPr lang="en-US" dirty="0"/>
              <a:t>, 54; Muslim, Salam, 153.</a:t>
            </a:r>
            <a:br>
              <a:rPr lang="en-US" dirty="0"/>
            </a:br>
            <a:r>
              <a:rPr lang="en-US" dirty="0"/>
              <a:t>[16] Abu </a:t>
            </a:r>
            <a:r>
              <a:rPr lang="en-US" dirty="0" err="1"/>
              <a:t>Dawud</a:t>
            </a:r>
            <a:r>
              <a:rPr lang="en-US" dirty="0"/>
              <a:t>, </a:t>
            </a:r>
            <a:r>
              <a:rPr lang="en-US" dirty="0" err="1"/>
              <a:t>Adab</a:t>
            </a:r>
            <a:r>
              <a:rPr lang="en-US" dirty="0"/>
              <a:t>, 164; </a:t>
            </a:r>
            <a:r>
              <a:rPr lang="en-US" dirty="0" err="1"/>
              <a:t>Ibn</a:t>
            </a:r>
            <a:r>
              <a:rPr lang="en-US" dirty="0"/>
              <a:t> </a:t>
            </a:r>
            <a:r>
              <a:rPr lang="en-US" dirty="0" err="1"/>
              <a:t>Hanbal</a:t>
            </a:r>
            <a:r>
              <a:rPr lang="en-US" dirty="0"/>
              <a:t>, </a:t>
            </a:r>
            <a:r>
              <a:rPr lang="en-US" dirty="0" err="1"/>
              <a:t>Musnad</a:t>
            </a:r>
            <a:r>
              <a:rPr lang="en-US" dirty="0"/>
              <a:t>, 1:404.</a:t>
            </a:r>
            <a:br>
              <a:rPr lang="en-US" dirty="0"/>
            </a:br>
            <a:r>
              <a:rPr lang="en-US" dirty="0"/>
              <a:t>[17] </a:t>
            </a:r>
            <a:r>
              <a:rPr lang="en-US" dirty="0" err="1"/>
              <a:t>Sunan</a:t>
            </a:r>
            <a:r>
              <a:rPr lang="en-US" dirty="0"/>
              <a:t> al-</a:t>
            </a:r>
            <a:r>
              <a:rPr lang="en-US" dirty="0" err="1"/>
              <a:t>Nasa'i</a:t>
            </a:r>
            <a:r>
              <a:rPr lang="en-US" dirty="0"/>
              <a:t>, Hajj, 114; </a:t>
            </a:r>
            <a:r>
              <a:rPr lang="en-US" dirty="0" err="1"/>
              <a:t>Ibn</a:t>
            </a:r>
            <a:r>
              <a:rPr lang="en-US" dirty="0"/>
              <a:t> </a:t>
            </a:r>
            <a:r>
              <a:rPr lang="en-US" dirty="0" err="1"/>
              <a:t>Hanbal</a:t>
            </a:r>
            <a:r>
              <a:rPr lang="en-US" dirty="0"/>
              <a:t>, </a:t>
            </a:r>
            <a:r>
              <a:rPr lang="en-US" dirty="0" err="1"/>
              <a:t>Musnad</a:t>
            </a:r>
            <a:r>
              <a:rPr lang="en-US" dirty="0"/>
              <a:t>, 1:385.</a:t>
            </a:r>
            <a:br>
              <a:rPr lang="en-US" dirty="0"/>
            </a:br>
            <a:r>
              <a:rPr lang="en-US" dirty="0"/>
              <a:t>[18] Hakim, </a:t>
            </a:r>
            <a:r>
              <a:rPr lang="en-US" dirty="0" err="1"/>
              <a:t>Mustadrak</a:t>
            </a:r>
            <a:r>
              <a:rPr lang="en-US" dirty="0"/>
              <a:t>, 4:231.</a:t>
            </a:r>
            <a:br>
              <a:rPr lang="en-US" dirty="0"/>
            </a:br>
            <a:r>
              <a:rPr lang="en-US" dirty="0"/>
              <a:t>[19] </a:t>
            </a:r>
            <a:r>
              <a:rPr lang="en-US" dirty="0" err="1"/>
              <a:t>Bukhari</a:t>
            </a:r>
            <a:r>
              <a:rPr lang="en-US" dirty="0"/>
              <a:t>, </a:t>
            </a:r>
            <a:r>
              <a:rPr lang="en-US" dirty="0" err="1"/>
              <a:t>Iman</a:t>
            </a:r>
            <a:r>
              <a:rPr lang="en-US" dirty="0"/>
              <a:t>, 22.</a:t>
            </a:r>
          </a:p>
          <a:p>
            <a:endParaRPr lang="en-US" dirty="0"/>
          </a:p>
        </p:txBody>
      </p:sp>
    </p:spTree>
    <p:extLst>
      <p:ext uri="{BB962C8B-B14F-4D97-AF65-F5344CB8AC3E}">
        <p14:creationId xmlns:p14="http://schemas.microsoft.com/office/powerpoint/2010/main" val="3191128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74754"/>
            <a:ext cx="9720073" cy="5934606"/>
          </a:xfrm>
          <a:ln>
            <a:noFill/>
          </a:ln>
        </p:spPr>
        <p:txBody>
          <a:bodyPr>
            <a:normAutofit/>
          </a:bodyPr>
          <a:lstStyle/>
          <a:p>
            <a:r>
              <a:rPr lang="en-US" sz="4000" dirty="0"/>
              <a:t>Life is the foremost and most manifest blessing of God Almighty, and the true and everlasting life is that of the Hereafter. Since we can deserve this life only by pleasing God, He sent Prophets and revealed Scriptures out of His Compassion for humanity. While mentioning His blessings upon humanity, He begins:</a:t>
            </a:r>
          </a:p>
          <a:p>
            <a:r>
              <a:rPr lang="en-US" sz="4000" b="1" dirty="0">
                <a:solidFill>
                  <a:srgbClr val="7030A0"/>
                </a:solidFill>
              </a:rPr>
              <a:t>All-Merciful.</a:t>
            </a:r>
            <a:r>
              <a:rPr lang="en-US" sz="4000" dirty="0">
                <a:solidFill>
                  <a:srgbClr val="7030A0"/>
                </a:solidFill>
              </a:rPr>
              <a:t> </a:t>
            </a:r>
            <a:r>
              <a:rPr lang="en-US" sz="4000" dirty="0"/>
              <a:t>He taught the Qur'an, created humanity, and taught it speech. (Al-Rahman 55:1-4)</a:t>
            </a:r>
          </a:p>
          <a:p>
            <a:endParaRPr lang="en-US" sz="3200" dirty="0"/>
          </a:p>
        </p:txBody>
      </p:sp>
    </p:spTree>
    <p:extLst>
      <p:ext uri="{BB962C8B-B14F-4D97-AF65-F5344CB8AC3E}">
        <p14:creationId xmlns:p14="http://schemas.microsoft.com/office/powerpoint/2010/main" val="3943280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410" y="539645"/>
            <a:ext cx="11092720" cy="6130977"/>
          </a:xfrm>
        </p:spPr>
        <p:txBody>
          <a:bodyPr>
            <a:noAutofit/>
          </a:bodyPr>
          <a:lstStyle/>
          <a:p>
            <a:r>
              <a:rPr lang="en-US" sz="4000" dirty="0"/>
              <a:t>All aspects of this life are a rehearsal for the afterlife, and every creature is engaged toward this end. Order is evident in every effort, and </a:t>
            </a:r>
            <a:r>
              <a:rPr lang="en-US" sz="4000" b="1" dirty="0">
                <a:solidFill>
                  <a:srgbClr val="7030A0"/>
                </a:solidFill>
              </a:rPr>
              <a:t>compassion resides in every achievement.</a:t>
            </a:r>
            <a:r>
              <a:rPr lang="en-US" sz="4000" dirty="0">
                <a:solidFill>
                  <a:srgbClr val="7030A0"/>
                </a:solidFill>
              </a:rPr>
              <a:t> </a:t>
            </a:r>
            <a:r>
              <a:rPr lang="en-US" sz="4000" dirty="0"/>
              <a:t>Some "natural" events or social convulsions may seem disagreeable at first, but we should not regard them as being incompatible with compassion. They are like dark clouds or lightning and thunder that, although frightening, nevertheless bring us the good tidings of rain. </a:t>
            </a:r>
            <a:r>
              <a:rPr lang="en-US" sz="4000" b="1" dirty="0">
                <a:solidFill>
                  <a:srgbClr val="7030A0"/>
                </a:solidFill>
              </a:rPr>
              <a:t>Thus the whole universe praises the All-Compassionate.</a:t>
            </a:r>
          </a:p>
          <a:p>
            <a:endParaRPr lang="en-US" sz="4000" dirty="0"/>
          </a:p>
        </p:txBody>
      </p:sp>
    </p:spTree>
    <p:extLst>
      <p:ext uri="{BB962C8B-B14F-4D97-AF65-F5344CB8AC3E}">
        <p14:creationId xmlns:p14="http://schemas.microsoft.com/office/powerpoint/2010/main" val="2177075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773131" cy="6310859"/>
          </a:xfrm>
        </p:spPr>
        <p:txBody>
          <a:bodyPr>
            <a:normAutofit/>
          </a:bodyPr>
          <a:lstStyle/>
          <a:p>
            <a:r>
              <a:rPr lang="en-US" sz="4000" dirty="0"/>
              <a:t>Prophet Muhammad, peace and blessings be upon him, is like a spring of pure water in the heart of a desert, a source of light in an all-enveloping darkness. Those who appeal to this spring can take as much water as is needed to quench their thirst, to become purified of their sins, and to become illuminated with the light of faith. </a:t>
            </a:r>
            <a:r>
              <a:rPr lang="en-US" sz="4000" b="1" dirty="0">
                <a:solidFill>
                  <a:srgbClr val="7030A0"/>
                </a:solidFill>
              </a:rPr>
              <a:t>Mercy was like a magical key in the Prophet's hands, for with it he opened hearts that were so hardened and rusty that no one thought they could be opened. </a:t>
            </a:r>
            <a:r>
              <a:rPr lang="en-US" sz="4000" dirty="0"/>
              <a:t>But he did even more: he lit a torch of belief in them.</a:t>
            </a:r>
          </a:p>
          <a:p>
            <a:endParaRPr lang="en-US" dirty="0"/>
          </a:p>
        </p:txBody>
      </p:sp>
    </p:spTree>
    <p:extLst>
      <p:ext uri="{BB962C8B-B14F-4D97-AF65-F5344CB8AC3E}">
        <p14:creationId xmlns:p14="http://schemas.microsoft.com/office/powerpoint/2010/main" val="1362779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773131" cy="5994567"/>
          </a:xfrm>
        </p:spPr>
        <p:txBody>
          <a:bodyPr/>
          <a:lstStyle/>
          <a:p>
            <a:r>
              <a:rPr lang="en-US" sz="4800" b="1" dirty="0">
                <a:solidFill>
                  <a:srgbClr val="7030A0"/>
                </a:solidFill>
              </a:rPr>
              <a:t>The compassion of God's Messenger encompassed every creature. </a:t>
            </a:r>
            <a:r>
              <a:rPr lang="en-US" sz="4800" dirty="0"/>
              <a:t>He desired that everyone be guided. In fact, this was his greatest concern:</a:t>
            </a:r>
          </a:p>
          <a:p>
            <a:r>
              <a:rPr lang="en-US" sz="4800" b="1" dirty="0">
                <a:solidFill>
                  <a:srgbClr val="7030A0"/>
                </a:solidFill>
              </a:rPr>
              <a:t>Yet it may be, if they believe not in this Message, you will consume (exhaust) yourself, following after them, with grief. (Al-</a:t>
            </a:r>
            <a:r>
              <a:rPr lang="en-US" sz="4800" b="1" dirty="0" err="1">
                <a:solidFill>
                  <a:srgbClr val="7030A0"/>
                </a:solidFill>
              </a:rPr>
              <a:t>Kahf</a:t>
            </a:r>
            <a:r>
              <a:rPr lang="en-US" sz="4800" b="1" dirty="0">
                <a:solidFill>
                  <a:srgbClr val="7030A0"/>
                </a:solidFill>
              </a:rPr>
              <a:t> 18:6)</a:t>
            </a:r>
          </a:p>
          <a:p>
            <a:endParaRPr lang="en-US" dirty="0"/>
          </a:p>
        </p:txBody>
      </p:sp>
    </p:spTree>
    <p:extLst>
      <p:ext uri="{BB962C8B-B14F-4D97-AF65-F5344CB8AC3E}">
        <p14:creationId xmlns:p14="http://schemas.microsoft.com/office/powerpoint/2010/main" val="1656759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563269" cy="6370820"/>
          </a:xfrm>
        </p:spPr>
        <p:txBody>
          <a:bodyPr>
            <a:normAutofit/>
          </a:bodyPr>
          <a:lstStyle/>
          <a:p>
            <a:r>
              <a:rPr lang="en-US" sz="4000" dirty="0"/>
              <a:t>But how did he deal with those who persisted in oppression and persecutions; those who did not allow him and his followers to worship the One God; those who took up arms against him to destroy him? He had to fight such people, yet his universal compassion encompassed every creature. This is why when he was wounded severely at the Battle of </a:t>
            </a:r>
            <a:r>
              <a:rPr lang="en-US" sz="4000" dirty="0" err="1"/>
              <a:t>Uhud</a:t>
            </a:r>
            <a:r>
              <a:rPr lang="en-US" sz="4000" dirty="0"/>
              <a:t>, he raised his hands and prayed:</a:t>
            </a:r>
          </a:p>
          <a:p>
            <a:r>
              <a:rPr lang="en-US" sz="4000" b="1" dirty="0">
                <a:solidFill>
                  <a:srgbClr val="7030A0"/>
                </a:solidFill>
              </a:rPr>
              <a:t>O God, forgive my people, for they do not know.[1]</a:t>
            </a:r>
          </a:p>
          <a:p>
            <a:endParaRPr lang="en-US" sz="4000" dirty="0"/>
          </a:p>
        </p:txBody>
      </p:sp>
    </p:spTree>
    <p:extLst>
      <p:ext uri="{BB962C8B-B14F-4D97-AF65-F5344CB8AC3E}">
        <p14:creationId xmlns:p14="http://schemas.microsoft.com/office/powerpoint/2010/main" val="155897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623229" cy="6325850"/>
          </a:xfrm>
        </p:spPr>
        <p:txBody>
          <a:bodyPr>
            <a:normAutofit lnSpcReduction="10000"/>
          </a:bodyPr>
          <a:lstStyle/>
          <a:p>
            <a:r>
              <a:rPr lang="en-US" sz="3600" dirty="0"/>
              <a:t>The </a:t>
            </a:r>
            <a:r>
              <a:rPr lang="en-US" sz="3600" dirty="0" err="1"/>
              <a:t>Makkans</a:t>
            </a:r>
            <a:r>
              <a:rPr lang="en-US" sz="3600" dirty="0"/>
              <a:t>, his own people, inflicted so much suffering on him that he finally emigrated to </a:t>
            </a:r>
            <a:r>
              <a:rPr lang="en-US" sz="3600" dirty="0" err="1"/>
              <a:t>Madina</a:t>
            </a:r>
            <a:r>
              <a:rPr lang="en-US" sz="3600" dirty="0"/>
              <a:t>. Even after that, the next 5 years were far from peaceful. However, when he conquered </a:t>
            </a:r>
            <a:r>
              <a:rPr lang="en-US" sz="3600" dirty="0" err="1"/>
              <a:t>Makka</a:t>
            </a:r>
            <a:r>
              <a:rPr lang="en-US" sz="3600" dirty="0"/>
              <a:t> without bloodshed in the </a:t>
            </a:r>
            <a:r>
              <a:rPr lang="en-US" sz="3600" dirty="0" err="1"/>
              <a:t>twentyfirst</a:t>
            </a:r>
            <a:r>
              <a:rPr lang="en-US" sz="3600" dirty="0"/>
              <a:t> year of his </a:t>
            </a:r>
            <a:r>
              <a:rPr lang="en-US" sz="3600" dirty="0" err="1"/>
              <a:t>Prophethood</a:t>
            </a:r>
            <a:r>
              <a:rPr lang="en-US" sz="3600" dirty="0"/>
              <a:t>, he asked the </a:t>
            </a:r>
            <a:r>
              <a:rPr lang="en-US" sz="3600" dirty="0" err="1"/>
              <a:t>Makkan</a:t>
            </a:r>
            <a:r>
              <a:rPr lang="en-US" sz="3600" dirty="0"/>
              <a:t> unbelievers: "How do you expect me to treat you?" They responded unanimously: "You are a noble one, the son of a noble one." He then told them his decision: </a:t>
            </a:r>
            <a:r>
              <a:rPr lang="en-US" sz="3600" b="1" dirty="0">
                <a:solidFill>
                  <a:srgbClr val="7030A0"/>
                </a:solidFill>
              </a:rPr>
              <a:t>"You may leave, for no reproach this day shall be on you. May God forgive you. He is the Most Compassionate."[2]</a:t>
            </a:r>
            <a:r>
              <a:rPr lang="en-US" sz="3600" dirty="0"/>
              <a:t> 825 years later Sultan </a:t>
            </a:r>
            <a:r>
              <a:rPr lang="en-US" sz="3600" dirty="0" err="1"/>
              <a:t>Mehmed</a:t>
            </a:r>
            <a:r>
              <a:rPr lang="en-US" sz="3600" dirty="0"/>
              <a:t> </a:t>
            </a:r>
            <a:r>
              <a:rPr lang="en-US" sz="3600" dirty="0" smtClean="0"/>
              <a:t>II [</a:t>
            </a:r>
            <a:r>
              <a:rPr lang="en-US" sz="3600" dirty="0"/>
              <a:t>3] said the same thing to the defeated Byzantines after conquering </a:t>
            </a:r>
            <a:r>
              <a:rPr lang="en-US" sz="3600" dirty="0" smtClean="0"/>
              <a:t>Constantinople (ISTANBUL). </a:t>
            </a:r>
            <a:r>
              <a:rPr lang="en-US" sz="3600" b="1" dirty="0">
                <a:solidFill>
                  <a:srgbClr val="7030A0"/>
                </a:solidFill>
              </a:rPr>
              <a:t>Such is the universal compassion of Islam.</a:t>
            </a:r>
          </a:p>
          <a:p>
            <a:endParaRPr lang="en-US" dirty="0"/>
          </a:p>
        </p:txBody>
      </p:sp>
    </p:spTree>
    <p:extLst>
      <p:ext uri="{BB962C8B-B14F-4D97-AF65-F5344CB8AC3E}">
        <p14:creationId xmlns:p14="http://schemas.microsoft.com/office/powerpoint/2010/main" val="3033227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14793"/>
            <a:ext cx="10563269" cy="6175948"/>
          </a:xfrm>
        </p:spPr>
        <p:txBody>
          <a:bodyPr/>
          <a:lstStyle/>
          <a:p>
            <a:r>
              <a:rPr lang="en-US" sz="3600" dirty="0"/>
              <a:t>The Messenger displayed the highest degree of compassion toward believers:</a:t>
            </a:r>
          </a:p>
          <a:p>
            <a:r>
              <a:rPr lang="en-US" sz="3600" b="1" dirty="0">
                <a:solidFill>
                  <a:srgbClr val="7030A0"/>
                </a:solidFill>
              </a:rPr>
              <a:t>There has come to you a Messenger from among yourselves; grievous to him is your suffering; anxious is he over you, full of concern for you, for the believers full of pity, compassionate. </a:t>
            </a:r>
            <a:r>
              <a:rPr lang="en-US" sz="3600" dirty="0"/>
              <a:t>(At-</a:t>
            </a:r>
            <a:r>
              <a:rPr lang="en-US" sz="3600" dirty="0" err="1"/>
              <a:t>Tawbah</a:t>
            </a:r>
            <a:r>
              <a:rPr lang="en-US" sz="3600" dirty="0"/>
              <a:t> 9:128)</a:t>
            </a:r>
          </a:p>
          <a:p>
            <a:r>
              <a:rPr lang="en-US" sz="3600" b="1" dirty="0">
                <a:solidFill>
                  <a:srgbClr val="7030A0"/>
                </a:solidFill>
              </a:rPr>
              <a:t>He lowered unto believers his wing of tenderness through mercy ... </a:t>
            </a:r>
            <a:r>
              <a:rPr lang="en-US" sz="3600" dirty="0"/>
              <a:t>(Al-</a:t>
            </a:r>
            <a:r>
              <a:rPr lang="en-US" sz="3600" dirty="0" err="1"/>
              <a:t>Hijr</a:t>
            </a:r>
            <a:r>
              <a:rPr lang="en-US" sz="3600" dirty="0"/>
              <a:t> 15:88)</a:t>
            </a:r>
          </a:p>
          <a:p>
            <a:r>
              <a:rPr lang="en-US" sz="3600" b="1" dirty="0">
                <a:solidFill>
                  <a:srgbClr val="7030A0"/>
                </a:solidFill>
              </a:rPr>
              <a:t>... was the guardian of believers and nearer to them than their selves. </a:t>
            </a:r>
            <a:r>
              <a:rPr lang="en-US" sz="3600" dirty="0"/>
              <a:t>(Al-</a:t>
            </a:r>
            <a:r>
              <a:rPr lang="en-US" sz="3600" dirty="0" err="1"/>
              <a:t>Ahzab</a:t>
            </a:r>
            <a:r>
              <a:rPr lang="en-US" sz="3600" dirty="0"/>
              <a:t> 33:6)</a:t>
            </a:r>
          </a:p>
          <a:p>
            <a:endParaRPr lang="en-US" dirty="0"/>
          </a:p>
        </p:txBody>
      </p:sp>
    </p:spTree>
    <p:extLst>
      <p:ext uri="{BB962C8B-B14F-4D97-AF65-F5344CB8AC3E}">
        <p14:creationId xmlns:p14="http://schemas.microsoft.com/office/powerpoint/2010/main" val="443579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106</TotalTime>
  <Words>2042</Words>
  <Application>Microsoft Office PowerPoint</Application>
  <PresentationFormat>Widescreen</PresentationFormat>
  <Paragraphs>41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Tw Cen MT</vt:lpstr>
      <vt:lpstr>Tw Cen MT Condensed</vt:lpstr>
      <vt:lpstr>Wingdings 3</vt:lpstr>
      <vt:lpstr>Integral</vt:lpstr>
      <vt:lpstr>Islam  As a Religion of Universal Mercy </vt:lpstr>
      <vt:lpstr>Begginig of every verses (114) of qur`an;  “In the name of god (BISMILLAH)”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As a Religion of Universal Mercy </dc:title>
  <dc:creator>halit ozer</dc:creator>
  <cp:lastModifiedBy>halil</cp:lastModifiedBy>
  <cp:revision>14</cp:revision>
  <dcterms:created xsi:type="dcterms:W3CDTF">2016-04-19T16:01:24Z</dcterms:created>
  <dcterms:modified xsi:type="dcterms:W3CDTF">2016-04-26T03:00:25Z</dcterms:modified>
</cp:coreProperties>
</file>