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1" r:id="rId22"/>
    <p:sldId id="292" r:id="rId23"/>
    <p:sldId id="293" r:id="rId24"/>
    <p:sldId id="276" r:id="rId25"/>
    <p:sldId id="277" r:id="rId26"/>
    <p:sldId id="278" r:id="rId27"/>
    <p:sldId id="280" r:id="rId28"/>
    <p:sldId id="279" r:id="rId29"/>
    <p:sldId id="281" r:id="rId30"/>
    <p:sldId id="282" r:id="rId31"/>
    <p:sldId id="283" r:id="rId32"/>
    <p:sldId id="284" r:id="rId33"/>
    <p:sldId id="285" r:id="rId34"/>
    <p:sldId id="286" r:id="rId35"/>
    <p:sldId id="287" r:id="rId36"/>
    <p:sldId id="288" r:id="rId37"/>
    <p:sldId id="289" r:id="rId38"/>
    <p:sldId id="290"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24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A3C3E7-F082-A54F-8296-0B319BDE521A}" type="datetimeFigureOut">
              <a:rPr lang="en-US" smtClean="0"/>
              <a:t>5/31/13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97C3C9-6BF3-3F4D-B90D-481D80931F61}" type="slidenum">
              <a:rPr lang="en-US" smtClean="0"/>
              <a:t>‹#›</a:t>
            </a:fld>
            <a:endParaRPr lang="en-US"/>
          </a:p>
        </p:txBody>
      </p:sp>
    </p:spTree>
    <p:extLst>
      <p:ext uri="{BB962C8B-B14F-4D97-AF65-F5344CB8AC3E}">
        <p14:creationId xmlns:p14="http://schemas.microsoft.com/office/powerpoint/2010/main" val="42867342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is it is seen in this example, Allah has two kinds of talks with his slaves. One is special and little talk, the other is general and comprehensive talk. An example for the first one is Allah’s special and minute inspiration to some saints.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That is, the Prophet (</a:t>
            </a:r>
            <a:r>
              <a:rPr lang="en-US" sz="1200" dirty="0" err="1" smtClean="0"/>
              <a:t>pbuh</a:t>
            </a:r>
            <a:r>
              <a:rPr lang="en-US" sz="1200" dirty="0" smtClean="0"/>
              <a:t>) ascended to the presence of Allah on behalf of us and presented all of the worshipping, prayers, glorification and mentioning of Allah of human beings and all of the other beings to Allah as a whole just as a soldier reports to his commander. From this point of view, </a:t>
            </a:r>
            <a:r>
              <a:rPr lang="en-US" sz="1200" dirty="0" err="1" smtClean="0"/>
              <a:t>Miraj</a:t>
            </a:r>
            <a:r>
              <a:rPr lang="en-US" sz="1200" dirty="0" smtClean="0"/>
              <a:t> is ascension from people and beings to Allah. From another point of view, the Prophet brought us what Allah wants from, His slaves, us, His orders and prohibitions; li</a:t>
            </a:r>
            <a:r>
              <a:rPr lang="en-US" sz="1050" dirty="0" smtClean="0"/>
              <a:t>ke five prayers, the essence of all worshipping, as the gift of Ascension</a:t>
            </a: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C597C3C9-6BF3-3F4D-B90D-481D80931F61}" type="slidenum">
              <a:rPr lang="en-US" smtClean="0"/>
              <a:t>24</a:t>
            </a:fld>
            <a:endParaRPr lang="en-US"/>
          </a:p>
        </p:txBody>
      </p:sp>
    </p:spTree>
    <p:extLst>
      <p:ext uri="{BB962C8B-B14F-4D97-AF65-F5344CB8AC3E}">
        <p14:creationId xmlns:p14="http://schemas.microsoft.com/office/powerpoint/2010/main" val="3133540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When we narrated how the miracle of Ascension took place, we mentioned the gifts that were sent down to us through Ascension. We would like to summarize the importance of those gifts for us here:  </a:t>
            </a:r>
          </a:p>
          <a:p>
            <a:endParaRPr lang="en-US" dirty="0"/>
          </a:p>
        </p:txBody>
      </p:sp>
      <p:sp>
        <p:nvSpPr>
          <p:cNvPr id="4" name="Slide Number Placeholder 3"/>
          <p:cNvSpPr>
            <a:spLocks noGrp="1"/>
          </p:cNvSpPr>
          <p:nvPr>
            <p:ph type="sldNum" sz="quarter" idx="10"/>
          </p:nvPr>
        </p:nvSpPr>
        <p:spPr/>
        <p:txBody>
          <a:bodyPr/>
          <a:lstStyle/>
          <a:p>
            <a:fld id="{C597C3C9-6BF3-3F4D-B90D-481D80931F61}" type="slidenum">
              <a:rPr lang="en-US" smtClean="0"/>
              <a:t>34</a:t>
            </a:fld>
            <a:endParaRPr lang="en-US"/>
          </a:p>
        </p:txBody>
      </p:sp>
    </p:spTree>
    <p:extLst>
      <p:ext uri="{BB962C8B-B14F-4D97-AF65-F5344CB8AC3E}">
        <p14:creationId xmlns:p14="http://schemas.microsoft.com/office/powerpoint/2010/main" val="443029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08CF297-40EF-9C45-B4A8-8CDFD4AE87EC}" type="datetimeFigureOut">
              <a:rPr lang="en-US" smtClean="0"/>
              <a:t>5/27/13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08CF297-40EF-9C45-B4A8-8CDFD4AE87EC}" type="datetimeFigureOut">
              <a:rPr lang="en-US" smtClean="0"/>
              <a:t>5/27/13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08CF297-40EF-9C45-B4A8-8CDFD4AE87EC}" type="datetimeFigureOut">
              <a:rPr lang="en-US" smtClean="0"/>
              <a:t>5/27/13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8CF297-40EF-9C45-B4A8-8CDFD4AE87EC}" type="datetimeFigureOut">
              <a:rPr lang="en-US" smtClean="0"/>
              <a:t>5/30/13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CF297-40EF-9C45-B4A8-8CDFD4AE87EC}" type="datetimeFigureOut">
              <a:rPr lang="en-US" smtClean="0"/>
              <a:t>5/30/13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CF297-40EF-9C45-B4A8-8CDFD4AE87EC}" type="datetimeFigureOut">
              <a:rPr lang="en-US" smtClean="0"/>
              <a:t>5/30/13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CF297-40EF-9C45-B4A8-8CDFD4AE87EC}" type="datetimeFigureOut">
              <a:rPr lang="en-US" smtClean="0"/>
              <a:t>5/30/13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CF297-40EF-9C45-B4A8-8CDFD4AE87EC}" type="datetimeFigureOut">
              <a:rPr lang="en-US" smtClean="0"/>
              <a:t>5/27/13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CF297-40EF-9C45-B4A8-8CDFD4AE87EC}" type="datetimeFigureOut">
              <a:rPr lang="en-US" smtClean="0"/>
              <a:t>5/27/13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CF297-40EF-9C45-B4A8-8CDFD4AE87EC}" type="datetimeFigureOut">
              <a:rPr lang="en-US" smtClean="0"/>
              <a:t>5/27/13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08CF297-40EF-9C45-B4A8-8CDFD4AE87EC}" type="datetimeFigureOut">
              <a:rPr lang="en-US" smtClean="0"/>
              <a:t>5/30/13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08CF297-40EF-9C45-B4A8-8CDFD4AE87EC}" type="datetimeFigureOut">
              <a:rPr lang="en-US" smtClean="0"/>
              <a:t>5/30/13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08CF297-40EF-9C45-B4A8-8CDFD4AE87EC}" type="datetimeFigureOut">
              <a:rPr lang="en-US" smtClean="0"/>
              <a:t>5/30/13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08CF297-40EF-9C45-B4A8-8CDFD4AE87EC}" type="datetimeFigureOut">
              <a:rPr lang="en-US" smtClean="0"/>
              <a:t>5/27/13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1798B07-EF77-0941-8F6C-85ACBFA08C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408CF297-40EF-9C45-B4A8-8CDFD4AE87EC}" type="datetimeFigureOut">
              <a:rPr lang="en-US" smtClean="0"/>
              <a:t>5/30/13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98B07-EF77-0941-8F6C-85ACBFA08C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CF297-40EF-9C45-B4A8-8CDFD4AE87EC}" type="datetimeFigureOut">
              <a:rPr lang="en-US" smtClean="0"/>
              <a:t>5/27/13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98B07-EF77-0941-8F6C-85ACBFA08C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CF297-40EF-9C45-B4A8-8CDFD4AE87EC}" type="datetimeFigureOut">
              <a:rPr lang="en-US" smtClean="0"/>
              <a:t>5/27/13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08CF297-40EF-9C45-B4A8-8CDFD4AE87EC}" type="datetimeFigureOut">
              <a:rPr lang="en-US" smtClean="0"/>
              <a:t>5/30/13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08CF297-40EF-9C45-B4A8-8CDFD4AE87EC}" type="datetimeFigureOut">
              <a:rPr lang="en-US" smtClean="0"/>
              <a:t>5/30/13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798B07-EF77-0941-8F6C-85ACBFA08CF2}"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08CF297-40EF-9C45-B4A8-8CDFD4AE87EC}" type="datetimeFigureOut">
              <a:rPr lang="en-US" smtClean="0"/>
              <a:t>5/27/13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98B07-EF77-0941-8F6C-85ACBFA08CF2}"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08CF297-40EF-9C45-B4A8-8CDFD4AE87EC}" type="datetimeFigureOut">
              <a:rPr lang="en-US" smtClean="0"/>
              <a:t>5/27/13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1798B07-EF77-0941-8F6C-85ACBFA08C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 id="2147483804" r:id="rId18"/>
    <p:sldLayoutId id="2147483805" r:id="rId19"/>
    <p:sldLayoutId id="2147483806"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Miracle of </a:t>
            </a:r>
            <a:r>
              <a:rPr lang="en-US" dirty="0" err="1" smtClean="0"/>
              <a:t>Isra</a:t>
            </a:r>
            <a:r>
              <a:rPr lang="en-US" dirty="0" smtClean="0"/>
              <a:t> and </a:t>
            </a:r>
            <a:r>
              <a:rPr lang="en-US" dirty="0" err="1" smtClean="0"/>
              <a:t>Miraj</a:t>
            </a:r>
            <a:endParaRPr lang="en-US" dirty="0"/>
          </a:p>
        </p:txBody>
      </p:sp>
      <p:sp>
        <p:nvSpPr>
          <p:cNvPr id="3" name="Subtitle 2"/>
          <p:cNvSpPr>
            <a:spLocks noGrp="1"/>
          </p:cNvSpPr>
          <p:nvPr>
            <p:ph type="subTitle" idx="1"/>
          </p:nvPr>
        </p:nvSpPr>
        <p:spPr/>
        <p:txBody>
          <a:bodyPr>
            <a:normAutofit/>
          </a:bodyPr>
          <a:lstStyle/>
          <a:p>
            <a:r>
              <a:rPr lang="en-US" dirty="0" smtClean="0"/>
              <a:t>The Night Journey and Ascension into Heaven </a:t>
            </a:r>
          </a:p>
        </p:txBody>
      </p:sp>
    </p:spTree>
    <p:extLst>
      <p:ext uri="{BB962C8B-B14F-4D97-AF65-F5344CB8AC3E}">
        <p14:creationId xmlns:p14="http://schemas.microsoft.com/office/powerpoint/2010/main" val="892325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31827"/>
            <a:ext cx="7313613" cy="4056062"/>
          </a:xfrm>
        </p:spPr>
        <p:txBody>
          <a:bodyPr>
            <a:normAutofit fontScale="92500" lnSpcReduction="10000"/>
          </a:bodyPr>
          <a:lstStyle/>
          <a:p>
            <a:r>
              <a:rPr lang="en-US" dirty="0"/>
              <a:t>The Prophet started to hear the order of his Lord, </a:t>
            </a:r>
            <a:r>
              <a:rPr lang="en-US" b="1" dirty="0"/>
              <a:t>"Do not be afraid, O Muhammad; approach!"</a:t>
            </a:r>
            <a:r>
              <a:rPr lang="en-US" dirty="0"/>
              <a:t> In the end, he reached the place that nobody had reached before, attaining divine acceptance, grants and </a:t>
            </a:r>
            <a:r>
              <a:rPr lang="en-US" dirty="0" smtClean="0"/>
              <a:t>bounties.</a:t>
            </a:r>
            <a:endParaRPr lang="en-US" b="1" dirty="0"/>
          </a:p>
          <a:p>
            <a:r>
              <a:rPr lang="en-US" dirty="0" smtClean="0"/>
              <a:t>According </a:t>
            </a:r>
            <a:r>
              <a:rPr lang="en-US" dirty="0"/>
              <a:t>to the narration of </a:t>
            </a:r>
            <a:r>
              <a:rPr lang="en-US" dirty="0" err="1"/>
              <a:t>Ibn</a:t>
            </a:r>
            <a:r>
              <a:rPr lang="en-US" dirty="0"/>
              <a:t> Abbas, the Prophet said, </a:t>
            </a:r>
            <a:r>
              <a:rPr lang="en-US" b="1" dirty="0"/>
              <a:t>"I saw my sublime Lord</a:t>
            </a:r>
            <a:r>
              <a:rPr lang="en-US" b="1" dirty="0" smtClean="0"/>
              <a:t>!”</a:t>
            </a:r>
            <a:endParaRPr lang="en-US" dirty="0"/>
          </a:p>
          <a:p>
            <a:r>
              <a:rPr lang="en-US" dirty="0"/>
              <a:t>In </a:t>
            </a:r>
            <a:r>
              <a:rPr lang="en-US" dirty="0" err="1"/>
              <a:t>Miraj</a:t>
            </a:r>
            <a:r>
              <a:rPr lang="en-US" dirty="0"/>
              <a:t>, the Prophet (</a:t>
            </a:r>
            <a:r>
              <a:rPr lang="en-US" dirty="0" err="1"/>
              <a:t>pbuh</a:t>
            </a:r>
            <a:r>
              <a:rPr lang="en-US" dirty="0"/>
              <a:t>) gave the worshipping of all creatures to God Almighty as a gift instead of greetings. The talk of the Prophet (</a:t>
            </a:r>
            <a:r>
              <a:rPr lang="en-US" dirty="0" err="1"/>
              <a:t>pbuh</a:t>
            </a:r>
            <a:r>
              <a:rPr lang="en-US" dirty="0"/>
              <a:t>) with God Almighty consists of the words of </a:t>
            </a:r>
            <a:r>
              <a:rPr lang="en-US" dirty="0" err="1"/>
              <a:t>tahiyyat</a:t>
            </a:r>
            <a:r>
              <a:rPr lang="en-US" dirty="0"/>
              <a:t>, which is recited during prayer, which is the ascension of believers.</a:t>
            </a:r>
          </a:p>
        </p:txBody>
      </p:sp>
    </p:spTree>
    <p:extLst>
      <p:ext uri="{BB962C8B-B14F-4D97-AF65-F5344CB8AC3E}">
        <p14:creationId xmlns:p14="http://schemas.microsoft.com/office/powerpoint/2010/main" val="3205865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7077"/>
            <a:ext cx="8229600" cy="5861537"/>
          </a:xfrm>
        </p:spPr>
        <p:txBody>
          <a:bodyPr>
            <a:normAutofit fontScale="85000" lnSpcReduction="10000"/>
          </a:bodyPr>
          <a:lstStyle/>
          <a:p>
            <a:r>
              <a:rPr lang="en-US" dirty="0"/>
              <a:t>Here is the meaning of that talk:  </a:t>
            </a:r>
          </a:p>
          <a:p>
            <a:r>
              <a:rPr lang="en-US" dirty="0"/>
              <a:t>The Prophet (</a:t>
            </a:r>
            <a:r>
              <a:rPr lang="en-US" dirty="0" err="1"/>
              <a:t>pbuh</a:t>
            </a:r>
            <a:r>
              <a:rPr lang="en-US" dirty="0"/>
              <a:t>) said to God Almighty,</a:t>
            </a:r>
          </a:p>
          <a:p>
            <a:r>
              <a:rPr lang="en-US" b="1" dirty="0"/>
              <a:t>“All kinds of greetings, prayers and goodness belong to Allah.</a:t>
            </a:r>
            <a:r>
              <a:rPr lang="en-US" b="1" dirty="0" smtClean="0"/>
              <a:t>”</a:t>
            </a:r>
            <a:endParaRPr lang="en-US" b="1" dirty="0"/>
          </a:p>
          <a:p>
            <a:r>
              <a:rPr lang="en-US" dirty="0" smtClean="0"/>
              <a:t>Its </a:t>
            </a:r>
            <a:r>
              <a:rPr lang="en-US" dirty="0"/>
              <a:t>meaning is </a:t>
            </a:r>
            <a:r>
              <a:rPr lang="en-US" b="1" dirty="0"/>
              <a:t>“I present all of the greetings and glorification of the beings with their states and tongues, all of the natural blessedness and glorification of all blessed things like seeds and semen, all of the worshipping of conscious beings like human beings, all of the worshipping and glorification of all prophets and saints to you as a gift; they all belong to you.”</a:t>
            </a:r>
            <a:endParaRPr lang="en-US" dirty="0"/>
          </a:p>
          <a:p>
            <a:r>
              <a:rPr lang="en-US" dirty="0"/>
              <a:t>Upon this greeting, God Almighty said to His Prophet (</a:t>
            </a:r>
            <a:r>
              <a:rPr lang="en-US" dirty="0" err="1"/>
              <a:t>pbuh</a:t>
            </a:r>
            <a:r>
              <a:rPr lang="en-US" dirty="0"/>
              <a:t>), </a:t>
            </a:r>
            <a:r>
              <a:rPr lang="en-US" b="1" dirty="0"/>
              <a:t>“Peace, the mercy of Allah and His blessings be on you, O Prophet!”</a:t>
            </a:r>
            <a:r>
              <a:rPr lang="en-US" dirty="0"/>
              <a:t> Thereupon, the Messenger of Allah (</a:t>
            </a:r>
            <a:r>
              <a:rPr lang="en-US" dirty="0" err="1"/>
              <a:t>pbuh</a:t>
            </a:r>
            <a:r>
              <a:rPr lang="en-US" dirty="0"/>
              <a:t>) said, </a:t>
            </a:r>
            <a:r>
              <a:rPr lang="en-US" b="1" dirty="0"/>
              <a:t>“Peace be on us and on the righteous servants of Allah.”</a:t>
            </a:r>
            <a:r>
              <a:rPr lang="en-US" dirty="0"/>
              <a:t> </a:t>
            </a:r>
            <a:endParaRPr lang="en-US" dirty="0" smtClean="0"/>
          </a:p>
          <a:p>
            <a:r>
              <a:rPr lang="en-US" dirty="0" err="1" smtClean="0"/>
              <a:t>Jibreel</a:t>
            </a:r>
            <a:r>
              <a:rPr lang="en-US" dirty="0" smtClean="0"/>
              <a:t> </a:t>
            </a:r>
            <a:r>
              <a:rPr lang="en-US" dirty="0"/>
              <a:t>witnessed this talk at Sidra al-</a:t>
            </a:r>
            <a:r>
              <a:rPr lang="en-US" dirty="0" err="1"/>
              <a:t>Muntaha</a:t>
            </a:r>
            <a:r>
              <a:rPr lang="en-US" dirty="0"/>
              <a:t> when Allah ordered him to be a witness by saying, </a:t>
            </a:r>
            <a:r>
              <a:rPr lang="en-US" b="1" dirty="0"/>
              <a:t>“I bear witness that there is no god but Allah. And I bear witness that Muhammad is His slave and Messenger.”[30]</a:t>
            </a:r>
            <a:endParaRPr lang="en-US" dirty="0"/>
          </a:p>
        </p:txBody>
      </p:sp>
    </p:spTree>
    <p:extLst>
      <p:ext uri="{BB962C8B-B14F-4D97-AF65-F5344CB8AC3E}">
        <p14:creationId xmlns:p14="http://schemas.microsoft.com/office/powerpoint/2010/main" val="2767124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Tahiyyat</a:t>
            </a:r>
            <a:endParaRPr lang="en-US" dirty="0"/>
          </a:p>
        </p:txBody>
      </p:sp>
      <p:sp>
        <p:nvSpPr>
          <p:cNvPr id="3" name="Content Placeholder 2"/>
          <p:cNvSpPr>
            <a:spLocks noGrp="1"/>
          </p:cNvSpPr>
          <p:nvPr>
            <p:ph idx="1"/>
          </p:nvPr>
        </p:nvSpPr>
        <p:spPr/>
        <p:txBody>
          <a:bodyPr/>
          <a:lstStyle/>
          <a:p>
            <a:r>
              <a:rPr lang="en-US" dirty="0"/>
              <a:t>It is </a:t>
            </a:r>
            <a:r>
              <a:rPr lang="en-US" dirty="0" err="1"/>
              <a:t>sunnah</a:t>
            </a:r>
            <a:r>
              <a:rPr lang="en-US" dirty="0"/>
              <a:t> to recite those words that were uttered during the conversation in Ascension in prayer, which is regarded as the ascension of believers. </a:t>
            </a:r>
            <a:endParaRPr lang="en-US" dirty="0" smtClean="0"/>
          </a:p>
          <a:p>
            <a:r>
              <a:rPr lang="en-US" dirty="0" smtClean="0"/>
              <a:t>Thus</a:t>
            </a:r>
            <a:r>
              <a:rPr lang="en-US" dirty="0"/>
              <a:t>, all believers have the opportunity of presenting all of the worshipping of the unconscious and conscious beings to Allah within their own </a:t>
            </a:r>
            <a:r>
              <a:rPr lang="en-US" dirty="0" smtClean="0"/>
              <a:t>worship. </a:t>
            </a:r>
            <a:r>
              <a:rPr lang="en-US" dirty="0"/>
              <a:t> </a:t>
            </a:r>
          </a:p>
        </p:txBody>
      </p:sp>
    </p:spTree>
    <p:extLst>
      <p:ext uri="{BB962C8B-B14F-4D97-AF65-F5344CB8AC3E}">
        <p14:creationId xmlns:p14="http://schemas.microsoft.com/office/powerpoint/2010/main" val="329417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Things that were Given to the Prophet in Ascension</a:t>
            </a:r>
          </a:p>
        </p:txBody>
      </p:sp>
      <p:sp>
        <p:nvSpPr>
          <p:cNvPr id="3" name="Content Placeholder 2"/>
          <p:cNvSpPr>
            <a:spLocks noGrp="1"/>
          </p:cNvSpPr>
          <p:nvPr>
            <p:ph idx="1"/>
          </p:nvPr>
        </p:nvSpPr>
        <p:spPr/>
        <p:txBody>
          <a:bodyPr>
            <a:normAutofit/>
          </a:bodyPr>
          <a:lstStyle/>
          <a:p>
            <a:r>
              <a:rPr lang="en-US" dirty="0"/>
              <a:t>The Prophet (</a:t>
            </a:r>
            <a:r>
              <a:rPr lang="en-US" dirty="0" err="1"/>
              <a:t>pbuh</a:t>
            </a:r>
            <a:r>
              <a:rPr lang="en-US" dirty="0"/>
              <a:t>) was given three things as a result of the encounter in </a:t>
            </a:r>
            <a:r>
              <a:rPr lang="en-US" dirty="0" err="1"/>
              <a:t>Miraj</a:t>
            </a:r>
            <a:r>
              <a:rPr lang="en-US" dirty="0"/>
              <a:t>:</a:t>
            </a:r>
          </a:p>
          <a:p>
            <a:r>
              <a:rPr lang="en-US" b="1" dirty="0"/>
              <a:t>1. </a:t>
            </a:r>
            <a:r>
              <a:rPr lang="en-US" dirty="0"/>
              <a:t>Five daily prayers equal to the reward of fifty daily prayers.</a:t>
            </a:r>
          </a:p>
          <a:p>
            <a:r>
              <a:rPr lang="en-US" b="1" dirty="0"/>
              <a:t>2.</a:t>
            </a:r>
            <a:r>
              <a:rPr lang="en-US" dirty="0"/>
              <a:t>The last two verses of the chapter al-</a:t>
            </a:r>
            <a:r>
              <a:rPr lang="en-US" dirty="0" err="1"/>
              <a:t>Baqara</a:t>
            </a:r>
            <a:r>
              <a:rPr lang="en-US" dirty="0"/>
              <a:t>.</a:t>
            </a:r>
          </a:p>
          <a:p>
            <a:r>
              <a:rPr lang="en-US" b="1" dirty="0"/>
              <a:t>3.</a:t>
            </a:r>
            <a:r>
              <a:rPr lang="en-US" dirty="0"/>
              <a:t>The </a:t>
            </a:r>
            <a:r>
              <a:rPr lang="en-US" dirty="0" err="1"/>
              <a:t>muqhimat</a:t>
            </a:r>
            <a:r>
              <a:rPr lang="en-US" dirty="0"/>
              <a:t> (major sins) of the people from the </a:t>
            </a:r>
            <a:r>
              <a:rPr lang="en-US" dirty="0" err="1"/>
              <a:t>ummah</a:t>
            </a:r>
            <a:r>
              <a:rPr lang="en-US" dirty="0"/>
              <a:t> of Muhammad were forgiven except those who associated partners with Allah</a:t>
            </a:r>
            <a:r>
              <a:rPr lang="en-US" dirty="0" smtClean="0"/>
              <a:t>.</a:t>
            </a:r>
            <a:endParaRPr lang="en-US" dirty="0"/>
          </a:p>
        </p:txBody>
      </p:sp>
    </p:spTree>
    <p:extLst>
      <p:ext uri="{BB962C8B-B14F-4D97-AF65-F5344CB8AC3E}">
        <p14:creationId xmlns:p14="http://schemas.microsoft.com/office/powerpoint/2010/main" val="3131283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18671"/>
            <a:ext cx="7313613" cy="4056062"/>
          </a:xfrm>
        </p:spPr>
        <p:txBody>
          <a:bodyPr>
            <a:normAutofit fontScale="85000" lnSpcReduction="20000"/>
          </a:bodyPr>
          <a:lstStyle/>
          <a:p>
            <a:r>
              <a:rPr lang="en-US" dirty="0"/>
              <a:t>As a matter of fact,, those gifts were expressed as follows in a hadith: </a:t>
            </a:r>
            <a:r>
              <a:rPr lang="en-US" b="1" dirty="0"/>
              <a:t>“</a:t>
            </a:r>
            <a:r>
              <a:rPr lang="en-US" b="1" dirty="0" smtClean="0"/>
              <a:t>…Prophet </a:t>
            </a:r>
            <a:r>
              <a:rPr lang="en-US" b="1" dirty="0" err="1" smtClean="0"/>
              <a:t>Muhammed</a:t>
            </a:r>
            <a:r>
              <a:rPr lang="en-US" b="1" dirty="0" smtClean="0"/>
              <a:t> </a:t>
            </a:r>
            <a:r>
              <a:rPr lang="en-US" b="1" dirty="0"/>
              <a:t>(</a:t>
            </a:r>
            <a:r>
              <a:rPr lang="en-US" b="1" dirty="0" err="1"/>
              <a:t>pbuh</a:t>
            </a:r>
            <a:r>
              <a:rPr lang="en-US" b="1" dirty="0"/>
              <a:t>) </a:t>
            </a:r>
            <a:r>
              <a:rPr lang="en-US" b="1" dirty="0" smtClean="0"/>
              <a:t>was </a:t>
            </a:r>
            <a:r>
              <a:rPr lang="en-US" b="1" dirty="0"/>
              <a:t>given three things in Ascension: He was given five daily prayers, the last part of the chapter of al-</a:t>
            </a:r>
            <a:r>
              <a:rPr lang="en-US" b="1" dirty="0" err="1"/>
              <a:t>Baqara</a:t>
            </a:r>
            <a:r>
              <a:rPr lang="en-US" b="1" dirty="0"/>
              <a:t> (</a:t>
            </a:r>
            <a:r>
              <a:rPr lang="en-US" b="1" dirty="0" err="1"/>
              <a:t>Amanarrasulu</a:t>
            </a:r>
            <a:r>
              <a:rPr lang="en-US" b="1" dirty="0"/>
              <a:t>) and the promise that the sins </a:t>
            </a:r>
            <a:r>
              <a:rPr lang="en-US" b="1" dirty="0" smtClean="0"/>
              <a:t>of the </a:t>
            </a:r>
            <a:r>
              <a:rPr lang="en-US" b="1" dirty="0"/>
              <a:t>people from the </a:t>
            </a:r>
            <a:r>
              <a:rPr lang="en-US" b="1" dirty="0" err="1"/>
              <a:t>ummah</a:t>
            </a:r>
            <a:r>
              <a:rPr lang="en-US" b="1" dirty="0"/>
              <a:t> of Muhammad would be forgiven except those who died associating partners with Allah.” </a:t>
            </a:r>
            <a:r>
              <a:rPr lang="en-US" dirty="0"/>
              <a:t>(see Muslim, </a:t>
            </a:r>
            <a:r>
              <a:rPr lang="en-US" dirty="0" err="1"/>
              <a:t>Iman</a:t>
            </a:r>
            <a:r>
              <a:rPr lang="en-US" dirty="0"/>
              <a:t>, 279)</a:t>
            </a:r>
          </a:p>
          <a:p>
            <a:r>
              <a:rPr lang="en-US" dirty="0"/>
              <a:t>This glad tiding does not mean that no believers will enter Hell. It states that any sin can be forgiven and that a believer will not stay in Hell forever even if he is a sinner.</a:t>
            </a:r>
          </a:p>
          <a:p>
            <a:r>
              <a:rPr lang="en-US" dirty="0"/>
              <a:t>The believers who have more rewards than sins will go to Paradise directly. Those who have more sins will remain in Hell for a certain period so that they will be purified of their sins; and then they will go to Paradise.</a:t>
            </a:r>
          </a:p>
        </p:txBody>
      </p:sp>
    </p:spTree>
    <p:extLst>
      <p:ext uri="{BB962C8B-B14F-4D97-AF65-F5344CB8AC3E}">
        <p14:creationId xmlns:p14="http://schemas.microsoft.com/office/powerpoint/2010/main" val="379582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92360"/>
            <a:ext cx="7313613" cy="4056062"/>
          </a:xfrm>
        </p:spPr>
        <p:txBody>
          <a:bodyPr>
            <a:normAutofit fontScale="92500" lnSpcReduction="10000"/>
          </a:bodyPr>
          <a:lstStyle/>
          <a:p>
            <a:r>
              <a:rPr lang="en-US" dirty="0"/>
              <a:t>Allah stated:</a:t>
            </a:r>
          </a:p>
          <a:p>
            <a:r>
              <a:rPr lang="en-US" b="1" dirty="0"/>
              <a:t>"O Muhammad! These prayers need to be performed five times a day. However, there are ten rewards for each prayer! It means fifty prayers. </a:t>
            </a:r>
            <a:endParaRPr lang="en-US" dirty="0"/>
          </a:p>
          <a:p>
            <a:r>
              <a:rPr lang="en-US" b="1" dirty="0"/>
              <a:t>A person who intends to do a good deed but does not do it is given one reward due to his good intention; if he does it, he is given ten rewards.</a:t>
            </a:r>
            <a:endParaRPr lang="en-US" dirty="0"/>
          </a:p>
          <a:p>
            <a:r>
              <a:rPr lang="en-US" b="1" dirty="0"/>
              <a:t>No sin is written for a person who intends to do a bad deed but does not do it; if he does it, one sin is written for </a:t>
            </a:r>
            <a:r>
              <a:rPr lang="en-US" b="1" dirty="0" smtClean="0"/>
              <a:t>him”</a:t>
            </a:r>
            <a:r>
              <a:rPr lang="en-US" dirty="0" smtClean="0"/>
              <a:t>.</a:t>
            </a:r>
            <a:endParaRPr lang="en-US" dirty="0"/>
          </a:p>
        </p:txBody>
      </p:sp>
    </p:spTree>
    <p:extLst>
      <p:ext uri="{BB962C8B-B14F-4D97-AF65-F5344CB8AC3E}">
        <p14:creationId xmlns:p14="http://schemas.microsoft.com/office/powerpoint/2010/main" val="3950073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The following is stated in the last two verses of the chapter of al-</a:t>
            </a:r>
            <a:r>
              <a:rPr lang="en-US" sz="3200" dirty="0" err="1"/>
              <a:t>Baqara</a:t>
            </a:r>
            <a:r>
              <a:rPr lang="en-US" sz="3200" dirty="0"/>
              <a:t>:</a:t>
            </a:r>
          </a:p>
        </p:txBody>
      </p:sp>
      <p:sp>
        <p:nvSpPr>
          <p:cNvPr id="3" name="Content Placeholder 2"/>
          <p:cNvSpPr>
            <a:spLocks noGrp="1"/>
          </p:cNvSpPr>
          <p:nvPr>
            <p:ph idx="1"/>
          </p:nvPr>
        </p:nvSpPr>
        <p:spPr>
          <a:xfrm>
            <a:off x="457200" y="1600200"/>
            <a:ext cx="8229600" cy="4808415"/>
          </a:xfrm>
        </p:spPr>
        <p:txBody>
          <a:bodyPr>
            <a:noAutofit/>
          </a:bodyPr>
          <a:lstStyle/>
          <a:p>
            <a:r>
              <a:rPr lang="en-US" sz="2200" dirty="0"/>
              <a:t>The Messenger has believed in what was revealed to him from his Lord, and [so have] the believers. All of them have believed in Allah and His angels and His books and His messengers, [saying], "We make no distinction between any of His messengers." And they say, "We hear and we obey. [We seek] Your forgiveness, our Lord, and to You is the [final] destination</a:t>
            </a:r>
            <a:r>
              <a:rPr lang="en-US" sz="2200" dirty="0" smtClean="0"/>
              <a:t>.” Allah </a:t>
            </a:r>
            <a:r>
              <a:rPr lang="en-US" sz="2200" dirty="0"/>
              <a:t>does not charge a soul except [with that within] its capacity. It will have [the consequence of] what [good] it has gained, and it will bear [the consequence of] what [evil] it has earned. "Our Lord, do not impose blame upon us if we have forgotten or erred. Our Lord, and lay not upon us a burden like that which You laid upon those before us. Our Lord, and burden us not with that which we have no ability to bear. And pardon us; and forgive us; and have mercy upon us. You are our protector, so give us victory over the disbelieving people."</a:t>
            </a:r>
          </a:p>
        </p:txBody>
      </p:sp>
    </p:spTree>
    <p:extLst>
      <p:ext uri="{BB962C8B-B14F-4D97-AF65-F5344CB8AC3E}">
        <p14:creationId xmlns:p14="http://schemas.microsoft.com/office/powerpoint/2010/main" val="222428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Muqhimat</a:t>
            </a:r>
            <a:r>
              <a:rPr lang="en-US" dirty="0"/>
              <a:t> </a:t>
            </a:r>
          </a:p>
        </p:txBody>
      </p:sp>
      <p:sp>
        <p:nvSpPr>
          <p:cNvPr id="3" name="Content Placeholder 2"/>
          <p:cNvSpPr>
            <a:spLocks noGrp="1"/>
          </p:cNvSpPr>
          <p:nvPr>
            <p:ph idx="1"/>
          </p:nvPr>
        </p:nvSpPr>
        <p:spPr>
          <a:xfrm>
            <a:off x="457200" y="1600200"/>
            <a:ext cx="8229600" cy="4984262"/>
          </a:xfrm>
        </p:spPr>
        <p:txBody>
          <a:bodyPr>
            <a:noAutofit/>
          </a:bodyPr>
          <a:lstStyle/>
          <a:p>
            <a:pPr marL="0" indent="0">
              <a:buNone/>
            </a:pPr>
            <a:r>
              <a:rPr lang="en-US" dirty="0" smtClean="0"/>
              <a:t>Once</a:t>
            </a:r>
            <a:r>
              <a:rPr lang="en-US" dirty="0"/>
              <a:t>, the Prophet (</a:t>
            </a:r>
            <a:r>
              <a:rPr lang="en-US" dirty="0" err="1"/>
              <a:t>pbuh</a:t>
            </a:r>
            <a:r>
              <a:rPr lang="en-US" dirty="0"/>
              <a:t>) said</a:t>
            </a:r>
            <a:r>
              <a:rPr lang="en-US" dirty="0" smtClean="0"/>
              <a:t>, </a:t>
            </a:r>
            <a:r>
              <a:rPr lang="en-US" b="1" dirty="0" smtClean="0"/>
              <a:t>"</a:t>
            </a:r>
            <a:r>
              <a:rPr lang="en-US" b="1" dirty="0"/>
              <a:t>Beware seven things that lead man to destruction!"</a:t>
            </a:r>
            <a:endParaRPr lang="en-US" dirty="0"/>
          </a:p>
          <a:p>
            <a:pPr marL="0" indent="0">
              <a:buNone/>
            </a:pPr>
            <a:r>
              <a:rPr lang="en-US" i="1" dirty="0"/>
              <a:t>"O Messenger of Allah! What are those dangerous things?" </a:t>
            </a:r>
            <a:r>
              <a:rPr lang="en-US" dirty="0"/>
              <a:t>asked his Companions.</a:t>
            </a:r>
          </a:p>
          <a:p>
            <a:pPr marL="0" indent="0">
              <a:buNone/>
            </a:pPr>
            <a:r>
              <a:rPr lang="en-US" dirty="0"/>
              <a:t>The Prophet said</a:t>
            </a:r>
            <a:r>
              <a:rPr lang="en-US" dirty="0" smtClean="0"/>
              <a:t>, </a:t>
            </a:r>
            <a:r>
              <a:rPr lang="en-US" b="1" dirty="0" smtClean="0"/>
              <a:t>“</a:t>
            </a:r>
            <a:r>
              <a:rPr lang="en-US" b="1" dirty="0"/>
              <a:t>t</a:t>
            </a:r>
            <a:r>
              <a:rPr lang="en-US" b="1" dirty="0" smtClean="0"/>
              <a:t>o </a:t>
            </a:r>
            <a:r>
              <a:rPr lang="en-US" b="1" dirty="0"/>
              <a:t>associate partners with Allah</a:t>
            </a:r>
            <a:r>
              <a:rPr lang="en-US" b="1" dirty="0" smtClean="0"/>
              <a:t>,</a:t>
            </a:r>
            <a:r>
              <a:rPr lang="en-US" dirty="0"/>
              <a:t> </a:t>
            </a:r>
            <a:r>
              <a:rPr lang="en-US" b="1" dirty="0"/>
              <a:t>t</a:t>
            </a:r>
            <a:r>
              <a:rPr lang="en-US" b="1" dirty="0" smtClean="0"/>
              <a:t>o </a:t>
            </a:r>
            <a:r>
              <a:rPr lang="en-US" b="1" dirty="0"/>
              <a:t>cast a spell</a:t>
            </a:r>
            <a:r>
              <a:rPr lang="en-US" b="1" dirty="0" smtClean="0"/>
              <a:t>,</a:t>
            </a:r>
            <a:r>
              <a:rPr lang="en-US" dirty="0"/>
              <a:t> </a:t>
            </a:r>
            <a:r>
              <a:rPr lang="en-US" b="1" dirty="0"/>
              <a:t>t</a:t>
            </a:r>
            <a:r>
              <a:rPr lang="en-US" b="1" dirty="0" smtClean="0"/>
              <a:t>o </a:t>
            </a:r>
            <a:r>
              <a:rPr lang="en-US" b="1" dirty="0"/>
              <a:t>kill a person unjustly, which was forbidden by Allah</a:t>
            </a:r>
            <a:r>
              <a:rPr lang="en-US" b="1" dirty="0" smtClean="0"/>
              <a:t>,</a:t>
            </a:r>
            <a:r>
              <a:rPr lang="en-US" dirty="0"/>
              <a:t> </a:t>
            </a:r>
            <a:r>
              <a:rPr lang="en-US" b="1" dirty="0"/>
              <a:t>t</a:t>
            </a:r>
            <a:r>
              <a:rPr lang="en-US" b="1" dirty="0" smtClean="0"/>
              <a:t>o </a:t>
            </a:r>
            <a:r>
              <a:rPr lang="en-US" b="1" dirty="0"/>
              <a:t>devour interest (usury)</a:t>
            </a:r>
            <a:r>
              <a:rPr lang="en-US" b="1" dirty="0" smtClean="0"/>
              <a:t>,</a:t>
            </a:r>
            <a:r>
              <a:rPr lang="en-US" dirty="0"/>
              <a:t> </a:t>
            </a:r>
            <a:r>
              <a:rPr lang="en-US" b="1" dirty="0"/>
              <a:t>t</a:t>
            </a:r>
            <a:r>
              <a:rPr lang="en-US" b="1" dirty="0" smtClean="0"/>
              <a:t>o </a:t>
            </a:r>
            <a:r>
              <a:rPr lang="en-US" b="1" dirty="0"/>
              <a:t>devour the money of the orphans</a:t>
            </a:r>
            <a:r>
              <a:rPr lang="en-US" b="1" dirty="0" smtClean="0"/>
              <a:t>,</a:t>
            </a:r>
            <a:r>
              <a:rPr lang="en-US" dirty="0"/>
              <a:t> </a:t>
            </a:r>
            <a:r>
              <a:rPr lang="en-US" b="1" dirty="0"/>
              <a:t>t</a:t>
            </a:r>
            <a:r>
              <a:rPr lang="en-US" b="1" dirty="0" smtClean="0"/>
              <a:t>o </a:t>
            </a:r>
            <a:r>
              <a:rPr lang="en-US" b="1" dirty="0"/>
              <a:t>escape from the battlefield</a:t>
            </a:r>
            <a:r>
              <a:rPr lang="en-US" b="1" dirty="0" smtClean="0"/>
              <a:t>,</a:t>
            </a:r>
            <a:r>
              <a:rPr lang="en-US" dirty="0"/>
              <a:t> </a:t>
            </a:r>
            <a:r>
              <a:rPr lang="en-US" b="1" dirty="0"/>
              <a:t>t</a:t>
            </a:r>
            <a:r>
              <a:rPr lang="en-US" b="1" dirty="0" smtClean="0"/>
              <a:t>o </a:t>
            </a:r>
            <a:r>
              <a:rPr lang="en-US" b="1" dirty="0"/>
              <a:t>slander Muslim women who are chaste and never think of committing fornication that they have committed fornication!</a:t>
            </a:r>
            <a:endParaRPr lang="en-US" dirty="0"/>
          </a:p>
          <a:p>
            <a:pPr marL="0" indent="0">
              <a:buNone/>
            </a:pPr>
            <a:endParaRPr lang="en-US" dirty="0"/>
          </a:p>
        </p:txBody>
      </p:sp>
    </p:spTree>
    <p:extLst>
      <p:ext uri="{BB962C8B-B14F-4D97-AF65-F5344CB8AC3E}">
        <p14:creationId xmlns:p14="http://schemas.microsoft.com/office/powerpoint/2010/main" val="1404119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Paradise is Shown to the Prophet (</a:t>
            </a:r>
            <a:r>
              <a:rPr lang="en-US" b="1" dirty="0" err="1"/>
              <a:t>pbuh</a:t>
            </a:r>
            <a:r>
              <a:rPr lang="en-US" b="1" dirty="0"/>
              <a:t>)</a:t>
            </a:r>
            <a:endParaRPr lang="en-US" dirty="0"/>
          </a:p>
        </p:txBody>
      </p:sp>
      <p:sp>
        <p:nvSpPr>
          <p:cNvPr id="3" name="Content Placeholder 2"/>
          <p:cNvSpPr>
            <a:spLocks noGrp="1"/>
          </p:cNvSpPr>
          <p:nvPr>
            <p:ph idx="1"/>
          </p:nvPr>
        </p:nvSpPr>
        <p:spPr/>
        <p:txBody>
          <a:bodyPr>
            <a:noAutofit/>
          </a:bodyPr>
          <a:lstStyle/>
          <a:p>
            <a:pPr marL="0" indent="0">
              <a:buNone/>
            </a:pPr>
            <a:r>
              <a:rPr lang="en-US" sz="2300" dirty="0"/>
              <a:t>After Allah revealed to the Prophet what He was to reveal, the Prophet (</a:t>
            </a:r>
            <a:r>
              <a:rPr lang="en-US" sz="2300" dirty="0" err="1"/>
              <a:t>pbuh</a:t>
            </a:r>
            <a:r>
              <a:rPr lang="en-US" sz="2300" dirty="0"/>
              <a:t>) was taken to Paradise by </a:t>
            </a:r>
            <a:r>
              <a:rPr lang="en-US" sz="2300" dirty="0" err="1" smtClean="0"/>
              <a:t>Jibreel</a:t>
            </a:r>
            <a:r>
              <a:rPr lang="en-US" sz="2300" dirty="0" smtClean="0"/>
              <a:t>.</a:t>
            </a:r>
            <a:endParaRPr lang="en-US" sz="2300" dirty="0"/>
          </a:p>
          <a:p>
            <a:pPr marL="0" indent="0">
              <a:buNone/>
            </a:pPr>
            <a:r>
              <a:rPr lang="en-US" sz="2300" dirty="0"/>
              <a:t>The width of Paradise is as much as the sky and what is under it. </a:t>
            </a:r>
            <a:r>
              <a:rPr lang="en-US" sz="2300" dirty="0" smtClean="0"/>
              <a:t>The </a:t>
            </a:r>
            <a:r>
              <a:rPr lang="en-US" sz="2300" dirty="0"/>
              <a:t>Prophet (</a:t>
            </a:r>
            <a:r>
              <a:rPr lang="en-US" sz="2300" dirty="0" err="1"/>
              <a:t>pbuh</a:t>
            </a:r>
            <a:r>
              <a:rPr lang="en-US" sz="2300" dirty="0"/>
              <a:t>) saw villas made of pearl, ruby and </a:t>
            </a:r>
            <a:r>
              <a:rPr lang="en-US" sz="2300" dirty="0" err="1"/>
              <a:t>chrysolite</a:t>
            </a:r>
            <a:r>
              <a:rPr lang="en-US" sz="2300" dirty="0"/>
              <a:t> </a:t>
            </a:r>
            <a:r>
              <a:rPr lang="en-US" sz="2300" dirty="0" smtClean="0"/>
              <a:t>he </a:t>
            </a:r>
            <a:r>
              <a:rPr lang="en-US" sz="2300" dirty="0"/>
              <a:t>noticed that the soil of Paradise smelled musky.</a:t>
            </a:r>
            <a:r>
              <a:rPr lang="en-US" sz="2300" b="1" dirty="0"/>
              <a:t> </a:t>
            </a:r>
          </a:p>
          <a:p>
            <a:pPr marL="0" indent="0">
              <a:buNone/>
            </a:pPr>
            <a:r>
              <a:rPr lang="en-US" sz="2300" dirty="0" smtClean="0"/>
              <a:t>The </a:t>
            </a:r>
            <a:r>
              <a:rPr lang="en-US" sz="2300" dirty="0"/>
              <a:t>Prophet (</a:t>
            </a:r>
            <a:r>
              <a:rPr lang="en-US" sz="2300" dirty="0" err="1"/>
              <a:t>pbuh</a:t>
            </a:r>
            <a:r>
              <a:rPr lang="en-US" sz="2300" dirty="0"/>
              <a:t>) also saw a river next to which there were domes made of hollow </a:t>
            </a:r>
            <a:r>
              <a:rPr lang="en-US" sz="2300" dirty="0" smtClean="0"/>
              <a:t>pearls, it </a:t>
            </a:r>
            <a:r>
              <a:rPr lang="en-US" sz="2300" dirty="0"/>
              <a:t>was flowing on pearl and ruby stones and on musk.</a:t>
            </a:r>
            <a:r>
              <a:rPr lang="en-US" sz="2300" b="1" dirty="0"/>
              <a:t> </a:t>
            </a:r>
            <a:endParaRPr lang="en-US" sz="2300" dirty="0"/>
          </a:p>
          <a:p>
            <a:pPr marL="0" indent="0">
              <a:buNone/>
            </a:pPr>
            <a:r>
              <a:rPr lang="en-US" sz="2300" dirty="0"/>
              <a:t>The Prophet (</a:t>
            </a:r>
            <a:r>
              <a:rPr lang="en-US" sz="2300" dirty="0" err="1"/>
              <a:t>pbuh</a:t>
            </a:r>
            <a:r>
              <a:rPr lang="en-US" sz="2300" dirty="0"/>
              <a:t>) asked, </a:t>
            </a:r>
            <a:r>
              <a:rPr lang="en-US" sz="2300" b="1" dirty="0"/>
              <a:t>"O </a:t>
            </a:r>
            <a:r>
              <a:rPr lang="en-US" sz="2300" b="1" dirty="0" err="1" smtClean="0"/>
              <a:t>Jibreel</a:t>
            </a:r>
            <a:r>
              <a:rPr lang="en-US" sz="2300" b="1" dirty="0"/>
              <a:t>! What is this?" </a:t>
            </a:r>
            <a:r>
              <a:rPr lang="en-US" sz="2300" dirty="0" err="1"/>
              <a:t>Jibril</a:t>
            </a:r>
            <a:r>
              <a:rPr lang="en-US" sz="2300" dirty="0"/>
              <a:t> said, </a:t>
            </a:r>
            <a:r>
              <a:rPr lang="en-US" sz="2300" b="1" dirty="0"/>
              <a:t>"It is the river </a:t>
            </a:r>
            <a:r>
              <a:rPr lang="en-US" sz="2300" b="1" dirty="0" err="1"/>
              <a:t>Kawthar</a:t>
            </a:r>
            <a:r>
              <a:rPr lang="en-US" sz="2300" b="1" dirty="0"/>
              <a:t>, which Allah gave you!"</a:t>
            </a:r>
            <a:r>
              <a:rPr lang="en-US" sz="2300" dirty="0"/>
              <a:t> The water of the river </a:t>
            </a:r>
            <a:r>
              <a:rPr lang="en-US" sz="2300" dirty="0" err="1"/>
              <a:t>Kawthar</a:t>
            </a:r>
            <a:r>
              <a:rPr lang="en-US" sz="2300" dirty="0"/>
              <a:t> was tastier than honey and whiter than milk</a:t>
            </a:r>
            <a:r>
              <a:rPr lang="en-US" sz="2300" dirty="0" smtClean="0"/>
              <a:t>.</a:t>
            </a:r>
            <a:endParaRPr lang="en-US" sz="2300" dirty="0"/>
          </a:p>
        </p:txBody>
      </p:sp>
    </p:spTree>
    <p:extLst>
      <p:ext uri="{BB962C8B-B14F-4D97-AF65-F5344CB8AC3E}">
        <p14:creationId xmlns:p14="http://schemas.microsoft.com/office/powerpoint/2010/main" val="1630798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Hell is shown to the Prophet (</a:t>
            </a:r>
            <a:r>
              <a:rPr lang="en-US" b="1" dirty="0" err="1"/>
              <a:t>pbuh</a:t>
            </a:r>
            <a:r>
              <a:rPr lang="en-US" b="1" dirty="0"/>
              <a:t>)</a:t>
            </a:r>
            <a:br>
              <a:rPr lang="en-US" b="1" dirty="0"/>
            </a:br>
            <a:endParaRPr lang="en-US" dirty="0"/>
          </a:p>
        </p:txBody>
      </p:sp>
      <p:sp>
        <p:nvSpPr>
          <p:cNvPr id="3" name="Content Placeholder 2"/>
          <p:cNvSpPr>
            <a:spLocks noGrp="1"/>
          </p:cNvSpPr>
          <p:nvPr>
            <p:ph idx="1"/>
          </p:nvPr>
        </p:nvSpPr>
        <p:spPr>
          <a:xfrm>
            <a:off x="457200" y="1417638"/>
            <a:ext cx="8229600" cy="5158667"/>
          </a:xfrm>
        </p:spPr>
        <p:txBody>
          <a:bodyPr>
            <a:normAutofit fontScale="25000" lnSpcReduction="20000"/>
          </a:bodyPr>
          <a:lstStyle/>
          <a:p>
            <a:pPr marL="0" indent="0">
              <a:buNone/>
            </a:pPr>
            <a:r>
              <a:rPr lang="en-US" sz="8000" dirty="0"/>
              <a:t>Among the smiling angels that met the Prophet (</a:t>
            </a:r>
            <a:r>
              <a:rPr lang="en-US" sz="8000" dirty="0" err="1"/>
              <a:t>pbuh</a:t>
            </a:r>
            <a:r>
              <a:rPr lang="en-US" sz="8000" dirty="0"/>
              <a:t>) in the sky of the world, there was an angel called Malik, angel of Hell, who never </a:t>
            </a:r>
            <a:r>
              <a:rPr lang="en-US" sz="8000" dirty="0" smtClean="0"/>
              <a:t>smiled. When </a:t>
            </a:r>
            <a:r>
              <a:rPr lang="en-US" sz="8000" dirty="0"/>
              <a:t>the Prophet asked </a:t>
            </a:r>
            <a:r>
              <a:rPr lang="en-US" sz="8000" dirty="0" err="1" smtClean="0"/>
              <a:t>Jibreel</a:t>
            </a:r>
            <a:r>
              <a:rPr lang="en-US" sz="8000" dirty="0" smtClean="0"/>
              <a:t> </a:t>
            </a:r>
            <a:r>
              <a:rPr lang="en-US" sz="8000" dirty="0"/>
              <a:t>who he was and found out about his identity, he said to </a:t>
            </a:r>
            <a:r>
              <a:rPr lang="en-US" sz="8000" dirty="0" err="1" smtClean="0"/>
              <a:t>Jibreel</a:t>
            </a:r>
            <a:r>
              <a:rPr lang="en-US" sz="8000" dirty="0" smtClean="0"/>
              <a:t>, </a:t>
            </a:r>
            <a:r>
              <a:rPr lang="en-US" sz="8000" b="1" dirty="0" smtClean="0"/>
              <a:t>"</a:t>
            </a:r>
            <a:r>
              <a:rPr lang="en-US" sz="8000" b="1" dirty="0"/>
              <a:t>Will you order him to show me Hell?"</a:t>
            </a:r>
            <a:endParaRPr lang="en-US" sz="8000" dirty="0"/>
          </a:p>
          <a:p>
            <a:pPr marL="0" indent="0">
              <a:buNone/>
            </a:pPr>
            <a:r>
              <a:rPr lang="en-US" sz="8000" dirty="0" err="1" smtClean="0"/>
              <a:t>Jibreel</a:t>
            </a:r>
            <a:r>
              <a:rPr lang="en-US" sz="8000" dirty="0" smtClean="0"/>
              <a:t> </a:t>
            </a:r>
            <a:r>
              <a:rPr lang="en-US" sz="8000" dirty="0"/>
              <a:t>said</a:t>
            </a:r>
            <a:r>
              <a:rPr lang="en-US" sz="8000" dirty="0" smtClean="0"/>
              <a:t>, </a:t>
            </a:r>
            <a:r>
              <a:rPr lang="en-US" sz="8000" b="1" dirty="0" smtClean="0"/>
              <a:t>"</a:t>
            </a:r>
            <a:r>
              <a:rPr lang="en-US" sz="8000" b="1" dirty="0"/>
              <a:t>All right!" </a:t>
            </a:r>
            <a:r>
              <a:rPr lang="en-US" sz="8000" dirty="0"/>
              <a:t>He said to </a:t>
            </a:r>
            <a:r>
              <a:rPr lang="en-US" sz="8000" dirty="0" err="1"/>
              <a:t>Malik,"</a:t>
            </a:r>
            <a:r>
              <a:rPr lang="en-US" sz="8000" dirty="0" err="1" smtClean="0"/>
              <a:t>O</a:t>
            </a:r>
            <a:r>
              <a:rPr lang="en-US" sz="8000" dirty="0" smtClean="0"/>
              <a:t> </a:t>
            </a:r>
            <a:r>
              <a:rPr lang="en-US" sz="8000" b="1" dirty="0" smtClean="0"/>
              <a:t>Malik</a:t>
            </a:r>
            <a:r>
              <a:rPr lang="en-US" sz="8000" b="1" dirty="0"/>
              <a:t>! Show Hell to Muhammad (</a:t>
            </a:r>
            <a:r>
              <a:rPr lang="en-US" sz="8000" b="1" dirty="0" err="1"/>
              <a:t>pbuh</a:t>
            </a:r>
            <a:r>
              <a:rPr lang="en-US" sz="8000" b="1" dirty="0"/>
              <a:t>)!</a:t>
            </a:r>
            <a:r>
              <a:rPr lang="en-US" sz="8000" dirty="0"/>
              <a:t>"</a:t>
            </a:r>
          </a:p>
          <a:p>
            <a:pPr marL="0" indent="0">
              <a:buNone/>
            </a:pPr>
            <a:r>
              <a:rPr lang="en-US" sz="8000" dirty="0"/>
              <a:t>When Malik unveiled the covering of Hell, it started to boil so much that the Prophet (</a:t>
            </a:r>
            <a:r>
              <a:rPr lang="en-US" sz="8000" dirty="0" err="1"/>
              <a:t>pbuh</a:t>
            </a:r>
            <a:r>
              <a:rPr lang="en-US" sz="8000" dirty="0"/>
              <a:t>) thought it would capture and burn everything. He said to </a:t>
            </a:r>
            <a:r>
              <a:rPr lang="en-US" sz="8000" dirty="0" err="1" smtClean="0"/>
              <a:t>Jibreel</a:t>
            </a:r>
            <a:r>
              <a:rPr lang="en-US" sz="8000" dirty="0" smtClean="0"/>
              <a:t>, </a:t>
            </a:r>
            <a:r>
              <a:rPr lang="en-US" sz="8000" b="1" dirty="0" smtClean="0"/>
              <a:t>"</a:t>
            </a:r>
            <a:r>
              <a:rPr lang="en-US" sz="8000" b="1" dirty="0"/>
              <a:t>O </a:t>
            </a:r>
            <a:r>
              <a:rPr lang="en-US" sz="8000" b="1" dirty="0" err="1" smtClean="0"/>
              <a:t>Jibreel</a:t>
            </a:r>
            <a:r>
              <a:rPr lang="en-US" sz="8000" b="1" dirty="0" smtClean="0"/>
              <a:t>! </a:t>
            </a:r>
            <a:r>
              <a:rPr lang="en-US" sz="8000" b="1" dirty="0"/>
              <a:t>Order Malik to return it to its previous state!"</a:t>
            </a:r>
            <a:endParaRPr lang="en-US" sz="8000" dirty="0"/>
          </a:p>
          <a:p>
            <a:pPr marL="0" indent="0">
              <a:buNone/>
            </a:pPr>
            <a:r>
              <a:rPr lang="en-US" sz="8000" dirty="0" err="1" smtClean="0"/>
              <a:t>Jibreel</a:t>
            </a:r>
            <a:r>
              <a:rPr lang="en-US" sz="8000" dirty="0" smtClean="0"/>
              <a:t> </a:t>
            </a:r>
            <a:r>
              <a:rPr lang="en-US" sz="8000" dirty="0"/>
              <a:t>ordered Malik to return it to its previous state. He said to Hell</a:t>
            </a:r>
            <a:r>
              <a:rPr lang="en-US" sz="8000" dirty="0" smtClean="0"/>
              <a:t>, </a:t>
            </a:r>
            <a:r>
              <a:rPr lang="en-US" sz="8000" b="1" dirty="0" smtClean="0"/>
              <a:t>"</a:t>
            </a:r>
            <a:r>
              <a:rPr lang="en-US" sz="8000" b="1" dirty="0"/>
              <a:t>Calm down!"</a:t>
            </a:r>
            <a:endParaRPr lang="en-US" sz="8000" dirty="0"/>
          </a:p>
          <a:p>
            <a:pPr marL="0" indent="0">
              <a:buNone/>
            </a:pPr>
            <a:r>
              <a:rPr lang="en-US" sz="8000" dirty="0"/>
              <a:t>When Hell returned to its place, Malik veiled its covering </a:t>
            </a:r>
            <a:r>
              <a:rPr lang="en-US" sz="8000" dirty="0" smtClean="0"/>
              <a:t>again. The </a:t>
            </a:r>
            <a:r>
              <a:rPr lang="en-US" sz="8000" dirty="0"/>
              <a:t>Prophet saw the tortures of thirst, chains of torture, torture snakes and scorpions and some other tortures</a:t>
            </a:r>
            <a:r>
              <a:rPr lang="en-US" sz="8000" dirty="0" smtClean="0"/>
              <a:t>.</a:t>
            </a:r>
            <a:endParaRPr lang="en-US" sz="8000" dirty="0"/>
          </a:p>
          <a:p>
            <a:pPr marL="0" indent="0">
              <a:buNone/>
            </a:pPr>
            <a:r>
              <a:rPr lang="en-US" sz="8000" dirty="0"/>
              <a:t>The Prophet (</a:t>
            </a:r>
            <a:r>
              <a:rPr lang="en-US" sz="8000" dirty="0" err="1"/>
              <a:t>pbuh</a:t>
            </a:r>
            <a:r>
              <a:rPr lang="en-US" sz="8000" dirty="0"/>
              <a:t>) stated the following in a hadith</a:t>
            </a:r>
            <a:r>
              <a:rPr lang="en-US" sz="8000" dirty="0" smtClean="0"/>
              <a:t>: </a:t>
            </a:r>
            <a:r>
              <a:rPr lang="en-US" sz="8000" b="1" dirty="0" smtClean="0"/>
              <a:t>"</a:t>
            </a:r>
            <a:r>
              <a:rPr lang="en-US" sz="8000" b="1" dirty="0"/>
              <a:t>If you knew what I know, you would laugh a little and cry a lot</a:t>
            </a:r>
            <a:r>
              <a:rPr lang="en-US" sz="8000" b="1" dirty="0" smtClean="0"/>
              <a:t>.”</a:t>
            </a:r>
            <a:endParaRPr lang="en-US" sz="8000" dirty="0"/>
          </a:p>
          <a:p>
            <a:pPr marL="0" indent="0">
              <a:buNone/>
            </a:pPr>
            <a:endParaRPr lang="en-US" dirty="0"/>
          </a:p>
        </p:txBody>
      </p:sp>
    </p:spTree>
    <p:extLst>
      <p:ext uri="{BB962C8B-B14F-4D97-AF65-F5344CB8AC3E}">
        <p14:creationId xmlns:p14="http://schemas.microsoft.com/office/powerpoint/2010/main" val="276773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12173"/>
            <a:ext cx="7313613" cy="5279027"/>
          </a:xfrm>
        </p:spPr>
        <p:txBody>
          <a:bodyPr>
            <a:noAutofit/>
          </a:bodyPr>
          <a:lstStyle/>
          <a:p>
            <a:r>
              <a:rPr lang="en-US" sz="2800" dirty="0"/>
              <a:t>One of the greatest miracles of the Prophet is the miracle of Night Journey (</a:t>
            </a:r>
            <a:r>
              <a:rPr lang="en-US" sz="2800" dirty="0" err="1"/>
              <a:t>Isra</a:t>
            </a:r>
            <a:r>
              <a:rPr lang="en-US" sz="2800" dirty="0"/>
              <a:t>) and Ascension (</a:t>
            </a:r>
            <a:r>
              <a:rPr lang="en-US" sz="2800" dirty="0" err="1"/>
              <a:t>Miraj</a:t>
            </a:r>
            <a:r>
              <a:rPr lang="en-US" sz="2800" dirty="0"/>
              <a:t>), which is mentioned and narrated by the Quran, authentic hadith resources and history resources. First, we will explain how the miracle of Night Journey and Ascension took place quoting from the verses of the Quran, hadiths and narrations from authentic resources; then, we will give answers to the questions that can come to the mind regarding the issue.</a:t>
            </a:r>
          </a:p>
        </p:txBody>
      </p:sp>
    </p:spTree>
    <p:extLst>
      <p:ext uri="{BB962C8B-B14F-4D97-AF65-F5344CB8AC3E}">
        <p14:creationId xmlns:p14="http://schemas.microsoft.com/office/powerpoint/2010/main" val="27998819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Backbiters in Hell </a:t>
            </a:r>
            <a:endParaRPr lang="en-US" dirty="0"/>
          </a:p>
        </p:txBody>
      </p:sp>
      <p:sp>
        <p:nvSpPr>
          <p:cNvPr id="3" name="Content Placeholder 2"/>
          <p:cNvSpPr>
            <a:spLocks noGrp="1"/>
          </p:cNvSpPr>
          <p:nvPr>
            <p:ph idx="1"/>
          </p:nvPr>
        </p:nvSpPr>
        <p:spPr/>
        <p:txBody>
          <a:bodyPr/>
          <a:lstStyle/>
          <a:p>
            <a:r>
              <a:rPr lang="en-US" dirty="0" smtClean="0"/>
              <a:t>Backbiting or </a:t>
            </a:r>
            <a:r>
              <a:rPr lang="en-US" dirty="0" err="1" smtClean="0"/>
              <a:t>Ghiiba</a:t>
            </a:r>
            <a:r>
              <a:rPr lang="en-US" dirty="0" smtClean="0"/>
              <a:t> </a:t>
            </a:r>
          </a:p>
          <a:p>
            <a:pPr lvl="1"/>
            <a:r>
              <a:rPr lang="en-US" dirty="0"/>
              <a:t>“On the night of </a:t>
            </a:r>
            <a:r>
              <a:rPr lang="en-US" dirty="0" err="1"/>
              <a:t>Miraj</a:t>
            </a:r>
            <a:r>
              <a:rPr lang="en-US" dirty="0"/>
              <a:t> (ascension) I saw some people in Hell who were eating dead meat. I asked </a:t>
            </a:r>
            <a:r>
              <a:rPr lang="en-US" dirty="0" err="1" smtClean="0"/>
              <a:t>Jibreel</a:t>
            </a:r>
            <a:r>
              <a:rPr lang="en-US" dirty="0" smtClean="0"/>
              <a:t> </a:t>
            </a:r>
            <a:r>
              <a:rPr lang="en-US" dirty="0"/>
              <a:t>(</a:t>
            </a:r>
            <a:r>
              <a:rPr lang="en-US" dirty="0" err="1"/>
              <a:t>a.s</a:t>
            </a:r>
            <a:r>
              <a:rPr lang="en-US" dirty="0"/>
              <a:t>.) who those people were. He replied. ‘They used to eat human flesh in their worldly life (that is, they used to backbite about other people).”</a:t>
            </a:r>
          </a:p>
        </p:txBody>
      </p:sp>
    </p:spTree>
    <p:extLst>
      <p:ext uri="{BB962C8B-B14F-4D97-AF65-F5344CB8AC3E}">
        <p14:creationId xmlns:p14="http://schemas.microsoft.com/office/powerpoint/2010/main" val="324265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Prophet (</a:t>
            </a:r>
            <a:r>
              <a:rPr lang="en-US" b="1" dirty="0" err="1"/>
              <a:t>pbuh</a:t>
            </a:r>
            <a:r>
              <a:rPr lang="en-US" b="1" dirty="0"/>
              <a:t>) Returns to </a:t>
            </a:r>
            <a:r>
              <a:rPr lang="en-US" b="1" dirty="0" err="1"/>
              <a:t>Makkah</a:t>
            </a:r>
            <a:endParaRPr lang="en-US" dirty="0"/>
          </a:p>
        </p:txBody>
      </p:sp>
      <p:sp>
        <p:nvSpPr>
          <p:cNvPr id="3" name="Content Placeholder 2"/>
          <p:cNvSpPr>
            <a:spLocks noGrp="1"/>
          </p:cNvSpPr>
          <p:nvPr>
            <p:ph idx="1"/>
          </p:nvPr>
        </p:nvSpPr>
        <p:spPr/>
        <p:txBody>
          <a:bodyPr/>
          <a:lstStyle/>
          <a:p>
            <a:r>
              <a:rPr lang="en-US" dirty="0"/>
              <a:t>The Prophet (</a:t>
            </a:r>
            <a:r>
              <a:rPr lang="en-US" dirty="0" err="1"/>
              <a:t>pbuh</a:t>
            </a:r>
            <a:r>
              <a:rPr lang="en-US" dirty="0"/>
              <a:t>) mounted on </a:t>
            </a:r>
            <a:r>
              <a:rPr lang="en-US" dirty="0" err="1"/>
              <a:t>Buraq</a:t>
            </a:r>
            <a:r>
              <a:rPr lang="en-US" dirty="0"/>
              <a:t>, which he had tied to the gate of the mosque Masjid al-Aqsa, and returned to </a:t>
            </a:r>
            <a:r>
              <a:rPr lang="en-US" dirty="0" err="1"/>
              <a:t>Makkah</a:t>
            </a:r>
            <a:r>
              <a:rPr lang="en-US" dirty="0"/>
              <a:t>. The Night Journey and Ascension of the Prophet took place one night between the night prayer and the morning prayer</a:t>
            </a:r>
          </a:p>
        </p:txBody>
      </p:sp>
    </p:spTree>
    <p:extLst>
      <p:ext uri="{BB962C8B-B14F-4D97-AF65-F5344CB8AC3E}">
        <p14:creationId xmlns:p14="http://schemas.microsoft.com/office/powerpoint/2010/main" val="4055593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Prophet </a:t>
            </a:r>
            <a:r>
              <a:rPr lang="en-US" dirty="0" err="1" smtClean="0"/>
              <a:t>Muhammed</a:t>
            </a:r>
            <a:r>
              <a:rPr lang="en-US" dirty="0" smtClean="0"/>
              <a:t> Tells the </a:t>
            </a:r>
            <a:r>
              <a:rPr lang="en-US" dirty="0" err="1" smtClean="0"/>
              <a:t>Makkans</a:t>
            </a:r>
            <a:r>
              <a:rPr lang="en-US" dirty="0" smtClean="0"/>
              <a:t> about the Ascension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a:t>the morning, he told </a:t>
            </a:r>
            <a:r>
              <a:rPr lang="en-US" dirty="0" err="1"/>
              <a:t>Makkans</a:t>
            </a:r>
            <a:r>
              <a:rPr lang="en-US" dirty="0"/>
              <a:t> about Ascension near the </a:t>
            </a:r>
            <a:r>
              <a:rPr lang="en-US" dirty="0" err="1"/>
              <a:t>Kaaba</a:t>
            </a:r>
            <a:r>
              <a:rPr lang="en-US" dirty="0"/>
              <a:t>.</a:t>
            </a:r>
            <a:r>
              <a:rPr lang="en-US" b="1" dirty="0"/>
              <a:t>[50]</a:t>
            </a:r>
            <a:r>
              <a:rPr lang="en-US" dirty="0"/>
              <a:t> They asked for evidence. He told them about the caravans he had seen on the way. The </a:t>
            </a:r>
            <a:r>
              <a:rPr lang="en-US" dirty="0" err="1"/>
              <a:t>Qurayshis</a:t>
            </a:r>
            <a:r>
              <a:rPr lang="en-US" dirty="0"/>
              <a:t> went out of </a:t>
            </a:r>
            <a:r>
              <a:rPr lang="en-US" dirty="0" err="1"/>
              <a:t>Makkah</a:t>
            </a:r>
            <a:r>
              <a:rPr lang="en-US" dirty="0"/>
              <a:t> to meet the caravans. They saw the caravans in the same state as the Prophet had informed them but they did not embrace Islam.</a:t>
            </a:r>
            <a:r>
              <a:rPr lang="en-US" b="1" dirty="0"/>
              <a:t>[51]</a:t>
            </a:r>
            <a:endParaRPr lang="en-US" dirty="0"/>
          </a:p>
          <a:p>
            <a:r>
              <a:rPr lang="en-US" dirty="0"/>
              <a:t>However, they asked the Prophet (</a:t>
            </a:r>
            <a:r>
              <a:rPr lang="en-US" dirty="0" err="1"/>
              <a:t>pbuh</a:t>
            </a:r>
            <a:r>
              <a:rPr lang="en-US" dirty="0"/>
              <a:t>) proof after proof that he went there. When the Prophet (</a:t>
            </a:r>
            <a:r>
              <a:rPr lang="en-US" dirty="0" err="1"/>
              <a:t>pbuh</a:t>
            </a:r>
            <a:r>
              <a:rPr lang="en-US" dirty="0"/>
              <a:t>) told them that he went to Masjid al-Aqsa in Jerusalem, the </a:t>
            </a:r>
            <a:r>
              <a:rPr lang="en-US" dirty="0" err="1"/>
              <a:t>Qurayshis</a:t>
            </a:r>
            <a:r>
              <a:rPr lang="en-US" dirty="0"/>
              <a:t> objected to him by saying, </a:t>
            </a:r>
            <a:r>
              <a:rPr lang="en-US" i="1" dirty="0"/>
              <a:t>“How could Muhammad go to a place that takes a month to go and return in one night?” </a:t>
            </a:r>
            <a:r>
              <a:rPr lang="en-US" dirty="0"/>
              <a:t>Then, those who had seen Masjid al-Aqsa before asked him, </a:t>
            </a:r>
            <a:r>
              <a:rPr lang="en-US" b="1" i="1" dirty="0"/>
              <a:t>“Can you describe Masjid al-Aqsa to us?”</a:t>
            </a:r>
            <a:endParaRPr lang="en-US" dirty="0"/>
          </a:p>
        </p:txBody>
      </p:sp>
    </p:spTree>
    <p:extLst>
      <p:ext uri="{BB962C8B-B14F-4D97-AF65-F5344CB8AC3E}">
        <p14:creationId xmlns:p14="http://schemas.microsoft.com/office/powerpoint/2010/main" val="414859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74687"/>
            <a:ext cx="7313613" cy="4056062"/>
          </a:xfrm>
        </p:spPr>
        <p:txBody>
          <a:bodyPr>
            <a:noAutofit/>
          </a:bodyPr>
          <a:lstStyle/>
          <a:p>
            <a:r>
              <a:rPr lang="en-US" sz="2000" dirty="0"/>
              <a:t>The Prophet narrated the talk between them as follows:</a:t>
            </a:r>
          </a:p>
          <a:p>
            <a:r>
              <a:rPr lang="en-US" sz="2000" b="1" dirty="0"/>
              <a:t>“I was very tired of their denial and questions. In fact, I had not experienced such difficulty until that moment. Just then, Allah showed me </a:t>
            </a:r>
            <a:r>
              <a:rPr lang="en-US" sz="2000" b="1" dirty="0" err="1"/>
              <a:t>Baytu’l</a:t>
            </a:r>
            <a:r>
              <a:rPr lang="en-US" sz="2000" b="1" dirty="0"/>
              <a:t> </a:t>
            </a:r>
            <a:r>
              <a:rPr lang="en-US" sz="2000" b="1" dirty="0" err="1"/>
              <a:t>Maqdis</a:t>
            </a:r>
            <a:r>
              <a:rPr lang="en-US" sz="2000" b="1" dirty="0"/>
              <a:t>. While looking at it, I described every detail one by one. They even asked me, “How many doors does </a:t>
            </a:r>
            <a:r>
              <a:rPr lang="en-US" sz="2000" b="1" dirty="0" err="1"/>
              <a:t>Baytu’l</a:t>
            </a:r>
            <a:r>
              <a:rPr lang="en-US" sz="2000" b="1" dirty="0"/>
              <a:t> </a:t>
            </a:r>
            <a:r>
              <a:rPr lang="en-US" sz="2000" b="1" dirty="0" err="1"/>
              <a:t>Maqdis</a:t>
            </a:r>
            <a:r>
              <a:rPr lang="en-US" sz="2000" b="1" dirty="0"/>
              <a:t> have?” However, I had not counted its number of doors. When I saw </a:t>
            </a:r>
            <a:r>
              <a:rPr lang="en-US" sz="2000" b="1" dirty="0" err="1"/>
              <a:t>Baytu’l</a:t>
            </a:r>
            <a:r>
              <a:rPr lang="en-US" sz="2000" b="1" dirty="0"/>
              <a:t> </a:t>
            </a:r>
            <a:r>
              <a:rPr lang="en-US" sz="2000" b="1" dirty="0" err="1"/>
              <a:t>Maqdis</a:t>
            </a:r>
            <a:r>
              <a:rPr lang="en-US" sz="2000" b="1" dirty="0"/>
              <a:t> across from me, I began to look at it, count each of its doors and told them the number.”</a:t>
            </a:r>
            <a:endParaRPr lang="en-US" sz="2000" dirty="0"/>
          </a:p>
          <a:p>
            <a:r>
              <a:rPr lang="en-US" sz="2000" dirty="0"/>
              <a:t>Thereupon, the polytheists said, </a:t>
            </a:r>
            <a:r>
              <a:rPr lang="en-US" sz="2000" b="1" i="1" dirty="0"/>
              <a:t>“By God, you perfectly and correctly described it.” </a:t>
            </a:r>
            <a:r>
              <a:rPr lang="en-US" sz="2000" dirty="0"/>
              <a:t>Nevertheless, they still did not become Muslims</a:t>
            </a:r>
            <a:r>
              <a:rPr lang="en-US" sz="2000" dirty="0" smtClean="0"/>
              <a:t>.</a:t>
            </a:r>
            <a:endParaRPr lang="en-US" sz="2000" dirty="0"/>
          </a:p>
          <a:p>
            <a:r>
              <a:rPr lang="en-US" sz="2000" dirty="0"/>
              <a:t>Meanwhile, </a:t>
            </a:r>
            <a:r>
              <a:rPr lang="en-US" sz="2000" dirty="0" err="1"/>
              <a:t>Hazrat</a:t>
            </a:r>
            <a:r>
              <a:rPr lang="en-US" sz="2000" dirty="0"/>
              <a:t> Abu </a:t>
            </a:r>
            <a:r>
              <a:rPr lang="en-US" sz="2000" dirty="0" err="1"/>
              <a:t>Bakr</a:t>
            </a:r>
            <a:r>
              <a:rPr lang="en-US" sz="2000" dirty="0"/>
              <a:t> came; the polytheists informed him about the situation. </a:t>
            </a:r>
            <a:r>
              <a:rPr lang="en-US" sz="2000" dirty="0" err="1"/>
              <a:t>Hazrat</a:t>
            </a:r>
            <a:r>
              <a:rPr lang="en-US" sz="2000" dirty="0"/>
              <a:t> Abu </a:t>
            </a:r>
            <a:r>
              <a:rPr lang="en-US" sz="2000" dirty="0" err="1"/>
              <a:t>Bakr</a:t>
            </a:r>
            <a:r>
              <a:rPr lang="en-US" sz="2000" dirty="0"/>
              <a:t> said, </a:t>
            </a:r>
            <a:r>
              <a:rPr lang="en-US" sz="2000" b="1" i="1" dirty="0"/>
              <a:t>“If he said this, then it is undoubtedly true..”</a:t>
            </a:r>
            <a:r>
              <a:rPr lang="en-US" sz="2000" dirty="0"/>
              <a:t>, confirming what he said. Then, </a:t>
            </a:r>
            <a:r>
              <a:rPr lang="en-US" sz="2000" dirty="0" err="1"/>
              <a:t>Hazrat</a:t>
            </a:r>
            <a:r>
              <a:rPr lang="en-US" sz="2000" dirty="0"/>
              <a:t> Abu </a:t>
            </a:r>
            <a:r>
              <a:rPr lang="en-US" sz="2000" dirty="0" err="1"/>
              <a:t>Bakr</a:t>
            </a:r>
            <a:r>
              <a:rPr lang="en-US" sz="2000" dirty="0"/>
              <a:t> was given the title </a:t>
            </a:r>
            <a:r>
              <a:rPr lang="en-US" sz="2000" b="1" dirty="0"/>
              <a:t>“</a:t>
            </a:r>
            <a:r>
              <a:rPr lang="en-US" sz="2000" b="1" dirty="0" err="1"/>
              <a:t>Siddiq</a:t>
            </a:r>
            <a:r>
              <a:rPr lang="en-US" sz="2000" b="1" dirty="0"/>
              <a:t> (the Truthful)”</a:t>
            </a:r>
            <a:r>
              <a:rPr lang="en-US" sz="2000" dirty="0"/>
              <a:t> by the Prophet.</a:t>
            </a:r>
            <a:r>
              <a:rPr lang="en-US" sz="2000" b="1" dirty="0"/>
              <a:t>[53]</a:t>
            </a:r>
            <a:endParaRPr lang="en-US" sz="2000" dirty="0"/>
          </a:p>
        </p:txBody>
      </p:sp>
    </p:spTree>
    <p:extLst>
      <p:ext uri="{BB962C8B-B14F-4D97-AF65-F5344CB8AC3E}">
        <p14:creationId xmlns:p14="http://schemas.microsoft.com/office/powerpoint/2010/main" val="1710289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did the Prophet Ascend?</a:t>
            </a:r>
            <a:endParaRPr lang="en-US" dirty="0"/>
          </a:p>
        </p:txBody>
      </p:sp>
      <p:sp>
        <p:nvSpPr>
          <p:cNvPr id="3" name="Content Placeholder 2"/>
          <p:cNvSpPr>
            <a:spLocks noGrp="1"/>
          </p:cNvSpPr>
          <p:nvPr>
            <p:ph idx="1"/>
          </p:nvPr>
        </p:nvSpPr>
        <p:spPr>
          <a:xfrm>
            <a:off x="914400" y="1735137"/>
            <a:ext cx="7313613" cy="6131843"/>
          </a:xfrm>
        </p:spPr>
        <p:txBody>
          <a:bodyPr>
            <a:noAutofit/>
          </a:bodyPr>
          <a:lstStyle/>
          <a:p>
            <a:r>
              <a:rPr lang="en-US" sz="2000" dirty="0"/>
              <a:t>A sultan has two kinds of talks. The first one is when the sultan rings a citizen and talks to him about a trivial matter. The second is when he talks to his special envoy as the head of the state, caliph and an administrator of the nation and in order to convey his commands everywhere and send his decrees.</a:t>
            </a:r>
          </a:p>
          <a:p>
            <a:r>
              <a:rPr lang="en-US" sz="2000" dirty="0"/>
              <a:t>T</a:t>
            </a:r>
            <a:r>
              <a:rPr lang="en-US" sz="2000" dirty="0" smtClean="0"/>
              <a:t>he </a:t>
            </a:r>
            <a:r>
              <a:rPr lang="en-US" sz="2000" dirty="0"/>
              <a:t>fact that our Prophet (</a:t>
            </a:r>
            <a:r>
              <a:rPr lang="en-US" sz="2000" dirty="0" err="1"/>
              <a:t>pbuh</a:t>
            </a:r>
            <a:r>
              <a:rPr lang="en-US" sz="2000" dirty="0"/>
              <a:t>) as a person with the highest and greatest rank over all of the saints talks to Allah, who is the Creator of all of the beings, is an example to the second and perfect type of talk.</a:t>
            </a:r>
          </a:p>
          <a:p>
            <a:r>
              <a:rPr lang="en-US" sz="2000" dirty="0"/>
              <a:t>Our prophet’s mission has two ways: one from people to Allah, the other from Allah to people. One is the esoteric, saintly aspect of Ascension, the other is the apparent, prophetic aspect</a:t>
            </a:r>
            <a:r>
              <a:rPr lang="en-US" sz="2000" dirty="0" smtClean="0"/>
              <a:t>.</a:t>
            </a:r>
            <a:endParaRPr lang="en-US" sz="1600" dirty="0"/>
          </a:p>
        </p:txBody>
      </p:sp>
    </p:spTree>
    <p:extLst>
      <p:ext uri="{BB962C8B-B14F-4D97-AF65-F5344CB8AC3E}">
        <p14:creationId xmlns:p14="http://schemas.microsoft.com/office/powerpoint/2010/main" val="3589974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can the Prophet (</a:t>
            </a:r>
            <a:r>
              <a:rPr lang="en-US" b="1" dirty="0" err="1"/>
              <a:t>pbuh</a:t>
            </a:r>
            <a:r>
              <a:rPr lang="en-US" b="1" dirty="0"/>
              <a:t>) talk to Allah?</a:t>
            </a:r>
            <a:endParaRPr lang="en-US" dirty="0"/>
          </a:p>
        </p:txBody>
      </p:sp>
      <p:sp>
        <p:nvSpPr>
          <p:cNvPr id="3" name="Content Placeholder 2"/>
          <p:cNvSpPr>
            <a:spLocks noGrp="1"/>
          </p:cNvSpPr>
          <p:nvPr>
            <p:ph idx="1"/>
          </p:nvPr>
        </p:nvSpPr>
        <p:spPr/>
        <p:txBody>
          <a:bodyPr>
            <a:normAutofit/>
          </a:bodyPr>
          <a:lstStyle/>
          <a:p>
            <a:r>
              <a:rPr lang="en-US" sz="3200" b="1" dirty="0" err="1"/>
              <a:t>Question:</a:t>
            </a:r>
            <a:r>
              <a:rPr lang="en-US" sz="3200" i="1" dirty="0" err="1"/>
              <a:t>“What</a:t>
            </a:r>
            <a:r>
              <a:rPr lang="en-US" sz="3200" i="1" dirty="0"/>
              <a:t> is the meaning of the Prophet’s talk </a:t>
            </a:r>
            <a:r>
              <a:rPr lang="en-US" sz="3200" i="1" dirty="0" smtClean="0"/>
              <a:t>with Allah</a:t>
            </a:r>
            <a:r>
              <a:rPr lang="en-US" sz="3200" i="1" dirty="0"/>
              <a:t>, who is closer to us than everything, after traveling a distance that would take of thousands of years and after passing seventy thousand veils?”</a:t>
            </a:r>
            <a:endParaRPr lang="en-US" sz="3200" dirty="0"/>
          </a:p>
        </p:txBody>
      </p:sp>
    </p:spTree>
    <p:extLst>
      <p:ext uri="{BB962C8B-B14F-4D97-AF65-F5344CB8AC3E}">
        <p14:creationId xmlns:p14="http://schemas.microsoft.com/office/powerpoint/2010/main" val="64550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005" y="362514"/>
            <a:ext cx="7313613" cy="4056062"/>
          </a:xfrm>
        </p:spPr>
        <p:txBody>
          <a:bodyPr>
            <a:noAutofit/>
          </a:bodyPr>
          <a:lstStyle/>
          <a:p>
            <a:r>
              <a:rPr lang="en-US" sz="2400" dirty="0" smtClean="0"/>
              <a:t>Answer: </a:t>
            </a:r>
          </a:p>
          <a:p>
            <a:r>
              <a:rPr lang="en-US" sz="2400" dirty="0" smtClean="0"/>
              <a:t>God </a:t>
            </a:r>
            <a:r>
              <a:rPr lang="en-US" sz="2400" dirty="0"/>
              <a:t>Almighty is closer to everything than everything else, but everything is limitlessly far from him. For instance, if the sun had a mind like man and wanted to talk to us, it would do so through a mirror in our hand. On the other hand, we get close to sun with our eye, which is a kind of mirror. As a matter of fact, the sun is 150 000.000 km away from us; we can never get close to it. In order to get one degree close to the sun, we should grow as big as the moon. That is impossible. As it is seen in the example, Allah is actually close to everything but everything is limitlessly far from him. However, by the grace of Allah, the Prophet (</a:t>
            </a:r>
            <a:r>
              <a:rPr lang="en-US" sz="2400" dirty="0" err="1"/>
              <a:t>pbuh</a:t>
            </a:r>
            <a:r>
              <a:rPr lang="en-US" sz="2400" dirty="0"/>
              <a:t>) ascended and reached the presence of Allah by traveling through thousands of veils in a moment and passing all spiritual levels.</a:t>
            </a:r>
          </a:p>
        </p:txBody>
      </p:sp>
    </p:spTree>
    <p:extLst>
      <p:ext uri="{BB962C8B-B14F-4D97-AF65-F5344CB8AC3E}">
        <p14:creationId xmlns:p14="http://schemas.microsoft.com/office/powerpoint/2010/main" val="215594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can a man ascend to heavens?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Question: </a:t>
            </a:r>
            <a:r>
              <a:rPr lang="en-US" i="1" dirty="0"/>
              <a:t>“Is there an example of it? A plane can only fly 10-15 thousands meters high, a spaceship can only reach the moon or Venus. How can a man go to a distance of millions of meters and return in such a very short time as a few minutes?”</a:t>
            </a:r>
            <a:endParaRPr lang="en-US" dirty="0"/>
          </a:p>
          <a:p>
            <a:r>
              <a:rPr lang="en-US" dirty="0"/>
              <a:t>Our globe, that is the world, rotates a distance of about 188 hours in a minute; it covers the distance of twenty-five thousand years in a year. Can the Power that makes it cover great distances in a short time and rotate it like a catapult stone not take a man to the highest point of the heavens? Can the Wisdom that makes the earth, the very heavy thing, rotate round the sun not take the body of a man up to His throne like a lightning?</a:t>
            </a:r>
          </a:p>
        </p:txBody>
      </p:sp>
    </p:spTree>
    <p:extLst>
      <p:ext uri="{BB962C8B-B14F-4D97-AF65-F5344CB8AC3E}">
        <p14:creationId xmlns:p14="http://schemas.microsoft.com/office/powerpoint/2010/main" val="2112778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Could the Prophet not have traveled there only by his soul?</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Question: </a:t>
            </a:r>
            <a:r>
              <a:rPr lang="en-US" i="1" dirty="0"/>
              <a:t>"Why did he ascend? Why was it necessary? Would it not have been enough if he had ascended by his soul and heart</a:t>
            </a:r>
            <a:r>
              <a:rPr lang="en-US" i="1" dirty="0" smtClean="0"/>
              <a:t>?”</a:t>
            </a:r>
          </a:p>
          <a:p>
            <a:r>
              <a:rPr lang="en-US" dirty="0"/>
              <a:t>It is quite reasonable that Allah invited the Prophet (</a:t>
            </a:r>
            <a:r>
              <a:rPr lang="en-US" dirty="0" err="1"/>
              <a:t>pbuh</a:t>
            </a:r>
            <a:r>
              <a:rPr lang="en-US" dirty="0"/>
              <a:t>) there to show him the beauties of the visible and invisible realms, the factory of the universe and its center, the results of men’s deeds and worshipping in the hereafter. It was necessary for him to travel there not only by his soul and heart but also by his body.</a:t>
            </a:r>
          </a:p>
          <a:p>
            <a:r>
              <a:rPr lang="en-US" dirty="0"/>
              <a:t>It is a necessity of the intelligence and wisdom that his eye, which is the key of the visible world, and his ear, which is the key of the audible world, his body, which is like the tool and machine that undertakes numerous tasks of his soul, all had to go up to the throne of Allah with him.</a:t>
            </a:r>
          </a:p>
        </p:txBody>
      </p:sp>
    </p:spTree>
    <p:extLst>
      <p:ext uri="{BB962C8B-B14F-4D97-AF65-F5344CB8AC3E}">
        <p14:creationId xmlns:p14="http://schemas.microsoft.com/office/powerpoint/2010/main" val="2494817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Besides, God Almighty makes the body a friend of the soul. The body is the base for many tasks of worshipping, limitless pleasures and pains.</a:t>
            </a:r>
          </a:p>
          <a:p>
            <a:r>
              <a:rPr lang="en-US" dirty="0"/>
              <a:t>Therefore, the holy body will accompany the soul. Since the body will be together with the soul in Paradise, it is the very wisdom that the body of the Prophet (</a:t>
            </a:r>
            <a:r>
              <a:rPr lang="en-US" dirty="0" err="1"/>
              <a:t>pbuh</a:t>
            </a:r>
            <a:r>
              <a:rPr lang="en-US" dirty="0"/>
              <a:t>) will accompany his soul to the </a:t>
            </a:r>
            <a:r>
              <a:rPr lang="en-US" dirty="0" err="1"/>
              <a:t>lote</a:t>
            </a:r>
            <a:r>
              <a:rPr lang="en-US" dirty="0"/>
              <a:t> tree of the furthest point, which is the trunk of Paradise of Abode.</a:t>
            </a:r>
          </a:p>
          <a:p>
            <a:r>
              <a:rPr lang="en-US" dirty="0"/>
              <a:t>If our prophet had ascended by his soul only, it would not have been a miracle. Saints could ascend by their spirits and hearts to those realms.</a:t>
            </a:r>
          </a:p>
        </p:txBody>
      </p:sp>
    </p:spTree>
    <p:extLst>
      <p:ext uri="{BB962C8B-B14F-4D97-AF65-F5344CB8AC3E}">
        <p14:creationId xmlns:p14="http://schemas.microsoft.com/office/powerpoint/2010/main" val="3730316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1199"/>
            <a:ext cx="7313613" cy="5320001"/>
          </a:xfrm>
        </p:spPr>
        <p:txBody>
          <a:bodyPr>
            <a:normAutofit/>
          </a:bodyPr>
          <a:lstStyle/>
          <a:p>
            <a:r>
              <a:rPr lang="en-US" sz="2800" dirty="0" err="1" smtClean="0"/>
              <a:t>Isra</a:t>
            </a:r>
            <a:r>
              <a:rPr lang="en-US" sz="2800" dirty="0" smtClean="0"/>
              <a:t>: </a:t>
            </a:r>
            <a:r>
              <a:rPr lang="en-US" sz="2800" dirty="0"/>
              <a:t>means walking at night, traveling at </a:t>
            </a:r>
            <a:r>
              <a:rPr lang="en-US" sz="2800" dirty="0" smtClean="0"/>
              <a:t>night</a:t>
            </a:r>
          </a:p>
          <a:p>
            <a:r>
              <a:rPr lang="en-US" sz="2800" dirty="0" err="1" smtClean="0"/>
              <a:t>Miraj</a:t>
            </a:r>
            <a:r>
              <a:rPr lang="en-US" sz="2800" dirty="0" smtClean="0"/>
              <a:t>: </a:t>
            </a:r>
            <a:r>
              <a:rPr lang="en-US" sz="2800" dirty="0"/>
              <a:t>means rising, going up to a high </a:t>
            </a:r>
            <a:r>
              <a:rPr lang="en-US" sz="2800" dirty="0" smtClean="0"/>
              <a:t>place</a:t>
            </a:r>
          </a:p>
          <a:p>
            <a:r>
              <a:rPr lang="en-US" sz="2800" dirty="0"/>
              <a:t>The events of Night Journey and Ascension took place on the twelfth </a:t>
            </a:r>
            <a:r>
              <a:rPr lang="en-US" sz="2800" dirty="0" smtClean="0"/>
              <a:t>year of </a:t>
            </a:r>
            <a:r>
              <a:rPr lang="en-US" sz="2800" dirty="0"/>
              <a:t>the </a:t>
            </a:r>
            <a:r>
              <a:rPr lang="en-US" sz="2800" dirty="0" err="1"/>
              <a:t>prophethood</a:t>
            </a:r>
            <a:r>
              <a:rPr lang="en-US" sz="2800" dirty="0"/>
              <a:t> of </a:t>
            </a:r>
            <a:r>
              <a:rPr lang="en-US" sz="2800" dirty="0" smtClean="0"/>
              <a:t>Hz </a:t>
            </a:r>
            <a:r>
              <a:rPr lang="en-US" sz="2800" dirty="0"/>
              <a:t>Muhammad (</a:t>
            </a:r>
            <a:r>
              <a:rPr lang="en-US" sz="2800" dirty="0" err="1"/>
              <a:t>pbuh</a:t>
            </a:r>
            <a:r>
              <a:rPr lang="en-US" sz="2800" dirty="0"/>
              <a:t>) in </a:t>
            </a:r>
            <a:r>
              <a:rPr lang="en-US" sz="2800" dirty="0" err="1" smtClean="0"/>
              <a:t>Makkah</a:t>
            </a:r>
            <a:r>
              <a:rPr lang="en-US" sz="2800" dirty="0"/>
              <a:t> </a:t>
            </a:r>
          </a:p>
          <a:p>
            <a:r>
              <a:rPr lang="en-US" sz="2800" dirty="0" smtClean="0"/>
              <a:t>Some say it occurred one year before the migration to Medina, some say it was 17 months, but all scholars agree it occurred on the 27</a:t>
            </a:r>
            <a:r>
              <a:rPr lang="en-US" sz="2800" baseline="30000" dirty="0" smtClean="0"/>
              <a:t>th</a:t>
            </a:r>
            <a:r>
              <a:rPr lang="en-US" sz="2800" dirty="0" smtClean="0"/>
              <a:t> night of Rajab</a:t>
            </a:r>
            <a:endParaRPr lang="en-US" sz="2800" dirty="0"/>
          </a:p>
        </p:txBody>
      </p:sp>
    </p:spTree>
    <p:extLst>
      <p:ext uri="{BB962C8B-B14F-4D97-AF65-F5344CB8AC3E}">
        <p14:creationId xmlns:p14="http://schemas.microsoft.com/office/powerpoint/2010/main" val="4066502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did the Prophet go and come back in such a short time?</a:t>
            </a:r>
            <a:endParaRPr lang="en-US" dirty="0"/>
          </a:p>
        </p:txBody>
      </p:sp>
      <p:sp>
        <p:nvSpPr>
          <p:cNvPr id="3" name="Content Placeholder 2"/>
          <p:cNvSpPr>
            <a:spLocks noGrp="1"/>
          </p:cNvSpPr>
          <p:nvPr>
            <p:ph idx="1"/>
          </p:nvPr>
        </p:nvSpPr>
        <p:spPr/>
        <p:txBody>
          <a:bodyPr>
            <a:normAutofit/>
          </a:bodyPr>
          <a:lstStyle/>
          <a:p>
            <a:r>
              <a:rPr lang="en-US" b="1" dirty="0" err="1"/>
              <a:t>Question:</a:t>
            </a:r>
            <a:r>
              <a:rPr lang="en-US" i="1" dirty="0" err="1"/>
              <a:t>"Is</a:t>
            </a:r>
            <a:r>
              <a:rPr lang="en-US" i="1" dirty="0"/>
              <a:t> it logically possible to go to and come back from a distance of thousands of years in a few minutes</a:t>
            </a:r>
            <a:r>
              <a:rPr lang="en-US" i="1" dirty="0" smtClean="0"/>
              <a:t>?”</a:t>
            </a:r>
          </a:p>
          <a:p>
            <a:r>
              <a:rPr lang="en-US" dirty="0"/>
              <a:t>The rate of movement and speed differs in the art of God Almighty. The speed of sound and the speed of light, the speed of electricity, and even the speed of soul and imagination are all completely different from one another. The speed of planets also differs. For instance, while the speed of light is 300.000 km/sec, the speed of sound is 360 km/sec.</a:t>
            </a:r>
          </a:p>
        </p:txBody>
      </p:sp>
    </p:spTree>
    <p:extLst>
      <p:ext uri="{BB962C8B-B14F-4D97-AF65-F5344CB8AC3E}">
        <p14:creationId xmlns:p14="http://schemas.microsoft.com/office/powerpoint/2010/main" val="3649210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60451"/>
            <a:ext cx="7313613" cy="4930749"/>
          </a:xfrm>
        </p:spPr>
        <p:txBody>
          <a:bodyPr>
            <a:normAutofit fontScale="92500" lnSpcReduction="20000"/>
          </a:bodyPr>
          <a:lstStyle/>
          <a:p>
            <a:r>
              <a:rPr lang="en-US" dirty="0"/>
              <a:t>How can it be logically </a:t>
            </a:r>
            <a:r>
              <a:rPr lang="en-US" dirty="0" smtClean="0"/>
              <a:t>possible </a:t>
            </a:r>
            <a:r>
              <a:rPr lang="en-US" dirty="0"/>
              <a:t>that the subtle body of our Prophet becomes subject to his soul and moves with the speed of the soul?</a:t>
            </a:r>
          </a:p>
          <a:p>
            <a:r>
              <a:rPr lang="en-US" dirty="0"/>
              <a:t>Sometimes when a man sleeps for only ten minutes, he may do something worth a year. When </a:t>
            </a:r>
            <a:r>
              <a:rPr lang="en-US" dirty="0" smtClean="0"/>
              <a:t>a </a:t>
            </a:r>
            <a:r>
              <a:rPr lang="en-US" dirty="0"/>
              <a:t>man </a:t>
            </a:r>
            <a:r>
              <a:rPr lang="en-US" dirty="0" smtClean="0"/>
              <a:t>sees a dream, </a:t>
            </a:r>
            <a:r>
              <a:rPr lang="en-US" dirty="0"/>
              <a:t>the words he hears in the dream, the words he utters in the dream are added, one day or maybe more can be necessary for them when he is awake.</a:t>
            </a:r>
          </a:p>
          <a:p>
            <a:r>
              <a:rPr lang="en-US" dirty="0"/>
              <a:t>That is, the periods of time can change from person to person; one day for a man may be like one year for another.</a:t>
            </a:r>
          </a:p>
          <a:p>
            <a:r>
              <a:rPr lang="en-US" dirty="0"/>
              <a:t>Thus, our Prophet (</a:t>
            </a:r>
            <a:r>
              <a:rPr lang="en-US" dirty="0" err="1"/>
              <a:t>pbuh</a:t>
            </a:r>
            <a:r>
              <a:rPr lang="en-US" dirty="0"/>
              <a:t>) rode on </a:t>
            </a:r>
            <a:r>
              <a:rPr lang="en-US" dirty="0" err="1"/>
              <a:t>Buraq</a:t>
            </a:r>
            <a:r>
              <a:rPr lang="en-US" dirty="0"/>
              <a:t>, traveled the universe like a lightning, reached the presence of Allah, attained the honor of talking to his Lord, saw His beauty, received His orders and returned.</a:t>
            </a:r>
          </a:p>
        </p:txBody>
      </p:sp>
    </p:spTree>
    <p:extLst>
      <p:ext uri="{BB962C8B-B14F-4D97-AF65-F5344CB8AC3E}">
        <p14:creationId xmlns:p14="http://schemas.microsoft.com/office/powerpoint/2010/main" val="517744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 there an event like Ascension?</a:t>
            </a:r>
            <a:endParaRPr lang="en-US" dirty="0"/>
          </a:p>
        </p:txBody>
      </p:sp>
      <p:sp>
        <p:nvSpPr>
          <p:cNvPr id="3" name="Content Placeholder 2"/>
          <p:cNvSpPr>
            <a:spLocks noGrp="1"/>
          </p:cNvSpPr>
          <p:nvPr>
            <p:ph idx="1"/>
          </p:nvPr>
        </p:nvSpPr>
        <p:spPr/>
        <p:txBody>
          <a:bodyPr>
            <a:normAutofit/>
          </a:bodyPr>
          <a:lstStyle/>
          <a:p>
            <a:r>
              <a:rPr lang="en-US" b="1" dirty="0"/>
              <a:t>Question</a:t>
            </a:r>
            <a:r>
              <a:rPr lang="en-US" b="1" dirty="0" smtClean="0"/>
              <a:t>: </a:t>
            </a:r>
            <a:r>
              <a:rPr lang="en-US" i="1" dirty="0" smtClean="0"/>
              <a:t>"</a:t>
            </a:r>
            <a:r>
              <a:rPr lang="en-US" i="1" dirty="0"/>
              <a:t>It is possible for our Prophet to ascend. However, not all of the possible things take place. Is there anything similar to it so that we shall accept it?"</a:t>
            </a:r>
            <a:endParaRPr lang="en-US" dirty="0"/>
          </a:p>
          <a:p>
            <a:r>
              <a:rPr lang="en-US" dirty="0"/>
              <a:t>There are a lot of examples of Ascension: A man can ascend to the planet Neptune in a second with his eye. A scientist can reach behind the stars in a minute by riding the laws of astronomy. A believer can reach the divine presence by putting the actions in the prayer on his thought and riding past the universe, through a kind of ascension.</a:t>
            </a:r>
          </a:p>
        </p:txBody>
      </p:sp>
    </p:spTree>
    <p:extLst>
      <p:ext uri="{BB962C8B-B14F-4D97-AF65-F5344CB8AC3E}">
        <p14:creationId xmlns:p14="http://schemas.microsoft.com/office/powerpoint/2010/main" val="1953785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58016"/>
            <a:ext cx="7313613" cy="5033184"/>
          </a:xfrm>
        </p:spPr>
        <p:txBody>
          <a:bodyPr>
            <a:normAutofit fontScale="92500" lnSpcReduction="20000"/>
          </a:bodyPr>
          <a:lstStyle/>
          <a:p>
            <a:r>
              <a:rPr lang="en-US" dirty="0"/>
              <a:t>A saint whose eye of the heart is open can attain divine secrets in forty days. It is even reported that some saints like </a:t>
            </a:r>
            <a:r>
              <a:rPr lang="en-US" dirty="0" err="1"/>
              <a:t>Abdulqadir</a:t>
            </a:r>
            <a:r>
              <a:rPr lang="en-US" dirty="0"/>
              <a:t> </a:t>
            </a:r>
            <a:r>
              <a:rPr lang="en-US" dirty="0" err="1"/>
              <a:t>Gaylani</a:t>
            </a:r>
            <a:r>
              <a:rPr lang="en-US" dirty="0"/>
              <a:t> and Imam </a:t>
            </a:r>
            <a:r>
              <a:rPr lang="en-US" dirty="0" err="1"/>
              <a:t>Rabbani</a:t>
            </a:r>
            <a:r>
              <a:rPr lang="en-US" dirty="0"/>
              <a:t> reached the throne of Allah in a minute by their souls.</a:t>
            </a:r>
          </a:p>
          <a:p>
            <a:r>
              <a:rPr lang="en-US" dirty="0"/>
              <a:t>Angels, who have luminous bodies, go to the highest point of the heaven and come back in a moment.</a:t>
            </a:r>
          </a:p>
          <a:p>
            <a:r>
              <a:rPr lang="en-US" dirty="0"/>
              <a:t>In Paradise, believers can reach the gardens of Paradise in a very short time.</a:t>
            </a:r>
          </a:p>
          <a:p>
            <a:r>
              <a:rPr lang="en-US" dirty="0"/>
              <a:t>Those examples show that it is quite reasonable and doubtless that the sultan of all of the saints, the imam of all of the believers, the chief of all of the people of Paradise and the best accepted person by angels, the most honorable Messenger (</a:t>
            </a:r>
            <a:r>
              <a:rPr lang="en-US" dirty="0" err="1"/>
              <a:t>pbuh</a:t>
            </a:r>
            <a:r>
              <a:rPr lang="en-US" dirty="0"/>
              <a:t>) will ascend, travel and see all of the realms in a moment.</a:t>
            </a:r>
          </a:p>
        </p:txBody>
      </p:sp>
    </p:spTree>
    <p:extLst>
      <p:ext uri="{BB962C8B-B14F-4D97-AF65-F5344CB8AC3E}">
        <p14:creationId xmlns:p14="http://schemas.microsoft.com/office/powerpoint/2010/main" val="4112479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200" b="1" dirty="0"/>
              <a:t>Gifts That were Sent down through Ascension</a:t>
            </a:r>
            <a:br>
              <a:rPr lang="en-US" sz="3200" b="1" dirty="0"/>
            </a:br>
            <a:endParaRPr lang="en-US" sz="3200" dirty="0"/>
          </a:p>
        </p:txBody>
      </p:sp>
      <p:sp>
        <p:nvSpPr>
          <p:cNvPr id="3" name="Content Placeholder 2"/>
          <p:cNvSpPr>
            <a:spLocks noGrp="1"/>
          </p:cNvSpPr>
          <p:nvPr>
            <p:ph idx="1"/>
          </p:nvPr>
        </p:nvSpPr>
        <p:spPr>
          <a:xfrm>
            <a:off x="457200" y="1311164"/>
            <a:ext cx="8229600" cy="4814999"/>
          </a:xfrm>
        </p:spPr>
        <p:txBody>
          <a:bodyPr>
            <a:noAutofit/>
          </a:bodyPr>
          <a:lstStyle/>
          <a:p>
            <a:r>
              <a:rPr lang="en-US" sz="2400" b="1" dirty="0" err="1" smtClean="0"/>
              <a:t>Firstly:</a:t>
            </a:r>
            <a:r>
              <a:rPr lang="en-US" sz="2400" dirty="0" err="1" smtClean="0"/>
              <a:t>The</a:t>
            </a:r>
            <a:r>
              <a:rPr lang="en-US" sz="2400" dirty="0" smtClean="0"/>
              <a:t> </a:t>
            </a:r>
            <a:r>
              <a:rPr lang="en-US" sz="2400" dirty="0"/>
              <a:t>Prophet (</a:t>
            </a:r>
            <a:r>
              <a:rPr lang="en-US" sz="2400" dirty="0" err="1"/>
              <a:t>pbuh</a:t>
            </a:r>
            <a:r>
              <a:rPr lang="en-US" sz="2400" dirty="0"/>
              <a:t>) saw all of the realities of belief with his own eyes. He saw angels, Paradise, the hereafter, even the beauty of Allah with his eyes. That exalted person who never told a lie and who never broke a promise says the following to the souls of the believers spiritually:</a:t>
            </a:r>
          </a:p>
          <a:p>
            <a:r>
              <a:rPr lang="en-US" sz="2400" dirty="0"/>
              <a:t>“</a:t>
            </a:r>
            <a:r>
              <a:rPr lang="en-US" sz="2400" b="1" dirty="0"/>
              <a:t>I saw angels, the hereafter that you believe, the luminous beauty of your Lord with my eyes; these fundamentals of belief are present, do not hesitate or doubt about them.</a:t>
            </a:r>
            <a:r>
              <a:rPr lang="en-US" sz="2400" dirty="0"/>
              <a:t>”</a:t>
            </a:r>
          </a:p>
          <a:p>
            <a:r>
              <a:rPr lang="en-US" sz="2400" dirty="0"/>
              <a:t>Thus, believers attained the happiness of achieving such a limitless belief.</a:t>
            </a:r>
          </a:p>
        </p:txBody>
      </p:sp>
    </p:spTree>
    <p:extLst>
      <p:ext uri="{BB962C8B-B14F-4D97-AF65-F5344CB8AC3E}">
        <p14:creationId xmlns:p14="http://schemas.microsoft.com/office/powerpoint/2010/main" val="947036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83373"/>
            <a:ext cx="7313613" cy="4807827"/>
          </a:xfrm>
        </p:spPr>
        <p:txBody>
          <a:bodyPr>
            <a:normAutofit lnSpcReduction="10000"/>
          </a:bodyPr>
          <a:lstStyle/>
          <a:p>
            <a:r>
              <a:rPr lang="en-US" b="1" dirty="0"/>
              <a:t>Secondly</a:t>
            </a:r>
            <a:r>
              <a:rPr lang="en-US" b="1" dirty="0" smtClean="0"/>
              <a:t>: </a:t>
            </a:r>
            <a:r>
              <a:rPr lang="en-US" dirty="0" smtClean="0"/>
              <a:t>Man </a:t>
            </a:r>
            <a:r>
              <a:rPr lang="en-US" dirty="0"/>
              <a:t>is curious about everything. He searches whether there is life in the moon or not. As a matter of fact, the biggest stars occupy a space as tiny as a fly in the realm of that Pre-eternal Sultan. Believers wonder, “</a:t>
            </a:r>
            <a:r>
              <a:rPr lang="en-US" b="1" dirty="0"/>
              <a:t>What does our Lord want from us? What should we do to make our Lord be pleased with us? If only we had the chance and talked to Allah and asked him what he wanted from us</a:t>
            </a:r>
            <a:r>
              <a:rPr lang="en-US" dirty="0"/>
              <a:t>” While believers were wondering like that, the Chief of the two worlds, </a:t>
            </a:r>
            <a:r>
              <a:rPr lang="en-US" dirty="0" err="1"/>
              <a:t>Hazrat</a:t>
            </a:r>
            <a:r>
              <a:rPr lang="en-US" dirty="0"/>
              <a:t> Muhammad (</a:t>
            </a:r>
            <a:r>
              <a:rPr lang="en-US" dirty="0" err="1"/>
              <a:t>pbuh</a:t>
            </a:r>
            <a:r>
              <a:rPr lang="en-US" dirty="0"/>
              <a:t>) took the good deeds that the Pre-eternal and Post-eternal Sultan would be pleased with as the fruits of Ascension and presented them to man as gifts. These gifts are prayers, and other fundamentals and worshipping of Islam.</a:t>
            </a:r>
          </a:p>
        </p:txBody>
      </p:sp>
    </p:spTree>
    <p:extLst>
      <p:ext uri="{BB962C8B-B14F-4D97-AF65-F5344CB8AC3E}">
        <p14:creationId xmlns:p14="http://schemas.microsoft.com/office/powerpoint/2010/main" val="1561530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98990"/>
            <a:ext cx="7313613" cy="4992210"/>
          </a:xfrm>
        </p:spPr>
        <p:txBody>
          <a:bodyPr>
            <a:normAutofit/>
          </a:bodyPr>
          <a:lstStyle/>
          <a:p>
            <a:r>
              <a:rPr lang="en-US" b="1" dirty="0" err="1"/>
              <a:t>Thirdly:</a:t>
            </a:r>
            <a:r>
              <a:rPr lang="en-US" dirty="0" err="1"/>
              <a:t>The</a:t>
            </a:r>
            <a:r>
              <a:rPr lang="en-US" dirty="0"/>
              <a:t> Prophet (</a:t>
            </a:r>
            <a:r>
              <a:rPr lang="en-US" dirty="0" err="1"/>
              <a:t>pbuh</a:t>
            </a:r>
            <a:r>
              <a:rPr lang="en-US" dirty="0"/>
              <a:t>) obtained the key of the treasury of eternal happiness, and brought it as a gift to jinn and men. He saw Paradise with his own eyes and witnessed the existence of eternal happiness and informed us about the good news. When a man who is about to be hanged is forgiven and given a palace near the sultan, he becomes extremely happy.</a:t>
            </a:r>
          </a:p>
          <a:p>
            <a:r>
              <a:rPr lang="en-US" dirty="0"/>
              <a:t>Similarly, this good news for all of men and jinn is so important and valuable.</a:t>
            </a:r>
          </a:p>
        </p:txBody>
      </p:sp>
    </p:spTree>
    <p:extLst>
      <p:ext uri="{BB962C8B-B14F-4D97-AF65-F5344CB8AC3E}">
        <p14:creationId xmlns:p14="http://schemas.microsoft.com/office/powerpoint/2010/main" val="247364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42399"/>
            <a:ext cx="7313613" cy="4848801"/>
          </a:xfrm>
        </p:spPr>
        <p:txBody>
          <a:bodyPr/>
          <a:lstStyle/>
          <a:p>
            <a:r>
              <a:rPr lang="en-US" b="1" dirty="0" err="1"/>
              <a:t>Fourthly:</a:t>
            </a:r>
            <a:r>
              <a:rPr lang="en-US" dirty="0" err="1"/>
              <a:t>The</a:t>
            </a:r>
            <a:r>
              <a:rPr lang="en-US" dirty="0"/>
              <a:t> Prophet (</a:t>
            </a:r>
            <a:r>
              <a:rPr lang="en-US" dirty="0" err="1"/>
              <a:t>pbuh</a:t>
            </a:r>
            <a:r>
              <a:rPr lang="en-US" dirty="0"/>
              <a:t>) had the blessing of seeing the beauty of Allah during Ascension. He brought the good news that believers would attain in Paradise. He said, “</a:t>
            </a:r>
            <a:r>
              <a:rPr lang="en-US" b="1" dirty="0"/>
              <a:t>As you see the full moon clearly with your eyes so will you see your Lord clearly in Paradise</a:t>
            </a:r>
            <a:r>
              <a:rPr lang="en-US" dirty="0"/>
              <a:t>.</a:t>
            </a:r>
            <a:r>
              <a:rPr lang="en-US" dirty="0" smtClean="0"/>
              <a:t>”</a:t>
            </a:r>
            <a:r>
              <a:rPr lang="en-US" b="1" dirty="0" smtClean="0"/>
              <a:t>,</a:t>
            </a:r>
            <a:r>
              <a:rPr lang="en-US" dirty="0" smtClean="0"/>
              <a:t> </a:t>
            </a:r>
            <a:r>
              <a:rPr lang="en-US" dirty="0"/>
              <a:t>bringing that pre-eternal good news as a gift to us</a:t>
            </a:r>
            <a:r>
              <a:rPr lang="en-US" dirty="0" smtClean="0"/>
              <a:t>.</a:t>
            </a:r>
            <a:endParaRPr lang="en-US" dirty="0"/>
          </a:p>
        </p:txBody>
      </p:sp>
    </p:spTree>
    <p:extLst>
      <p:ext uri="{BB962C8B-B14F-4D97-AF65-F5344CB8AC3E}">
        <p14:creationId xmlns:p14="http://schemas.microsoft.com/office/powerpoint/2010/main" val="29115395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55582"/>
            <a:ext cx="7313613" cy="5135618"/>
          </a:xfrm>
        </p:spPr>
        <p:txBody>
          <a:bodyPr>
            <a:normAutofit fontScale="85000" lnSpcReduction="20000"/>
          </a:bodyPr>
          <a:lstStyle/>
          <a:p>
            <a:r>
              <a:rPr lang="en-US" b="1" dirty="0"/>
              <a:t>Fifthly</a:t>
            </a:r>
            <a:r>
              <a:rPr lang="en-US" b="1" dirty="0" smtClean="0"/>
              <a:t>: </a:t>
            </a:r>
            <a:r>
              <a:rPr lang="en-US" dirty="0" smtClean="0"/>
              <a:t>Man's </a:t>
            </a:r>
            <a:r>
              <a:rPr lang="en-US" dirty="0"/>
              <a:t>being the precious fruit of the universe and the petted beloved of the Owner of the Universe was understood through Ascension. This fruit raises man, who is a small being and a weak creature, to a rank so elevated that it confers on him a rank of pride above all the beings in the universe. </a:t>
            </a:r>
            <a:endParaRPr lang="en-US" dirty="0" smtClean="0"/>
          </a:p>
          <a:p>
            <a:r>
              <a:rPr lang="en-US" dirty="0" smtClean="0"/>
              <a:t>If </a:t>
            </a:r>
            <a:r>
              <a:rPr lang="en-US" dirty="0"/>
              <a:t>it is said to an ordinary private, "</a:t>
            </a:r>
            <a:r>
              <a:rPr lang="en-US" i="1" dirty="0"/>
              <a:t>You have been promoted to the rank of field-marshal</a:t>
            </a:r>
            <a:r>
              <a:rPr lang="en-US" dirty="0"/>
              <a:t>," how delighted he will be</a:t>
            </a:r>
            <a:r>
              <a:rPr lang="en-US" dirty="0" smtClean="0"/>
              <a:t>. Similarly</a:t>
            </a:r>
            <a:r>
              <a:rPr lang="en-US" dirty="0"/>
              <a:t>, when it is said to the weak, eternal man who is always punished with separation and declining, “You will attain the mercy of the All-Compassionate and the Merciful One in an eternal never-ending Paradise”, he reaches such a great rank</a:t>
            </a:r>
            <a:r>
              <a:rPr lang="en-US" dirty="0" smtClean="0"/>
              <a:t>.</a:t>
            </a:r>
          </a:p>
          <a:p>
            <a:r>
              <a:rPr lang="en-US" dirty="0" smtClean="0"/>
              <a:t> </a:t>
            </a:r>
            <a:r>
              <a:rPr lang="en-US" dirty="0"/>
              <a:t>In Paradise, he will make excursions and tours with the speed of imagination and breadth of the spirit and with the mind in accordance with all the desires of the heart in the eternal realm of Allah. He will also attain the blessing of seeing the beauty of Allah. Such a man’s heart and soul will definitely have so much joy. This fruit of Ascension is man’s greatest wish and goal.</a:t>
            </a:r>
          </a:p>
        </p:txBody>
      </p:sp>
    </p:spTree>
    <p:extLst>
      <p:ext uri="{BB962C8B-B14F-4D97-AF65-F5344CB8AC3E}">
        <p14:creationId xmlns:p14="http://schemas.microsoft.com/office/powerpoint/2010/main" val="146942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8462"/>
            <a:ext cx="8229600" cy="5637701"/>
          </a:xfrm>
        </p:spPr>
        <p:txBody>
          <a:bodyPr>
            <a:noAutofit/>
          </a:bodyPr>
          <a:lstStyle/>
          <a:p>
            <a:r>
              <a:rPr lang="en-US" sz="2300" dirty="0"/>
              <a:t>“Glory to (Allah) Who did take His Servant for Journey by night from the Sacred Mosque to the Farthest Mosque whose precincts We did bless― in order that We might show him some of Our Signs: for He is the one Who </a:t>
            </a:r>
            <a:r>
              <a:rPr lang="en-US" sz="2300" dirty="0" err="1"/>
              <a:t>heareth</a:t>
            </a:r>
            <a:r>
              <a:rPr lang="en-US" sz="2300" dirty="0"/>
              <a:t> and </a:t>
            </a:r>
            <a:r>
              <a:rPr lang="en-US" sz="2300" dirty="0" err="1"/>
              <a:t>seeth</a:t>
            </a:r>
            <a:r>
              <a:rPr lang="en-US" sz="2300" dirty="0"/>
              <a:t> (all things).” </a:t>
            </a:r>
            <a:r>
              <a:rPr lang="en-US" sz="2300" dirty="0" smtClean="0"/>
              <a:t>17:1</a:t>
            </a:r>
            <a:endParaRPr lang="en-US" sz="2300" dirty="0"/>
          </a:p>
          <a:p>
            <a:r>
              <a:rPr lang="en-US" sz="2300" dirty="0"/>
              <a:t>“While he was in the highest part of the horizon: Then he approached and came closer, And was at a distance of but two bow-lengths or (even) nearer; So did (Allah) convey the inspiration to His Servant (conveyed) what He (meant) to convey. The (Prophet's) (mind and) heart in no way falsified that which he saw. Will ye then dispute with him concerning what he saw? For indeed he saw him at a second descent. Near the </a:t>
            </a:r>
            <a:r>
              <a:rPr lang="en-US" sz="2300" dirty="0" err="1"/>
              <a:t>Lote</a:t>
            </a:r>
            <a:r>
              <a:rPr lang="en-US" sz="2300" dirty="0"/>
              <a:t>-tree beyond which none may pass: Near it is the Garden of Abode. Behold, the </a:t>
            </a:r>
            <a:r>
              <a:rPr lang="en-US" sz="2300" dirty="0" err="1"/>
              <a:t>Lote</a:t>
            </a:r>
            <a:r>
              <a:rPr lang="en-US" sz="2300" dirty="0"/>
              <a:t>-tree was shrouded (in mystery unspeakable!) (His) sight never swerved nor did it go wrong! For truly did he see of the Signs of his Lord the Greatest!.” </a:t>
            </a:r>
            <a:r>
              <a:rPr lang="en-US" sz="2300" dirty="0" smtClean="0"/>
              <a:t>53:7-18</a:t>
            </a:r>
            <a:endParaRPr lang="en-US" sz="2300" dirty="0"/>
          </a:p>
        </p:txBody>
      </p:sp>
    </p:spTree>
    <p:extLst>
      <p:ext uri="{BB962C8B-B14F-4D97-AF65-F5344CB8AC3E}">
        <p14:creationId xmlns:p14="http://schemas.microsoft.com/office/powerpoint/2010/main" val="745041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the Ascension Take Place?</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Prophet </a:t>
            </a:r>
            <a:r>
              <a:rPr lang="en-US" sz="2600" dirty="0" err="1" smtClean="0"/>
              <a:t>Muhammed</a:t>
            </a:r>
            <a:r>
              <a:rPr lang="en-US" sz="2600" dirty="0" smtClean="0"/>
              <a:t> </a:t>
            </a:r>
            <a:r>
              <a:rPr lang="en-US" sz="2600" dirty="0"/>
              <a:t>(</a:t>
            </a:r>
            <a:r>
              <a:rPr lang="en-US" sz="2600" dirty="0" err="1"/>
              <a:t>pbuh</a:t>
            </a:r>
            <a:r>
              <a:rPr lang="en-US" sz="2600" dirty="0"/>
              <a:t>) went </a:t>
            </a:r>
            <a:r>
              <a:rPr lang="en-US" sz="2600" dirty="0" smtClean="0"/>
              <a:t>from the </a:t>
            </a:r>
            <a:r>
              <a:rPr lang="en-US" sz="2600" dirty="0" err="1"/>
              <a:t>Kaaba</a:t>
            </a:r>
            <a:r>
              <a:rPr lang="en-US" sz="2600" dirty="0"/>
              <a:t> (</a:t>
            </a:r>
            <a:r>
              <a:rPr lang="en-US" sz="2600" dirty="0" err="1"/>
              <a:t>Makkah</a:t>
            </a:r>
            <a:r>
              <a:rPr lang="en-US" sz="2600" dirty="0"/>
              <a:t>) to Masjid al-Aqsa (Jerusalem) on a Paradise animal similar to a horse called </a:t>
            </a:r>
            <a:r>
              <a:rPr lang="en-US" sz="2600" dirty="0" err="1" smtClean="0"/>
              <a:t>Buraq</a:t>
            </a:r>
            <a:endParaRPr lang="en-US" sz="2600" dirty="0" smtClean="0"/>
          </a:p>
          <a:p>
            <a:r>
              <a:rPr lang="en-US" sz="2600" dirty="0" smtClean="0"/>
              <a:t>Before </a:t>
            </a:r>
            <a:r>
              <a:rPr lang="en-US" sz="2600" dirty="0"/>
              <a:t>he reached Jerusalem, he stopped by the place of </a:t>
            </a:r>
            <a:r>
              <a:rPr lang="en-US" sz="2600" dirty="0" smtClean="0"/>
              <a:t>Moses </a:t>
            </a:r>
            <a:r>
              <a:rPr lang="en-US" sz="2600" dirty="0"/>
              <a:t>(</a:t>
            </a:r>
            <a:r>
              <a:rPr lang="en-US" sz="2600" dirty="0" err="1"/>
              <a:t>pbuh</a:t>
            </a:r>
            <a:r>
              <a:rPr lang="en-US" sz="2600" dirty="0"/>
              <a:t>) and performed a two-</a:t>
            </a:r>
            <a:r>
              <a:rPr lang="en-US" sz="2600" dirty="0" err="1"/>
              <a:t>rak’ah</a:t>
            </a:r>
            <a:r>
              <a:rPr lang="en-US" sz="2600" dirty="0"/>
              <a:t> prayer </a:t>
            </a:r>
            <a:r>
              <a:rPr lang="en-US" sz="2600" dirty="0" smtClean="0"/>
              <a:t>there</a:t>
            </a:r>
            <a:endParaRPr lang="en-US" sz="2600" dirty="0"/>
          </a:p>
          <a:p>
            <a:r>
              <a:rPr lang="en-US" sz="2600" dirty="0"/>
              <a:t>T</a:t>
            </a:r>
            <a:r>
              <a:rPr lang="en-US" sz="2600" dirty="0" smtClean="0"/>
              <a:t>hen</a:t>
            </a:r>
            <a:r>
              <a:rPr lang="en-US" sz="2600" dirty="0"/>
              <a:t>, he reached Masjid al-</a:t>
            </a:r>
            <a:r>
              <a:rPr lang="en-US" sz="2600" dirty="0" err="1" smtClean="0"/>
              <a:t>Aqsa.There</a:t>
            </a:r>
            <a:r>
              <a:rPr lang="en-US" sz="2600" dirty="0"/>
              <a:t>, he was met by a group of prophets among which there were Jesus (Isa), Moses (Musa) and Abraham (Ibrahim)</a:t>
            </a:r>
            <a:r>
              <a:rPr lang="en-US" sz="2600" dirty="0" smtClean="0"/>
              <a:t>.</a:t>
            </a:r>
            <a:endParaRPr lang="en-US" sz="2600" b="1" dirty="0"/>
          </a:p>
          <a:p>
            <a:r>
              <a:rPr lang="en-US" sz="2600" dirty="0" err="1" smtClean="0"/>
              <a:t>Hazrat</a:t>
            </a:r>
            <a:r>
              <a:rPr lang="en-US" sz="2600" dirty="0" smtClean="0"/>
              <a:t> </a:t>
            </a:r>
            <a:r>
              <a:rPr lang="en-US" sz="2600" dirty="0"/>
              <a:t>Muhammad (</a:t>
            </a:r>
            <a:r>
              <a:rPr lang="en-US" sz="2600" dirty="0" err="1"/>
              <a:t>pbuh</a:t>
            </a:r>
            <a:r>
              <a:rPr lang="en-US" sz="2600" dirty="0"/>
              <a:t>) led </a:t>
            </a:r>
            <a:r>
              <a:rPr lang="en-US" sz="2600" dirty="0" smtClean="0"/>
              <a:t>all the </a:t>
            </a:r>
            <a:r>
              <a:rPr lang="en-US" sz="2600" dirty="0"/>
              <a:t>other prophets in a prayer of two-</a:t>
            </a:r>
            <a:r>
              <a:rPr lang="en-US" sz="2600" dirty="0" err="1"/>
              <a:t>rak’ahs</a:t>
            </a:r>
            <a:r>
              <a:rPr lang="en-US" sz="2600" dirty="0" smtClean="0"/>
              <a:t>.</a:t>
            </a:r>
            <a:endParaRPr lang="en-US" sz="2600" dirty="0"/>
          </a:p>
          <a:p>
            <a:endParaRPr lang="en-US" dirty="0"/>
          </a:p>
        </p:txBody>
      </p:sp>
    </p:spTree>
    <p:extLst>
      <p:ext uri="{BB962C8B-B14F-4D97-AF65-F5344CB8AC3E}">
        <p14:creationId xmlns:p14="http://schemas.microsoft.com/office/powerpoint/2010/main" val="202717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96556"/>
            <a:ext cx="7313613" cy="5094644"/>
          </a:xfrm>
        </p:spPr>
        <p:txBody>
          <a:bodyPr>
            <a:noAutofit/>
          </a:bodyPr>
          <a:lstStyle/>
          <a:p>
            <a:r>
              <a:rPr lang="en-US" sz="2800" dirty="0"/>
              <a:t>After that, the Prophet (</a:t>
            </a:r>
            <a:r>
              <a:rPr lang="en-US" sz="2800" dirty="0" err="1"/>
              <a:t>pbuh</a:t>
            </a:r>
            <a:r>
              <a:rPr lang="en-US" sz="2800" dirty="0"/>
              <a:t>) was brought two bowls; one of them had wine and the other had </a:t>
            </a:r>
            <a:r>
              <a:rPr lang="en-US" sz="2800" dirty="0" smtClean="0"/>
              <a:t>milk.</a:t>
            </a:r>
            <a:endParaRPr lang="en-US" sz="2800" dirty="0"/>
          </a:p>
          <a:p>
            <a:r>
              <a:rPr lang="en-US" sz="2800" dirty="0" smtClean="0"/>
              <a:t>He </a:t>
            </a:r>
            <a:r>
              <a:rPr lang="en-US" sz="2800" dirty="0"/>
              <a:t>was told, “Have either of them</a:t>
            </a:r>
            <a:r>
              <a:rPr lang="en-US" sz="2800" dirty="0" smtClean="0"/>
              <a:t>!” </a:t>
            </a:r>
            <a:r>
              <a:rPr lang="en-US" sz="2800" dirty="0"/>
              <a:t>The Prophet (</a:t>
            </a:r>
            <a:r>
              <a:rPr lang="en-US" sz="2800" dirty="0" err="1"/>
              <a:t>pbuh</a:t>
            </a:r>
            <a:r>
              <a:rPr lang="en-US" sz="2800" dirty="0"/>
              <a:t>) chose the </a:t>
            </a:r>
            <a:r>
              <a:rPr lang="en-US" sz="2800" dirty="0" smtClean="0"/>
              <a:t>milk.</a:t>
            </a:r>
            <a:r>
              <a:rPr lang="en-US" sz="2800" dirty="0"/>
              <a:t> </a:t>
            </a:r>
            <a:r>
              <a:rPr lang="en-US" sz="2800" dirty="0" err="1" smtClean="0"/>
              <a:t>Jibril</a:t>
            </a:r>
            <a:r>
              <a:rPr lang="en-US" sz="2800" dirty="0" smtClean="0"/>
              <a:t> </a:t>
            </a:r>
            <a:r>
              <a:rPr lang="en-US" sz="2800" dirty="0"/>
              <a:t>said to the Prophet (</a:t>
            </a:r>
            <a:r>
              <a:rPr lang="en-US" sz="2800" dirty="0" err="1"/>
              <a:t>pbuh</a:t>
            </a:r>
            <a:r>
              <a:rPr lang="en-US" sz="2800" dirty="0"/>
              <a:t>), "You chose the natural </a:t>
            </a:r>
            <a:r>
              <a:rPr lang="en-US" sz="2800" dirty="0" smtClean="0"/>
              <a:t>one; </a:t>
            </a:r>
            <a:r>
              <a:rPr lang="en-US" sz="2800" dirty="0"/>
              <a:t>if you had chosen the wine, your </a:t>
            </a:r>
            <a:r>
              <a:rPr lang="en-US" sz="2800" dirty="0" err="1"/>
              <a:t>ummah</a:t>
            </a:r>
            <a:r>
              <a:rPr lang="en-US" sz="2800" dirty="0"/>
              <a:t> would have gone astray after you. </a:t>
            </a:r>
            <a:r>
              <a:rPr lang="en-US" sz="2800" dirty="0" smtClean="0"/>
              <a:t>You </a:t>
            </a:r>
            <a:r>
              <a:rPr lang="en-US" sz="2800" dirty="0"/>
              <a:t>were led to the natural state by choosing the milk; your </a:t>
            </a:r>
            <a:r>
              <a:rPr lang="en-US" sz="2800" dirty="0" err="1"/>
              <a:t>ummah</a:t>
            </a:r>
            <a:r>
              <a:rPr lang="en-US" sz="2800" dirty="0"/>
              <a:t> was led to the natural state, too. Wine was rendered haram for you!” </a:t>
            </a:r>
          </a:p>
        </p:txBody>
      </p:sp>
    </p:spTree>
    <p:extLst>
      <p:ext uri="{BB962C8B-B14F-4D97-AF65-F5344CB8AC3E}">
        <p14:creationId xmlns:p14="http://schemas.microsoft.com/office/powerpoint/2010/main" val="2040109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58016"/>
            <a:ext cx="7313613" cy="5033184"/>
          </a:xfrm>
        </p:spPr>
        <p:txBody>
          <a:bodyPr>
            <a:noAutofit/>
          </a:bodyPr>
          <a:lstStyle/>
          <a:p>
            <a:r>
              <a:rPr lang="en-US" dirty="0"/>
              <a:t>He stopped by all of the layers of </a:t>
            </a:r>
            <a:r>
              <a:rPr lang="en-US" dirty="0" smtClean="0"/>
              <a:t>Heaven.</a:t>
            </a:r>
          </a:p>
          <a:p>
            <a:r>
              <a:rPr lang="en-US" dirty="0" smtClean="0"/>
              <a:t>Level One: Adam</a:t>
            </a:r>
          </a:p>
          <a:p>
            <a:r>
              <a:rPr lang="en-US" dirty="0" smtClean="0"/>
              <a:t>Level Two: </a:t>
            </a:r>
            <a:r>
              <a:rPr lang="en-US" dirty="0" err="1" smtClean="0"/>
              <a:t>Yahya</a:t>
            </a:r>
            <a:r>
              <a:rPr lang="en-US" dirty="0" smtClean="0"/>
              <a:t> and Isa</a:t>
            </a:r>
          </a:p>
          <a:p>
            <a:r>
              <a:rPr lang="en-US" dirty="0" smtClean="0"/>
              <a:t>Level Three: Yusuf</a:t>
            </a:r>
          </a:p>
          <a:p>
            <a:r>
              <a:rPr lang="en-US" dirty="0" smtClean="0"/>
              <a:t>Level Four: </a:t>
            </a:r>
            <a:r>
              <a:rPr lang="en-US" dirty="0" err="1" smtClean="0"/>
              <a:t>Idrsi</a:t>
            </a:r>
            <a:r>
              <a:rPr lang="en-US" dirty="0" smtClean="0"/>
              <a:t> (Enoch)</a:t>
            </a:r>
          </a:p>
          <a:p>
            <a:r>
              <a:rPr lang="en-US" dirty="0" smtClean="0"/>
              <a:t>Level Five: </a:t>
            </a:r>
            <a:r>
              <a:rPr lang="en-US" dirty="0" err="1" smtClean="0"/>
              <a:t>Harun</a:t>
            </a:r>
            <a:r>
              <a:rPr lang="en-US" dirty="0" smtClean="0"/>
              <a:t> (Aaron)</a:t>
            </a:r>
          </a:p>
          <a:p>
            <a:r>
              <a:rPr lang="en-US" dirty="0" smtClean="0"/>
              <a:t>Level Six: Musa (Moses)</a:t>
            </a:r>
          </a:p>
          <a:p>
            <a:r>
              <a:rPr lang="en-US" dirty="0" smtClean="0"/>
              <a:t>Level Seven: Ibrahim </a:t>
            </a:r>
          </a:p>
        </p:txBody>
      </p:sp>
    </p:spTree>
    <p:extLst>
      <p:ext uri="{BB962C8B-B14F-4D97-AF65-F5344CB8AC3E}">
        <p14:creationId xmlns:p14="http://schemas.microsoft.com/office/powerpoint/2010/main" val="336678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62886"/>
            <a:ext cx="7313613" cy="4828314"/>
          </a:xfrm>
        </p:spPr>
        <p:txBody>
          <a:bodyPr>
            <a:normAutofit/>
          </a:bodyPr>
          <a:lstStyle/>
          <a:p>
            <a:r>
              <a:rPr lang="en-US" sz="2800" dirty="0"/>
              <a:t>After that, he went to Sidra al-</a:t>
            </a:r>
            <a:r>
              <a:rPr lang="en-US" sz="2800" dirty="0" err="1"/>
              <a:t>Muntaha</a:t>
            </a:r>
            <a:r>
              <a:rPr lang="en-US" sz="2800" dirty="0"/>
              <a:t> (</a:t>
            </a:r>
            <a:r>
              <a:rPr lang="en-US" sz="2800" dirty="0" err="1"/>
              <a:t>Lote</a:t>
            </a:r>
            <a:r>
              <a:rPr lang="en-US" sz="2800" dirty="0"/>
              <a:t> Tree of the Extremity) together with </a:t>
            </a:r>
            <a:r>
              <a:rPr lang="en-US" sz="2800" dirty="0" err="1" smtClean="0"/>
              <a:t>Jibreel</a:t>
            </a:r>
            <a:endParaRPr lang="en-US" sz="2800" dirty="0" smtClean="0"/>
          </a:p>
          <a:p>
            <a:r>
              <a:rPr lang="en-US" sz="2800" dirty="0" smtClean="0"/>
              <a:t> </a:t>
            </a:r>
            <a:r>
              <a:rPr lang="en-US" sz="2800" dirty="0"/>
              <a:t>Sidra al-</a:t>
            </a:r>
            <a:r>
              <a:rPr lang="en-US" sz="2800" dirty="0" err="1"/>
              <a:t>Muntaha</a:t>
            </a:r>
            <a:r>
              <a:rPr lang="en-US" sz="2800" dirty="0"/>
              <a:t> is a tree whose root is in the sixth layer of the sky and whose branches are over the seventh layer of the sky; it casts a shadow that covers the whole sky and Paradise; its leaves are like elephant ears and its fruits are like large jars</a:t>
            </a:r>
            <a:r>
              <a:rPr lang="en-US" sz="2800" dirty="0" smtClean="0"/>
              <a:t>.</a:t>
            </a:r>
            <a:endParaRPr lang="en-US" sz="2800" dirty="0"/>
          </a:p>
        </p:txBody>
      </p:sp>
    </p:spTree>
    <p:extLst>
      <p:ext uri="{BB962C8B-B14F-4D97-AF65-F5344CB8AC3E}">
        <p14:creationId xmlns:p14="http://schemas.microsoft.com/office/powerpoint/2010/main" val="2757495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Rafraf</a:t>
            </a:r>
            <a:r>
              <a:rPr lang="en-US" dirty="0"/>
              <a:t> and the Meeting in the Furthermost Place</a:t>
            </a:r>
          </a:p>
        </p:txBody>
      </p:sp>
      <p:sp>
        <p:nvSpPr>
          <p:cNvPr id="3" name="Content Placeholder 2"/>
          <p:cNvSpPr>
            <a:spLocks noGrp="1"/>
          </p:cNvSpPr>
          <p:nvPr>
            <p:ph idx="1"/>
          </p:nvPr>
        </p:nvSpPr>
        <p:spPr>
          <a:xfrm>
            <a:off x="914400" y="1735138"/>
            <a:ext cx="7313613" cy="4615810"/>
          </a:xfrm>
        </p:spPr>
        <p:txBody>
          <a:bodyPr>
            <a:normAutofit/>
          </a:bodyPr>
          <a:lstStyle/>
          <a:p>
            <a:r>
              <a:rPr lang="en-US" dirty="0" err="1" smtClean="0"/>
              <a:t>Jibreel</a:t>
            </a:r>
            <a:r>
              <a:rPr lang="en-US" dirty="0" smtClean="0"/>
              <a:t> took </a:t>
            </a:r>
            <a:r>
              <a:rPr lang="en-US" dirty="0"/>
              <a:t>the Prophet to higher places; eventually, he took the Prophet to such a high place that the Prophet started to hear the pens writing people’s actions</a:t>
            </a:r>
            <a:r>
              <a:rPr lang="en-US" dirty="0" smtClean="0"/>
              <a:t>.</a:t>
            </a:r>
            <a:endParaRPr lang="en-US" b="1" dirty="0"/>
          </a:p>
          <a:p>
            <a:r>
              <a:rPr lang="en-US" dirty="0" smtClean="0"/>
              <a:t> </a:t>
            </a:r>
            <a:r>
              <a:rPr lang="en-US" dirty="0"/>
              <a:t>The Prophet (</a:t>
            </a:r>
            <a:r>
              <a:rPr lang="en-US" dirty="0" err="1"/>
              <a:t>pbuh</a:t>
            </a:r>
            <a:r>
              <a:rPr lang="en-US" dirty="0"/>
              <a:t>) saw that a very green </a:t>
            </a:r>
            <a:r>
              <a:rPr lang="en-US" dirty="0" err="1"/>
              <a:t>Rafraf</a:t>
            </a:r>
            <a:r>
              <a:rPr lang="en-US" dirty="0"/>
              <a:t> (silk bed) covered the horizon. </a:t>
            </a:r>
            <a:endParaRPr lang="en-US" dirty="0" smtClean="0"/>
          </a:p>
          <a:p>
            <a:r>
              <a:rPr lang="en-US" dirty="0" smtClean="0"/>
              <a:t>The </a:t>
            </a:r>
            <a:r>
              <a:rPr lang="en-US" dirty="0"/>
              <a:t>Prophet (</a:t>
            </a:r>
            <a:r>
              <a:rPr lang="en-US" dirty="0" err="1"/>
              <a:t>pbuh</a:t>
            </a:r>
            <a:r>
              <a:rPr lang="en-US" dirty="0"/>
              <a:t>) sat on </a:t>
            </a:r>
            <a:r>
              <a:rPr lang="en-US" dirty="0" err="1" smtClean="0"/>
              <a:t>Rafraf</a:t>
            </a:r>
            <a:r>
              <a:rPr lang="en-US" dirty="0" smtClean="0"/>
              <a:t>.</a:t>
            </a:r>
          </a:p>
          <a:p>
            <a:r>
              <a:rPr lang="en-US" dirty="0" err="1" smtClean="0"/>
              <a:t>Jibreel</a:t>
            </a:r>
            <a:r>
              <a:rPr lang="en-US" dirty="0" smtClean="0"/>
              <a:t> </a:t>
            </a:r>
            <a:r>
              <a:rPr lang="en-US" dirty="0"/>
              <a:t>left the Prophet there. The Prophet was elevated and approached </a:t>
            </a:r>
            <a:r>
              <a:rPr lang="en-US" dirty="0" smtClean="0"/>
              <a:t>Allah</a:t>
            </a:r>
            <a:endParaRPr lang="en-US" dirty="0"/>
          </a:p>
        </p:txBody>
      </p:sp>
    </p:spTree>
    <p:extLst>
      <p:ext uri="{BB962C8B-B14F-4D97-AF65-F5344CB8AC3E}">
        <p14:creationId xmlns:p14="http://schemas.microsoft.com/office/powerpoint/2010/main" val="376054828"/>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5171</TotalTime>
  <Words>4792</Words>
  <Application>Microsoft Macintosh PowerPoint</Application>
  <PresentationFormat>On-screen Show (4:3)</PresentationFormat>
  <Paragraphs>134</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Inkwell</vt:lpstr>
      <vt:lpstr>The Miracle of Isra and Miraj</vt:lpstr>
      <vt:lpstr>PowerPoint Presentation</vt:lpstr>
      <vt:lpstr>PowerPoint Presentation</vt:lpstr>
      <vt:lpstr>PowerPoint Presentation</vt:lpstr>
      <vt:lpstr>How Did the Ascension Take Place?</vt:lpstr>
      <vt:lpstr>PowerPoint Presentation</vt:lpstr>
      <vt:lpstr>PowerPoint Presentation</vt:lpstr>
      <vt:lpstr>PowerPoint Presentation</vt:lpstr>
      <vt:lpstr>Rafraf and the Meeting in the Furthermost Place</vt:lpstr>
      <vt:lpstr>PowerPoint Presentation</vt:lpstr>
      <vt:lpstr>PowerPoint Presentation</vt:lpstr>
      <vt:lpstr>Tahiyyat</vt:lpstr>
      <vt:lpstr>Things that were Given to the Prophet in Ascension</vt:lpstr>
      <vt:lpstr>PowerPoint Presentation</vt:lpstr>
      <vt:lpstr>PowerPoint Presentation</vt:lpstr>
      <vt:lpstr>The following is stated in the last two verses of the chapter of al-Baqara:</vt:lpstr>
      <vt:lpstr>Muqhimat </vt:lpstr>
      <vt:lpstr>Paradise is Shown to the Prophet (pbuh)</vt:lpstr>
      <vt:lpstr>Hell is shown to the Prophet (pbuh) </vt:lpstr>
      <vt:lpstr>Backbiters in Hell </vt:lpstr>
      <vt:lpstr>The Prophet (pbuh) Returns to Makkah</vt:lpstr>
      <vt:lpstr>Prophet Muhammed Tells the Makkans about the Ascension</vt:lpstr>
      <vt:lpstr>PowerPoint Presentation</vt:lpstr>
      <vt:lpstr>Why did the Prophet Ascend?</vt:lpstr>
      <vt:lpstr>How can the Prophet (pbuh) talk to Allah?</vt:lpstr>
      <vt:lpstr>PowerPoint Presentation</vt:lpstr>
      <vt:lpstr>How can a man ascend to heavens?</vt:lpstr>
      <vt:lpstr>Could the Prophet not have traveled there only by his soul?</vt:lpstr>
      <vt:lpstr>PowerPoint Presentation</vt:lpstr>
      <vt:lpstr>How did the Prophet go and come back in such a short time?</vt:lpstr>
      <vt:lpstr>PowerPoint Presentation</vt:lpstr>
      <vt:lpstr>Is there an event like Ascension?</vt:lpstr>
      <vt:lpstr>PowerPoint Presentation</vt:lpstr>
      <vt:lpstr>Gifts That were Sent down through Ascension </vt:lpstr>
      <vt:lpstr>PowerPoint Presentation</vt:lpstr>
      <vt:lpstr>PowerPoint Presentation</vt:lpstr>
      <vt:lpstr>PowerPoint Presentation</vt:lpstr>
      <vt:lpstr>PowerPoint Presentation</vt:lpstr>
    </vt:vector>
  </TitlesOfParts>
  <Company>tafm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Miracle of Isra and Miraj</dc:title>
  <dc:creator>Bilal Eksili</dc:creator>
  <cp:lastModifiedBy>Bilal Eksili</cp:lastModifiedBy>
  <cp:revision>8</cp:revision>
  <dcterms:created xsi:type="dcterms:W3CDTF">2013-05-28T01:24:00Z</dcterms:created>
  <dcterms:modified xsi:type="dcterms:W3CDTF">2013-05-31T15:35:04Z</dcterms:modified>
</cp:coreProperties>
</file>