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23" r:id="rId1"/>
  </p:sldMasterIdLst>
  <p:notesMasterIdLst>
    <p:notesMasterId r:id="rId14"/>
  </p:notesMasterIdLst>
  <p:sldIdLst>
    <p:sldId id="256" r:id="rId2"/>
    <p:sldId id="257" r:id="rId3"/>
    <p:sldId id="258" r:id="rId4"/>
    <p:sldId id="259" r:id="rId5"/>
    <p:sldId id="260" r:id="rId6"/>
    <p:sldId id="267" r:id="rId7"/>
    <p:sldId id="262" r:id="rId8"/>
    <p:sldId id="265" r:id="rId9"/>
    <p:sldId id="269" r:id="rId10"/>
    <p:sldId id="264" r:id="rId11"/>
    <p:sldId id="266" r:id="rId12"/>
    <p:sldId id="26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0" autoAdjust="0"/>
    <p:restoredTop sz="89748" autoAdjust="0"/>
  </p:normalViewPr>
  <p:slideViewPr>
    <p:cSldViewPr>
      <p:cViewPr varScale="1">
        <p:scale>
          <a:sx n="70" d="100"/>
          <a:sy n="70" d="100"/>
        </p:scale>
        <p:origin x="-5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174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0EC9A75E-9CCD-47B0-93C0-1743876A4D1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62011A56-2DD6-4930-84BC-FBDCE7E468CA}" type="slidenum">
              <a:rPr lang="en-US" smtClean="0">
                <a:latin typeface="Arial" charset="0"/>
                <a:cs typeface="Arial" charset="0"/>
              </a:rPr>
              <a:pPr/>
              <a:t>1</a:t>
            </a:fld>
            <a:endParaRPr lang="en-US" smtClean="0">
              <a:latin typeface="Arial" charset="0"/>
              <a:cs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51D66A5-EE34-4BFD-AFBD-4CA2D6A27C87}" type="slidenum">
              <a:rPr lang="en-US" smtClean="0">
                <a:latin typeface="Arial" charset="0"/>
                <a:cs typeface="Arial" charset="0"/>
              </a:rPr>
              <a:pPr/>
              <a:t>11</a:t>
            </a:fld>
            <a:endParaRPr lang="en-US" smtClean="0">
              <a:latin typeface="Arial" charset="0"/>
              <a:cs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EE62CD7-53BB-4DDA-A23F-1CD9A5802F51}" type="slidenum">
              <a:rPr lang="en-US" smtClean="0">
                <a:latin typeface="Arial" charset="0"/>
                <a:cs typeface="Arial" charset="0"/>
              </a:rPr>
              <a:pPr/>
              <a:t>12</a:t>
            </a:fld>
            <a:endParaRPr lang="en-US" smtClean="0">
              <a:latin typeface="Arial" charset="0"/>
              <a:cs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90E5B12-65D3-46CE-B7EA-6740A65DB370}" type="slidenum">
              <a:rPr lang="en-US" smtClean="0">
                <a:latin typeface="Arial" charset="0"/>
                <a:cs typeface="Arial" charset="0"/>
              </a:rPr>
              <a:pPr/>
              <a:t>2</a:t>
            </a:fld>
            <a:endParaRPr lang="en-US" smtClean="0">
              <a:latin typeface="Arial" charset="0"/>
              <a:cs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88BE731-B705-4148-9CAA-63D9DF276AB0}" type="slidenum">
              <a:rPr lang="en-US" smtClean="0">
                <a:latin typeface="Arial" charset="0"/>
                <a:cs typeface="Arial" charset="0"/>
              </a:rPr>
              <a:pPr/>
              <a:t>3</a:t>
            </a:fld>
            <a:endParaRPr lang="en-US" smtClean="0">
              <a:latin typeface="Arial" charset="0"/>
              <a:cs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1F476AD-1366-4D7C-9858-A62B52D69DFB}" type="slidenum">
              <a:rPr lang="en-US" smtClean="0">
                <a:latin typeface="Arial" charset="0"/>
                <a:cs typeface="Arial" charset="0"/>
              </a:rPr>
              <a:pPr/>
              <a:t>4</a:t>
            </a:fld>
            <a:endParaRPr lang="en-US" smtClean="0">
              <a:latin typeface="Arial" charset="0"/>
              <a:cs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82EF72A-832B-4352-9FDD-3BDFF2944C18}" type="slidenum">
              <a:rPr lang="en-US" smtClean="0">
                <a:latin typeface="Arial" charset="0"/>
                <a:cs typeface="Arial" charset="0"/>
              </a:rPr>
              <a:pPr/>
              <a:t>5</a:t>
            </a:fld>
            <a:endParaRPr lang="en-US" smtClean="0">
              <a:latin typeface="Arial" charset="0"/>
              <a:cs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0CA16CAA-03D6-4BBB-819A-BCD06CCDEDBD}" type="slidenum">
              <a:rPr lang="en-US" smtClean="0">
                <a:latin typeface="Arial" charset="0"/>
                <a:cs typeface="Arial" charset="0"/>
              </a:rPr>
              <a:pPr/>
              <a:t>6</a:t>
            </a:fld>
            <a:endParaRPr lang="en-US" smtClean="0">
              <a:latin typeface="Arial" charset="0"/>
              <a:cs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I’la-yi Kelimetullah</a:t>
            </a:r>
          </a:p>
          <a:p>
            <a:pPr eaLnBrk="1" hangingPunct="1"/>
            <a:r>
              <a:rPr lang="en-US" smtClean="0">
                <a:latin typeface="Arial" charset="0"/>
                <a:cs typeface="Arial" charset="0"/>
              </a:rPr>
              <a:t>Emr bil Maruf Nehy anil Munker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3508D82-F312-4F75-BFB9-12CCEDA03D5F}" type="slidenum">
              <a:rPr lang="en-US" smtClean="0">
                <a:latin typeface="Arial" charset="0"/>
                <a:cs typeface="Arial" charset="0"/>
              </a:rPr>
              <a:pPr/>
              <a:t>7</a:t>
            </a:fld>
            <a:endParaRPr lang="en-US" smtClean="0">
              <a:latin typeface="Arial" charset="0"/>
              <a:cs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"Aisha, wife of the Prophet asked, “O Messenger of Allah, we see jihad as the best of deeds, so shouldn't we join it?” He replied, 'but the best of jihad is a perfect Hajj (pilgrimage to Makkah).'" (Sahih Al-Bukhari #2784) At another occasion, a man asked the Prophet Muhammad (PBUH): "Should I join the jihad?” He asked, “Do you have parents?” The man said, “Yes!” The Prophet (PBUH) said, “Then strive by serving them!" (Sahih Al-Bukhari #5972). Yet another man asked the Messenger of Allah (PBUH): "What kind of jihad is better?” He replied, “A word of truth in front of an oppressive ruler!" (Sunan Al-Nasa'i #4209). The Messenger of Allah (PBUH) said: "the mujahid (one who carries out jihad) is he who strive against himself for the sake of Allah, and the muhajir (one who emigrates) is he who abandons evil deeds and sin." (Sahih Ibn Hibban #4862).</a:t>
            </a:r>
            <a:br>
              <a:rPr lang="en-US" smtClean="0">
                <a:latin typeface="Arial" charset="0"/>
                <a:cs typeface="Arial" charset="0"/>
              </a:rPr>
            </a:br>
            <a:endParaRPr 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B4823D8-5A4A-4CA7-B06E-AAFEF7285814}" type="slidenum">
              <a:rPr lang="en-US" smtClean="0">
                <a:latin typeface="Arial" charset="0"/>
                <a:cs typeface="Arial" charset="0"/>
              </a:rPr>
              <a:pPr/>
              <a:t>8</a:t>
            </a:fld>
            <a:endParaRPr lang="en-US" smtClean="0">
              <a:latin typeface="Arial" charset="0"/>
              <a:cs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b="1" dirty="0" smtClean="0">
                <a:latin typeface="Arial" charset="0"/>
                <a:cs typeface="Arial" charset="0"/>
              </a:rPr>
              <a:t>"Do not burn a plant, nor cut a tree, nor kill an older man, a young child, or a woman... nor monastery dwellers… in the territory of combatants."</a:t>
            </a:r>
            <a:r>
              <a:rPr lang="en-US" dirty="0" smtClean="0">
                <a:latin typeface="Arial" charset="0"/>
                <a:cs typeface="Arial" charset="0"/>
              </a:rPr>
              <a:t> 2:190 Fight in the cause of God those who fight you, but do not transgress limits; for God </a:t>
            </a:r>
            <a:r>
              <a:rPr lang="en-US" dirty="0" err="1" smtClean="0">
                <a:latin typeface="Arial" charset="0"/>
                <a:cs typeface="Arial" charset="0"/>
              </a:rPr>
              <a:t>loveth</a:t>
            </a:r>
            <a:r>
              <a:rPr lang="en-US" dirty="0" smtClean="0">
                <a:latin typeface="Arial" charset="0"/>
                <a:cs typeface="Arial" charset="0"/>
              </a:rPr>
              <a:t> not transgressors. </a:t>
            </a:r>
          </a:p>
          <a:p>
            <a:pPr eaLnBrk="1" hangingPunct="1"/>
            <a:endParaRPr lang="en-US" dirty="0"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43C405A-0ADC-4394-B14B-CE1CE7414169}" type="slidenum">
              <a:rPr lang="en-US" smtClean="0">
                <a:latin typeface="Arial" charset="0"/>
                <a:cs typeface="Arial" charset="0"/>
              </a:rPr>
              <a:pPr/>
              <a:t>10</a:t>
            </a:fld>
            <a:endParaRPr lang="en-US" smtClean="0">
              <a:latin typeface="Arial" charset="0"/>
              <a:cs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One innocent versus 9 terrorists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BD150CB1-36EF-44D6-B68E-EF48A87EC659}" type="slidenum">
              <a:rPr lang="en-US"/>
              <a:pPr>
                <a:defRPr/>
              </a:pPr>
              <a:t>‹#›</a:t>
            </a:fld>
            <a:endParaRPr lang="en-US"/>
          </a:p>
        </p:txBody>
      </p:sp>
    </p:spTree>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3C2711DA-2044-4543-8570-0A3C27898BF3}" type="slidenum">
              <a:rPr lang="en-US"/>
              <a:pPr>
                <a:defRPr/>
              </a:pPr>
              <a:t>‹#›</a:t>
            </a:fld>
            <a:endParaRPr lang="en-US"/>
          </a:p>
        </p:txBody>
      </p:sp>
    </p:spTree>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6BDFCA-EB99-4166-B84E-2ACE5E21776F}" type="slidenum">
              <a:rPr lang="en-US"/>
              <a:pPr>
                <a:defRPr/>
              </a:pPr>
              <a:t>‹#›</a:t>
            </a:fld>
            <a:endParaRPr lang="en-US"/>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E51C7BD4-E01D-4879-93A2-D56BE36A428C}" type="slidenum">
              <a:rPr lang="en-US"/>
              <a:pPr>
                <a:defRPr/>
              </a:pPr>
              <a:t>‹#›</a:t>
            </a:fld>
            <a:endParaRPr lang="en-US"/>
          </a:p>
        </p:txBody>
      </p:sp>
    </p:spTree>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8FFE2E4A-7A19-4343-9B89-05F5210FF7BB}" type="slidenum">
              <a:rPr lang="en-US"/>
              <a:pPr>
                <a:defRPr/>
              </a:pPr>
              <a:t>‹#›</a:t>
            </a:fld>
            <a:endParaRPr lang="en-US"/>
          </a:p>
        </p:txBody>
      </p:sp>
    </p:spTree>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E111A963-AEEF-40E2-B501-D163EB1DF1BA}" type="slidenum">
              <a:rPr lang="en-US"/>
              <a:pPr>
                <a:defRPr/>
              </a:pPr>
              <a:t>‹#›</a:t>
            </a:fld>
            <a:endParaRPr lang="en-US"/>
          </a:p>
        </p:txBody>
      </p:sp>
    </p:spTree>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05659840-A6A3-4EE6-8842-EA7DC219A158}" type="slidenum">
              <a:rPr lang="en-US"/>
              <a:pPr>
                <a:defRPr/>
              </a:pPr>
              <a:t>‹#›</a:t>
            </a:fld>
            <a:endParaRPr lang="en-US"/>
          </a:p>
        </p:txBody>
      </p:sp>
    </p:spTree>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9A6310D8-9D19-4015-808E-707B90B513DD}" type="slidenum">
              <a:rPr lang="en-US"/>
              <a:pPr>
                <a:defRPr/>
              </a:pPr>
              <a:t>‹#›</a:t>
            </a:fld>
            <a:endParaRPr lang="en-US"/>
          </a:p>
        </p:txBody>
      </p:sp>
    </p:spTree>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9689B006-17B4-466F-BAA8-6F1D36F2C0D9}" type="slidenum">
              <a:rPr lang="en-US"/>
              <a:pPr>
                <a:defRPr/>
              </a:pPr>
              <a:t>‹#›</a:t>
            </a:fld>
            <a:endParaRPr lang="en-US"/>
          </a:p>
        </p:txBody>
      </p:sp>
    </p:spTree>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1B72A1FF-AE91-47DC-B6FD-36FA58A5BB0F}" type="slidenum">
              <a:rPr lang="en-US"/>
              <a:pPr>
                <a:defRPr/>
              </a:pPr>
              <a:t>‹#›</a:t>
            </a:fld>
            <a:endParaRPr lang="en-US"/>
          </a:p>
        </p:txBody>
      </p:sp>
    </p:spTree>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EA924782-F6B1-4204-8BC6-83A903E494AB}" type="slidenum">
              <a:rPr lang="en-US"/>
              <a:pPr>
                <a:defRPr/>
              </a:pPr>
              <a:t>‹#›</a:t>
            </a:fld>
            <a:endParaRPr lang="en-US"/>
          </a:p>
        </p:txBody>
      </p:sp>
    </p:spTree>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8"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128CF7CF-B0C1-4EAC-951F-A3CF42789BC9}"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272" r:id="rId1"/>
    <p:sldLayoutId id="2147484273" r:id="rId2"/>
    <p:sldLayoutId id="2147484274" r:id="rId3"/>
    <p:sldLayoutId id="2147484263" r:id="rId4"/>
    <p:sldLayoutId id="2147484275" r:id="rId5"/>
    <p:sldLayoutId id="2147484264" r:id="rId6"/>
    <p:sldLayoutId id="2147484276" r:id="rId7"/>
    <p:sldLayoutId id="2147484277" r:id="rId8"/>
    <p:sldLayoutId id="2147484278" r:id="rId9"/>
    <p:sldLayoutId id="2147484265" r:id="rId10"/>
    <p:sldLayoutId id="2147484279"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1000"/>
                                        <p:tgtEl>
                                          <p:spTgt spid="8">
                                            <p:txEl>
                                              <p:pRg st="0" end="0"/>
                                            </p:txEl>
                                          </p:spTgt>
                                        </p:tgtEl>
                                      </p:cBhvr>
                                    </p:animEffect>
                                    <p:anim calcmode="lin" valueType="num">
                                      <p:cBhvr>
                                        <p:cTn id="1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8">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fade">
                                      <p:cBhvr>
                                        <p:cTn id="22" dur="1000"/>
                                        <p:tgtEl>
                                          <p:spTgt spid="8">
                                            <p:txEl>
                                              <p:pRg st="1" end="1"/>
                                            </p:txEl>
                                          </p:spTgt>
                                        </p:tgtEl>
                                      </p:cBhvr>
                                    </p:animEffect>
                                    <p:anim calcmode="lin" valueType="num">
                                      <p:cBhvr>
                                        <p:cTn id="2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fade">
                                      <p:cBhvr>
                                        <p:cTn id="27" dur="1000"/>
                                        <p:tgtEl>
                                          <p:spTgt spid="8">
                                            <p:txEl>
                                              <p:pRg st="2" end="2"/>
                                            </p:txEl>
                                          </p:spTgt>
                                        </p:tgtEl>
                                      </p:cBhvr>
                                    </p:animEffect>
                                    <p:anim calcmode="lin" valueType="num">
                                      <p:cBhvr>
                                        <p:cTn id="28"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8">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fade">
                                      <p:cBhvr>
                                        <p:cTn id="32" dur="1000"/>
                                        <p:tgtEl>
                                          <p:spTgt spid="8">
                                            <p:txEl>
                                              <p:pRg st="3" end="3"/>
                                            </p:txEl>
                                          </p:spTgt>
                                        </p:tgtEl>
                                      </p:cBhvr>
                                    </p:animEffect>
                                    <p:anim calcmode="lin" valueType="num">
                                      <p:cBhvr>
                                        <p:cTn id="33"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8">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fade">
                                      <p:cBhvr>
                                        <p:cTn id="37" dur="1000"/>
                                        <p:tgtEl>
                                          <p:spTgt spid="8">
                                            <p:txEl>
                                              <p:pRg st="4" end="4"/>
                                            </p:txEl>
                                          </p:spTgt>
                                        </p:tgtEl>
                                      </p:cBhvr>
                                    </p:animEffect>
                                    <p:anim calcmode="lin" valueType="num">
                                      <p:cBhvr>
                                        <p:cTn id="38"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p:bldLst>
  </p:timing>
  <p:hf hdr="0" ftr="0" dt="0"/>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3578225"/>
            <a:ext cx="8458200" cy="1222375"/>
          </a:xfrm>
        </p:spPr>
        <p:txBody>
          <a:bodyPr>
            <a:normAutofit fontScale="90000"/>
          </a:bodyPr>
          <a:lstStyle/>
          <a:p>
            <a:pPr eaLnBrk="1" fontAlgn="auto" hangingPunct="1">
              <a:spcAft>
                <a:spcPts val="0"/>
              </a:spcAft>
              <a:defRPr/>
            </a:pPr>
            <a:r>
              <a:rPr lang="en-US" sz="9600" b="1" dirty="0" smtClean="0">
                <a:latin typeface="Calibri" pitchFamily="34" charset="0"/>
              </a:rPr>
              <a:t>JIHAD in ISLAM</a:t>
            </a:r>
          </a:p>
        </p:txBody>
      </p:sp>
      <p:sp>
        <p:nvSpPr>
          <p:cNvPr id="2051" name="Rectangle 3"/>
          <p:cNvSpPr>
            <a:spLocks noGrp="1" noChangeArrowheads="1"/>
          </p:cNvSpPr>
          <p:nvPr>
            <p:ph type="subTitle" idx="1"/>
          </p:nvPr>
        </p:nvSpPr>
        <p:spPr>
          <a:xfrm>
            <a:off x="3657600" y="4343400"/>
            <a:ext cx="6400800" cy="1752600"/>
          </a:xfrm>
        </p:spPr>
        <p:txBody>
          <a:bodyPr>
            <a:normAutofit/>
          </a:bodyPr>
          <a:lstStyle/>
          <a:p>
            <a:pPr eaLnBrk="1" fontAlgn="auto" hangingPunct="1">
              <a:spcAft>
                <a:spcPts val="0"/>
              </a:spcAft>
              <a:buFont typeface="Wingdings 2"/>
              <a:buNone/>
              <a:defRPr/>
            </a:pPr>
            <a:r>
              <a:rPr lang="en-US" sz="5400" dirty="0" smtClean="0">
                <a:latin typeface="Maiandra GD" pitchFamily="34" charset="0"/>
              </a:rPr>
              <a:t>Is It Holy War?</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
                                        <p:tgtEl>
                                          <p:spTgt spid="2050"/>
                                        </p:tgtEl>
                                      </p:cBhvr>
                                    </p:animEffect>
                                    <p:anim calcmode="lin" valueType="num">
                                      <p:cBhvr>
                                        <p:cTn id="8" dur="400" fill="hold"/>
                                        <p:tgtEl>
                                          <p:spTgt spid="2050"/>
                                        </p:tgtEl>
                                        <p:attrNameLst>
                                          <p:attrName>ppt_x</p:attrName>
                                        </p:attrNameLst>
                                      </p:cBhvr>
                                      <p:tavLst>
                                        <p:tav tm="0">
                                          <p:val>
                                            <p:strVal val="#ppt_x"/>
                                          </p:val>
                                        </p:tav>
                                        <p:tav tm="100000">
                                          <p:val>
                                            <p:strVal val="#ppt_x"/>
                                          </p:val>
                                        </p:tav>
                                      </p:tavLst>
                                    </p:anim>
                                    <p:anim calcmode="lin" valueType="num">
                                      <p:cBhvr>
                                        <p:cTn id="9" dur="400" fill="hold"/>
                                        <p:tgtEl>
                                          <p:spTgt spid="2050"/>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05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05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2051">
                                            <p:txEl>
                                              <p:pRg st="0" end="0"/>
                                            </p:txEl>
                                          </p:spTgt>
                                        </p:tgtEl>
                                        <p:attrNameLst>
                                          <p:attrName>style.visibility</p:attrName>
                                        </p:attrNameLst>
                                      </p:cBhvr>
                                      <p:to>
                                        <p:strVal val="visible"/>
                                      </p:to>
                                    </p:set>
                                    <p:animEffect transition="in" filter="fade">
                                      <p:cBhvr>
                                        <p:cTn id="16" dur="100"/>
                                        <p:tgtEl>
                                          <p:spTgt spid="2051">
                                            <p:txEl>
                                              <p:pRg st="0" end="0"/>
                                            </p:txEl>
                                          </p:spTgt>
                                        </p:tgtEl>
                                      </p:cBhvr>
                                    </p:animEffect>
                                    <p:anim calcmode="lin" valueType="num">
                                      <p:cBhvr>
                                        <p:cTn id="17" dur="4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8" dur="400" fill="hold"/>
                                        <p:tgtEl>
                                          <p:spTgt spid="2051">
                                            <p:txEl>
                                              <p:pRg st="0" end="0"/>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051">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051">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marL="484632" indent="0" eaLnBrk="1" fontAlgn="auto" hangingPunct="1">
              <a:spcAft>
                <a:spcPts val="0"/>
              </a:spcAft>
              <a:defRPr/>
            </a:pPr>
            <a:r>
              <a:rPr lang="en-US" dirty="0" smtClean="0">
                <a:solidFill>
                  <a:schemeClr val="accent1">
                    <a:tint val="83000"/>
                    <a:satMod val="150000"/>
                  </a:schemeClr>
                </a:solidFill>
              </a:rPr>
              <a:t>Jihad and Terrorism</a:t>
            </a:r>
          </a:p>
        </p:txBody>
      </p:sp>
      <p:sp>
        <p:nvSpPr>
          <p:cNvPr id="12291" name="Rectangle 3"/>
          <p:cNvSpPr>
            <a:spLocks noGrp="1" noChangeArrowheads="1"/>
          </p:cNvSpPr>
          <p:nvPr>
            <p:ph idx="1"/>
          </p:nvPr>
        </p:nvSpPr>
        <p:spPr>
          <a:xfrm>
            <a:off x="3733800" y="1371600"/>
            <a:ext cx="4953000" cy="4800600"/>
          </a:xfrm>
        </p:spPr>
        <p:txBody>
          <a:bodyPr>
            <a:normAutofit/>
          </a:bodyPr>
          <a:lstStyle/>
          <a:p>
            <a:pPr marL="448056" indent="-384048" eaLnBrk="1" fontAlgn="auto" hangingPunct="1">
              <a:spcAft>
                <a:spcPts val="0"/>
              </a:spcAft>
              <a:buFont typeface="Wingdings 2"/>
              <a:buChar char=""/>
              <a:defRPr/>
            </a:pPr>
            <a:r>
              <a:rPr lang="en-US" dirty="0" smtClean="0"/>
              <a:t>Killing one person = Killing all humanity.</a:t>
            </a:r>
          </a:p>
          <a:p>
            <a:pPr marL="448056" indent="-384048" eaLnBrk="1" fontAlgn="auto" hangingPunct="1">
              <a:spcAft>
                <a:spcPts val="0"/>
              </a:spcAft>
              <a:buFont typeface="Wingdings 2"/>
              <a:buChar char=""/>
              <a:defRPr/>
            </a:pPr>
            <a:r>
              <a:rPr lang="en-US" dirty="0" smtClean="0"/>
              <a:t>Suicide is forbidden.</a:t>
            </a:r>
          </a:p>
          <a:p>
            <a:pPr marL="448056" indent="-384048" eaLnBrk="1" fontAlgn="auto" hangingPunct="1">
              <a:spcAft>
                <a:spcPts val="0"/>
              </a:spcAft>
              <a:buFont typeface="Wingdings 2"/>
              <a:buChar char=""/>
              <a:defRPr/>
            </a:pPr>
            <a:r>
              <a:rPr lang="en-US" dirty="0" smtClean="0"/>
              <a:t>Islam abhors extremism, terrorism, fanaticism, and oppression </a:t>
            </a:r>
          </a:p>
          <a:p>
            <a:pPr marL="448056" indent="-384048" eaLnBrk="1" fontAlgn="auto" hangingPunct="1">
              <a:spcAft>
                <a:spcPts val="0"/>
              </a:spcAft>
              <a:buFont typeface="Wingdings 2"/>
              <a:buChar char=""/>
              <a:defRPr/>
            </a:pPr>
            <a:r>
              <a:rPr lang="en-US" dirty="0" smtClean="0"/>
              <a:t>Putting jihad next to terrorism is no way possible!</a:t>
            </a:r>
          </a:p>
        </p:txBody>
      </p:sp>
      <p:sp>
        <p:nvSpPr>
          <p:cNvPr id="26630" name="Slide Number Placeholder 9"/>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1AFE90F-FF0C-4F7A-A2A5-025B971F9847}" type="slidenum">
              <a:rPr lang="en-US" smtClean="0"/>
              <a:pPr/>
              <a:t>10</a:t>
            </a:fld>
            <a:endParaRPr lang="en-US" smtClean="0"/>
          </a:p>
        </p:txBody>
      </p:sp>
      <p:pic>
        <p:nvPicPr>
          <p:cNvPr id="3075" name="Picture 3" descr="C:\Documents and Settings\Owner\Desktop\xinsrc_83d13750c46c41599b5e95a083978765_MDF99888.jpg"/>
          <p:cNvPicPr>
            <a:picLocks noChangeAspect="1" noChangeArrowheads="1"/>
          </p:cNvPicPr>
          <p:nvPr/>
        </p:nvPicPr>
        <p:blipFill>
          <a:blip r:embed="rId3"/>
          <a:srcRect/>
          <a:stretch>
            <a:fillRect/>
          </a:stretch>
        </p:blipFill>
        <p:spPr bwMode="auto">
          <a:xfrm>
            <a:off x="381000" y="1371600"/>
            <a:ext cx="2952750" cy="4562475"/>
          </a:xfrm>
          <a:prstGeom prst="rect">
            <a:avLst/>
          </a:prstGeom>
          <a:noFill/>
        </p:spPr>
      </p:pic>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nodeType="click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fade">
                                      <p:cBhvr>
                                        <p:cTn id="12" dur="100"/>
                                        <p:tgtEl>
                                          <p:spTgt spid="3075"/>
                                        </p:tgtEl>
                                      </p:cBhvr>
                                    </p:animEffect>
                                    <p:anim calcmode="lin" valueType="num">
                                      <p:cBhvr>
                                        <p:cTn id="13" dur="400" fill="hold"/>
                                        <p:tgtEl>
                                          <p:spTgt spid="3075"/>
                                        </p:tgtEl>
                                        <p:attrNameLst>
                                          <p:attrName>ppt_x</p:attrName>
                                        </p:attrNameLst>
                                      </p:cBhvr>
                                      <p:tavLst>
                                        <p:tav tm="0">
                                          <p:val>
                                            <p:strVal val="#ppt_x"/>
                                          </p:val>
                                        </p:tav>
                                        <p:tav tm="100000">
                                          <p:val>
                                            <p:strVal val="#ppt_x"/>
                                          </p:val>
                                        </p:tav>
                                      </p:tavLst>
                                    </p:anim>
                                    <p:anim calcmode="lin" valueType="num">
                                      <p:cBhvr>
                                        <p:cTn id="14" dur="400" fill="hold"/>
                                        <p:tgtEl>
                                          <p:spTgt spid="3075"/>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07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07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grpId="0" nodeType="clickEffect">
                                  <p:stCondLst>
                                    <p:cond delay="0"/>
                                  </p:stCondLst>
                                  <p:childTnLst>
                                    <p:set>
                                      <p:cBhvr>
                                        <p:cTn id="20" dur="1" fill="hold">
                                          <p:stCondLst>
                                            <p:cond delay="0"/>
                                          </p:stCondLst>
                                        </p:cTn>
                                        <p:tgtEl>
                                          <p:spTgt spid="12291">
                                            <p:txEl>
                                              <p:pRg st="0" end="0"/>
                                            </p:txEl>
                                          </p:spTgt>
                                        </p:tgtEl>
                                        <p:attrNameLst>
                                          <p:attrName>style.visibility</p:attrName>
                                        </p:attrNameLst>
                                      </p:cBhvr>
                                      <p:to>
                                        <p:strVal val="visible"/>
                                      </p:to>
                                    </p:set>
                                    <p:animEffect transition="in" filter="fade">
                                      <p:cBhvr>
                                        <p:cTn id="21" dur="100"/>
                                        <p:tgtEl>
                                          <p:spTgt spid="12291">
                                            <p:txEl>
                                              <p:pRg st="0" end="0"/>
                                            </p:txEl>
                                          </p:spTgt>
                                        </p:tgtEl>
                                      </p:cBhvr>
                                    </p:animEffect>
                                    <p:anim calcmode="lin" valueType="num">
                                      <p:cBhvr>
                                        <p:cTn id="22" dur="4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23" dur="400" fill="hold"/>
                                        <p:tgtEl>
                                          <p:spTgt spid="12291">
                                            <p:txEl>
                                              <p:pRg st="0" end="0"/>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12291">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12291">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3" presetClass="entr" presetSubtype="0" fill="hold" grpId="0" nodeType="clickEffect">
                                  <p:stCondLst>
                                    <p:cond delay="0"/>
                                  </p:stCondLst>
                                  <p:childTnLst>
                                    <p:set>
                                      <p:cBhvr>
                                        <p:cTn id="29" dur="1" fill="hold">
                                          <p:stCondLst>
                                            <p:cond delay="0"/>
                                          </p:stCondLst>
                                        </p:cTn>
                                        <p:tgtEl>
                                          <p:spTgt spid="12291">
                                            <p:txEl>
                                              <p:pRg st="1" end="1"/>
                                            </p:txEl>
                                          </p:spTgt>
                                        </p:tgtEl>
                                        <p:attrNameLst>
                                          <p:attrName>style.visibility</p:attrName>
                                        </p:attrNameLst>
                                      </p:cBhvr>
                                      <p:to>
                                        <p:strVal val="visible"/>
                                      </p:to>
                                    </p:set>
                                    <p:animEffect transition="in" filter="fade">
                                      <p:cBhvr>
                                        <p:cTn id="30" dur="100"/>
                                        <p:tgtEl>
                                          <p:spTgt spid="12291">
                                            <p:txEl>
                                              <p:pRg st="1" end="1"/>
                                            </p:txEl>
                                          </p:spTgt>
                                        </p:tgtEl>
                                      </p:cBhvr>
                                    </p:animEffect>
                                    <p:anim calcmode="lin" valueType="num">
                                      <p:cBhvr>
                                        <p:cTn id="31" dur="4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32" dur="400" fill="hold"/>
                                        <p:tgtEl>
                                          <p:spTgt spid="12291">
                                            <p:txEl>
                                              <p:pRg st="1" end="1"/>
                                            </p:txEl>
                                          </p:spTgt>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12291">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12291">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3" presetClass="entr" presetSubtype="0" fill="hold" grpId="0" nodeType="clickEffect">
                                  <p:stCondLst>
                                    <p:cond delay="0"/>
                                  </p:stCondLst>
                                  <p:childTnLst>
                                    <p:set>
                                      <p:cBhvr>
                                        <p:cTn id="38" dur="1" fill="hold">
                                          <p:stCondLst>
                                            <p:cond delay="0"/>
                                          </p:stCondLst>
                                        </p:cTn>
                                        <p:tgtEl>
                                          <p:spTgt spid="12291">
                                            <p:txEl>
                                              <p:pRg st="2" end="2"/>
                                            </p:txEl>
                                          </p:spTgt>
                                        </p:tgtEl>
                                        <p:attrNameLst>
                                          <p:attrName>style.visibility</p:attrName>
                                        </p:attrNameLst>
                                      </p:cBhvr>
                                      <p:to>
                                        <p:strVal val="visible"/>
                                      </p:to>
                                    </p:set>
                                    <p:animEffect transition="in" filter="fade">
                                      <p:cBhvr>
                                        <p:cTn id="39" dur="100"/>
                                        <p:tgtEl>
                                          <p:spTgt spid="12291">
                                            <p:txEl>
                                              <p:pRg st="2" end="2"/>
                                            </p:txEl>
                                          </p:spTgt>
                                        </p:tgtEl>
                                      </p:cBhvr>
                                    </p:animEffect>
                                    <p:anim calcmode="lin" valueType="num">
                                      <p:cBhvr>
                                        <p:cTn id="40" dur="4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41" dur="400" fill="hold"/>
                                        <p:tgtEl>
                                          <p:spTgt spid="12291">
                                            <p:txEl>
                                              <p:pRg st="2" end="2"/>
                                            </p:txEl>
                                          </p:spTgt>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12291">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12291">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3" presetClass="entr" presetSubtype="0" fill="hold" grpId="0" nodeType="clickEffect">
                                  <p:stCondLst>
                                    <p:cond delay="0"/>
                                  </p:stCondLst>
                                  <p:childTnLst>
                                    <p:set>
                                      <p:cBhvr>
                                        <p:cTn id="47" dur="1" fill="hold">
                                          <p:stCondLst>
                                            <p:cond delay="0"/>
                                          </p:stCondLst>
                                        </p:cTn>
                                        <p:tgtEl>
                                          <p:spTgt spid="12291">
                                            <p:txEl>
                                              <p:pRg st="3" end="3"/>
                                            </p:txEl>
                                          </p:spTgt>
                                        </p:tgtEl>
                                        <p:attrNameLst>
                                          <p:attrName>style.visibility</p:attrName>
                                        </p:attrNameLst>
                                      </p:cBhvr>
                                      <p:to>
                                        <p:strVal val="visible"/>
                                      </p:to>
                                    </p:set>
                                    <p:animEffect transition="in" filter="fade">
                                      <p:cBhvr>
                                        <p:cTn id="48" dur="100"/>
                                        <p:tgtEl>
                                          <p:spTgt spid="12291">
                                            <p:txEl>
                                              <p:pRg st="3" end="3"/>
                                            </p:txEl>
                                          </p:spTgt>
                                        </p:tgtEl>
                                      </p:cBhvr>
                                    </p:animEffect>
                                    <p:anim calcmode="lin" valueType="num">
                                      <p:cBhvr>
                                        <p:cTn id="49" dur="4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50" dur="400" fill="hold"/>
                                        <p:tgtEl>
                                          <p:spTgt spid="12291">
                                            <p:txEl>
                                              <p:pRg st="3" end="3"/>
                                            </p:txEl>
                                          </p:spTgt>
                                        </p:tgtEl>
                                        <p:attrNameLst>
                                          <p:attrName>ppt_y</p:attrName>
                                        </p:attrNameLst>
                                      </p:cBhvr>
                                      <p:tavLst>
                                        <p:tav tm="0">
                                          <p:val>
                                            <p:strVal val="#ppt_y+0.31"/>
                                          </p:val>
                                        </p:tav>
                                        <p:tav tm="100000">
                                          <p:val>
                                            <p:strVal val="#ppt_y+0.31"/>
                                          </p:val>
                                        </p:tav>
                                      </p:tavLst>
                                    </p:anim>
                                    <p:anim calcmode="lin" valueType="num">
                                      <p:cBhvr>
                                        <p:cTn id="51" dur="600" decel="50000" fill="hold">
                                          <p:stCondLst>
                                            <p:cond delay="400"/>
                                          </p:stCondLst>
                                        </p:cTn>
                                        <p:tgtEl>
                                          <p:spTgt spid="12291">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2" dur="600" decel="50000" fill="hold">
                                          <p:stCondLst>
                                            <p:cond delay="400"/>
                                          </p:stCondLst>
                                        </p:cTn>
                                        <p:tgtEl>
                                          <p:spTgt spid="12291">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marL="484632" indent="0" eaLnBrk="1" fontAlgn="auto" hangingPunct="1">
              <a:spcAft>
                <a:spcPts val="0"/>
              </a:spcAft>
              <a:defRPr/>
            </a:pPr>
            <a:r>
              <a:rPr lang="en-US" dirty="0" smtClean="0">
                <a:solidFill>
                  <a:schemeClr val="accent1">
                    <a:tint val="83000"/>
                    <a:satMod val="150000"/>
                  </a:schemeClr>
                </a:solidFill>
              </a:rPr>
              <a:t>Conclusion</a:t>
            </a:r>
          </a:p>
        </p:txBody>
      </p:sp>
      <p:sp>
        <p:nvSpPr>
          <p:cNvPr id="2765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C37CD04-9F69-4CA5-83E3-9B6285976173}" type="slidenum">
              <a:rPr lang="en-US" smtClean="0"/>
              <a:pPr/>
              <a:t>11</a:t>
            </a:fld>
            <a:endParaRPr lang="en-US" smtClean="0"/>
          </a:p>
        </p:txBody>
      </p:sp>
      <p:pic>
        <p:nvPicPr>
          <p:cNvPr id="27651" name="Picture 7" descr="http://www.sdk.com.tr/images/ormanda.jpg"/>
          <p:cNvPicPr>
            <a:picLocks noChangeAspect="1" noChangeArrowheads="1"/>
          </p:cNvPicPr>
          <p:nvPr/>
        </p:nvPicPr>
        <p:blipFill>
          <a:blip r:embed="rId3"/>
          <a:srcRect/>
          <a:stretch>
            <a:fillRect/>
          </a:stretch>
        </p:blipFill>
        <p:spPr bwMode="auto">
          <a:xfrm>
            <a:off x="914400" y="1268413"/>
            <a:ext cx="6934200" cy="5399087"/>
          </a:xfrm>
          <a:prstGeom prst="rect">
            <a:avLst/>
          </a:prstGeom>
          <a:noFill/>
          <a:ln w="9525">
            <a:noFill/>
            <a:miter lim="800000"/>
            <a:headEnd/>
            <a:tailEnd/>
          </a:ln>
        </p:spPr>
      </p:pic>
      <p:sp>
        <p:nvSpPr>
          <p:cNvPr id="15" name="Rectangle 3"/>
          <p:cNvSpPr txBox="1">
            <a:spLocks noChangeArrowheads="1"/>
          </p:cNvSpPr>
          <p:nvPr/>
        </p:nvSpPr>
        <p:spPr>
          <a:xfrm>
            <a:off x="990600" y="1882775"/>
            <a:ext cx="6781800" cy="4572000"/>
          </a:xfrm>
          <a:prstGeom prst="rect">
            <a:avLst/>
          </a:prstGeom>
        </p:spPr>
        <p:txBody>
          <a:bodyPr>
            <a:normAutofit/>
          </a:bodyPr>
          <a:lstStyle/>
          <a:p>
            <a:pPr marL="448056" indent="-384048" fontAlgn="auto">
              <a:spcBef>
                <a:spcPct val="20000"/>
              </a:spcBef>
              <a:spcAft>
                <a:spcPts val="0"/>
              </a:spcAft>
              <a:buClr>
                <a:schemeClr val="accent1"/>
              </a:buClr>
              <a:buSzPct val="80000"/>
              <a:buFont typeface="Wingdings 2"/>
              <a:buChar char=""/>
              <a:defRPr/>
            </a:pPr>
            <a:r>
              <a:rPr lang="en-US" sz="3000" dirty="0">
                <a:latin typeface="+mn-lt"/>
                <a:cs typeface="+mn-cs"/>
              </a:rPr>
              <a:t>Islam advocates moderation</a:t>
            </a:r>
          </a:p>
          <a:p>
            <a:pPr marL="448056" indent="-384048" fontAlgn="auto">
              <a:spcBef>
                <a:spcPct val="20000"/>
              </a:spcBef>
              <a:spcAft>
                <a:spcPts val="0"/>
              </a:spcAft>
              <a:buClr>
                <a:schemeClr val="accent1"/>
              </a:buClr>
              <a:buSzPct val="80000"/>
              <a:buFont typeface="Wingdings 2"/>
              <a:buChar char=""/>
              <a:defRPr/>
            </a:pPr>
            <a:r>
              <a:rPr lang="en-US" sz="3000" dirty="0">
                <a:latin typeface="+mn-lt"/>
                <a:cs typeface="+mn-cs"/>
              </a:rPr>
              <a:t>“Peace is the best” (4:128)</a:t>
            </a:r>
          </a:p>
          <a:p>
            <a:pPr marL="448056" indent="-384048" fontAlgn="auto">
              <a:spcBef>
                <a:spcPct val="20000"/>
              </a:spcBef>
              <a:spcAft>
                <a:spcPts val="0"/>
              </a:spcAft>
              <a:buClr>
                <a:schemeClr val="accent1"/>
              </a:buClr>
              <a:buSzPct val="80000"/>
              <a:buFont typeface="Wingdings 2"/>
              <a:buChar char=""/>
              <a:defRPr/>
            </a:pPr>
            <a:r>
              <a:rPr lang="en-US" sz="3000" dirty="0">
                <a:latin typeface="+mn-lt"/>
                <a:cs typeface="+mn-cs"/>
              </a:rPr>
              <a:t>In today’s world, a Muslim’s Jihad is to educate the people around him about Islam</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100"/>
                                        <p:tgtEl>
                                          <p:spTgt spid="14338"/>
                                        </p:tgtEl>
                                      </p:cBhvr>
                                    </p:animEffect>
                                    <p:anim calcmode="lin" valueType="num">
                                      <p:cBhvr>
                                        <p:cTn id="8" dur="400" fill="hold"/>
                                        <p:tgtEl>
                                          <p:spTgt spid="14338"/>
                                        </p:tgtEl>
                                        <p:attrNameLst>
                                          <p:attrName>ppt_x</p:attrName>
                                        </p:attrNameLst>
                                      </p:cBhvr>
                                      <p:tavLst>
                                        <p:tav tm="0">
                                          <p:val>
                                            <p:strVal val="#ppt_x"/>
                                          </p:val>
                                        </p:tav>
                                        <p:tav tm="100000">
                                          <p:val>
                                            <p:strVal val="#ppt_x"/>
                                          </p:val>
                                        </p:tav>
                                      </p:tavLst>
                                    </p:anim>
                                    <p:anim calcmode="lin" valueType="num">
                                      <p:cBhvr>
                                        <p:cTn id="9" dur="400" fill="hold"/>
                                        <p:tgtEl>
                                          <p:spTgt spid="14338"/>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433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433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
                                        <p:tgtEl>
                                          <p:spTgt spid="15"/>
                                        </p:tgtEl>
                                      </p:cBhvr>
                                    </p:animEffect>
                                    <p:anim calcmode="lin" valueType="num">
                                      <p:cBhvr>
                                        <p:cTn id="17" dur="400" fill="hold"/>
                                        <p:tgtEl>
                                          <p:spTgt spid="15"/>
                                        </p:tgtEl>
                                        <p:attrNameLst>
                                          <p:attrName>ppt_x</p:attrName>
                                        </p:attrNameLst>
                                      </p:cBhvr>
                                      <p:tavLst>
                                        <p:tav tm="0">
                                          <p:val>
                                            <p:strVal val="#ppt_x"/>
                                          </p:val>
                                        </p:tav>
                                        <p:tav tm="100000">
                                          <p:val>
                                            <p:strVal val="#ppt_x"/>
                                          </p:val>
                                        </p:tav>
                                      </p:tavLst>
                                    </p:anim>
                                    <p:anim calcmode="lin" valueType="num">
                                      <p:cBhvr>
                                        <p:cTn id="18" dur="400" fill="hold"/>
                                        <p:tgtEl>
                                          <p:spTgt spid="15"/>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1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1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marL="484632" indent="0" eaLnBrk="1" fontAlgn="auto" hangingPunct="1">
              <a:spcAft>
                <a:spcPts val="0"/>
              </a:spcAft>
              <a:defRPr/>
            </a:pPr>
            <a:r>
              <a:rPr lang="en-US" dirty="0" smtClean="0">
                <a:solidFill>
                  <a:schemeClr val="accent1">
                    <a:tint val="83000"/>
                    <a:satMod val="150000"/>
                  </a:schemeClr>
                </a:solidFill>
              </a:rPr>
              <a:t>Sources Used</a:t>
            </a:r>
          </a:p>
        </p:txBody>
      </p:sp>
      <p:sp>
        <p:nvSpPr>
          <p:cNvPr id="28675" name="Rectangle 3"/>
          <p:cNvSpPr>
            <a:spLocks noGrp="1" noChangeArrowheads="1"/>
          </p:cNvSpPr>
          <p:nvPr>
            <p:ph idx="1"/>
          </p:nvPr>
        </p:nvSpPr>
        <p:spPr>
          <a:xfrm>
            <a:off x="457200" y="1882775"/>
            <a:ext cx="8229600" cy="2536825"/>
          </a:xfrm>
        </p:spPr>
        <p:txBody>
          <a:bodyPr/>
          <a:lstStyle/>
          <a:p>
            <a:pPr eaLnBrk="1" hangingPunct="1">
              <a:lnSpc>
                <a:spcPct val="80000"/>
              </a:lnSpc>
              <a:buFont typeface="Wingdings" pitchFamily="2" charset="2"/>
              <a:buChar char="§"/>
            </a:pPr>
            <a:endParaRPr lang="en-US" sz="2800" dirty="0" smtClean="0"/>
          </a:p>
          <a:p>
            <a:pPr eaLnBrk="1" hangingPunct="1">
              <a:lnSpc>
                <a:spcPct val="80000"/>
              </a:lnSpc>
              <a:buFont typeface="Wingdings" pitchFamily="2" charset="2"/>
              <a:buChar char="§"/>
            </a:pPr>
            <a:r>
              <a:rPr lang="en-US" sz="2800" dirty="0" smtClean="0"/>
              <a:t>Questions and Answers About Faith by        F. Gulen</a:t>
            </a:r>
          </a:p>
          <a:p>
            <a:pPr eaLnBrk="1" hangingPunct="1">
              <a:lnSpc>
                <a:spcPct val="80000"/>
              </a:lnSpc>
              <a:buFont typeface="Wingdings" pitchFamily="2" charset="2"/>
              <a:buChar char="§"/>
            </a:pPr>
            <a:r>
              <a:rPr lang="en-US" sz="2800" dirty="0" smtClean="0"/>
              <a:t>http://www.islam-usa.net/</a:t>
            </a:r>
          </a:p>
          <a:p>
            <a:pPr eaLnBrk="1" hangingPunct="1">
              <a:lnSpc>
                <a:spcPct val="80000"/>
              </a:lnSpc>
              <a:buFont typeface="Wingdings" pitchFamily="2" charset="2"/>
              <a:buChar char="§"/>
            </a:pPr>
            <a:r>
              <a:rPr lang="en-US" sz="2800" dirty="0" smtClean="0"/>
              <a:t>Qur’an: 22:39-41, 9:20, 4:95, 5:35, 29:69, 2:190.</a:t>
            </a:r>
          </a:p>
        </p:txBody>
      </p:sp>
      <p:sp>
        <p:nvSpPr>
          <p:cNvPr id="2867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5CC6997-E814-4D5F-A6F1-C3AD6AA96CE7}" type="slidenum">
              <a:rPr lang="en-US" smtClean="0"/>
              <a:pPr/>
              <a:t>12</a:t>
            </a:fld>
            <a:endParaRPr lang="en-US"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100"/>
                                        <p:tgtEl>
                                          <p:spTgt spid="25602"/>
                                        </p:tgtEl>
                                      </p:cBhvr>
                                    </p:animEffect>
                                    <p:anim calcmode="lin" valueType="num">
                                      <p:cBhvr>
                                        <p:cTn id="8" dur="400" fill="hold"/>
                                        <p:tgtEl>
                                          <p:spTgt spid="25602"/>
                                        </p:tgtEl>
                                        <p:attrNameLst>
                                          <p:attrName>ppt_x</p:attrName>
                                        </p:attrNameLst>
                                      </p:cBhvr>
                                      <p:tavLst>
                                        <p:tav tm="0">
                                          <p:val>
                                            <p:strVal val="#ppt_x"/>
                                          </p:val>
                                        </p:tav>
                                        <p:tav tm="100000">
                                          <p:val>
                                            <p:strVal val="#ppt_x"/>
                                          </p:val>
                                        </p:tav>
                                      </p:tavLst>
                                    </p:anim>
                                    <p:anim calcmode="lin" valueType="num">
                                      <p:cBhvr>
                                        <p:cTn id="9" dur="400" fill="hold"/>
                                        <p:tgtEl>
                                          <p:spTgt spid="2560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560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560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28675">
                                            <p:txEl>
                                              <p:pRg st="1" end="1"/>
                                            </p:txEl>
                                          </p:spTgt>
                                        </p:tgtEl>
                                        <p:attrNameLst>
                                          <p:attrName>style.visibility</p:attrName>
                                        </p:attrNameLst>
                                      </p:cBhvr>
                                      <p:to>
                                        <p:strVal val="visible"/>
                                      </p:to>
                                    </p:set>
                                    <p:animEffect transition="in" filter="fade">
                                      <p:cBhvr>
                                        <p:cTn id="16" dur="100"/>
                                        <p:tgtEl>
                                          <p:spTgt spid="28675">
                                            <p:txEl>
                                              <p:pRg st="1" end="1"/>
                                            </p:txEl>
                                          </p:spTgt>
                                        </p:tgtEl>
                                      </p:cBhvr>
                                    </p:animEffect>
                                    <p:anim calcmode="lin" valueType="num">
                                      <p:cBhvr>
                                        <p:cTn id="17" dur="4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28675">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8675">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8675">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28675">
                                            <p:txEl>
                                              <p:pRg st="2" end="2"/>
                                            </p:txEl>
                                          </p:spTgt>
                                        </p:tgtEl>
                                        <p:attrNameLst>
                                          <p:attrName>style.visibility</p:attrName>
                                        </p:attrNameLst>
                                      </p:cBhvr>
                                      <p:to>
                                        <p:strVal val="visible"/>
                                      </p:to>
                                    </p:set>
                                    <p:animEffect transition="in" filter="fade">
                                      <p:cBhvr>
                                        <p:cTn id="25" dur="100"/>
                                        <p:tgtEl>
                                          <p:spTgt spid="28675">
                                            <p:txEl>
                                              <p:pRg st="2" end="2"/>
                                            </p:txEl>
                                          </p:spTgt>
                                        </p:tgtEl>
                                      </p:cBhvr>
                                    </p:animEffect>
                                    <p:anim calcmode="lin" valueType="num">
                                      <p:cBhvr>
                                        <p:cTn id="26" dur="4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28675">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28675">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28675">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28675">
                                            <p:txEl>
                                              <p:pRg st="3" end="3"/>
                                            </p:txEl>
                                          </p:spTgt>
                                        </p:tgtEl>
                                        <p:attrNameLst>
                                          <p:attrName>style.visibility</p:attrName>
                                        </p:attrNameLst>
                                      </p:cBhvr>
                                      <p:to>
                                        <p:strVal val="visible"/>
                                      </p:to>
                                    </p:set>
                                    <p:animEffect transition="in" filter="fade">
                                      <p:cBhvr>
                                        <p:cTn id="34" dur="100"/>
                                        <p:tgtEl>
                                          <p:spTgt spid="28675">
                                            <p:txEl>
                                              <p:pRg st="3" end="3"/>
                                            </p:txEl>
                                          </p:spTgt>
                                        </p:tgtEl>
                                      </p:cBhvr>
                                    </p:animEffect>
                                    <p:anim calcmode="lin" valueType="num">
                                      <p:cBhvr>
                                        <p:cTn id="35" dur="4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28675">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28675">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28675">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867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marL="484632" indent="0" eaLnBrk="1" fontAlgn="auto" hangingPunct="1">
              <a:spcAft>
                <a:spcPts val="0"/>
              </a:spcAft>
              <a:defRPr/>
            </a:pPr>
            <a:r>
              <a:rPr lang="en-US" dirty="0" smtClean="0">
                <a:solidFill>
                  <a:schemeClr val="accent1">
                    <a:tint val="83000"/>
                    <a:satMod val="150000"/>
                  </a:schemeClr>
                </a:solidFill>
              </a:rPr>
              <a:t>Outline</a:t>
            </a:r>
          </a:p>
        </p:txBody>
      </p:sp>
      <p:sp>
        <p:nvSpPr>
          <p:cNvPr id="18435" name="Rectangle 3"/>
          <p:cNvSpPr>
            <a:spLocks noGrp="1" noChangeArrowheads="1"/>
          </p:cNvSpPr>
          <p:nvPr>
            <p:ph idx="1"/>
          </p:nvPr>
        </p:nvSpPr>
        <p:spPr/>
        <p:txBody>
          <a:bodyPr/>
          <a:lstStyle/>
          <a:p>
            <a:pPr eaLnBrk="1" hangingPunct="1">
              <a:lnSpc>
                <a:spcPct val="80000"/>
              </a:lnSpc>
              <a:buFont typeface="Wingdings" pitchFamily="2" charset="2"/>
              <a:buChar char="v"/>
            </a:pPr>
            <a:r>
              <a:rPr lang="en-US" sz="2800" dirty="0" smtClean="0"/>
              <a:t>Meaning of </a:t>
            </a:r>
            <a:r>
              <a:rPr lang="en-US" sz="2800" dirty="0" smtClean="0"/>
              <a:t>Jihad</a:t>
            </a:r>
          </a:p>
          <a:p>
            <a:pPr eaLnBrk="1" hangingPunct="1">
              <a:lnSpc>
                <a:spcPct val="80000"/>
              </a:lnSpc>
              <a:buFont typeface="Wingdings" pitchFamily="2" charset="2"/>
              <a:buChar char="v"/>
            </a:pPr>
            <a:endParaRPr lang="en-US" sz="2800" dirty="0" smtClean="0"/>
          </a:p>
          <a:p>
            <a:pPr eaLnBrk="1" hangingPunct="1">
              <a:lnSpc>
                <a:spcPct val="80000"/>
              </a:lnSpc>
              <a:buFont typeface="Wingdings" pitchFamily="2" charset="2"/>
              <a:buChar char="v"/>
            </a:pPr>
            <a:r>
              <a:rPr lang="en-US" sz="2800" dirty="0" smtClean="0"/>
              <a:t>Is Jihad Holy War</a:t>
            </a:r>
            <a:r>
              <a:rPr lang="en-US" sz="2800" dirty="0" smtClean="0"/>
              <a:t>?</a:t>
            </a:r>
          </a:p>
          <a:p>
            <a:pPr eaLnBrk="1" hangingPunct="1">
              <a:lnSpc>
                <a:spcPct val="80000"/>
              </a:lnSpc>
              <a:buFont typeface="Wingdings" pitchFamily="2" charset="2"/>
              <a:buChar char="v"/>
            </a:pPr>
            <a:endParaRPr lang="en-US" sz="2800" dirty="0" smtClean="0"/>
          </a:p>
          <a:p>
            <a:pPr eaLnBrk="1" hangingPunct="1">
              <a:lnSpc>
                <a:spcPct val="80000"/>
              </a:lnSpc>
              <a:buFont typeface="Wingdings" pitchFamily="2" charset="2"/>
              <a:buChar char="v"/>
            </a:pPr>
            <a:r>
              <a:rPr lang="en-US" sz="2800" dirty="0" smtClean="0"/>
              <a:t>Jihad </a:t>
            </a:r>
            <a:r>
              <a:rPr lang="en-US" sz="2800" dirty="0" err="1" smtClean="0"/>
              <a:t>vs</a:t>
            </a:r>
            <a:r>
              <a:rPr lang="en-US" sz="2800" dirty="0" smtClean="0"/>
              <a:t> Qital</a:t>
            </a:r>
            <a:r>
              <a:rPr lang="en-US" sz="2800" dirty="0" smtClean="0"/>
              <a:t>?</a:t>
            </a:r>
          </a:p>
          <a:p>
            <a:pPr eaLnBrk="1" hangingPunct="1">
              <a:lnSpc>
                <a:spcPct val="80000"/>
              </a:lnSpc>
              <a:buFont typeface="Wingdings" pitchFamily="2" charset="2"/>
              <a:buChar char="v"/>
            </a:pPr>
            <a:endParaRPr lang="en-US" sz="2800" dirty="0" smtClean="0"/>
          </a:p>
          <a:p>
            <a:pPr eaLnBrk="1" hangingPunct="1">
              <a:lnSpc>
                <a:spcPct val="80000"/>
              </a:lnSpc>
              <a:buFont typeface="Wingdings" pitchFamily="2" charset="2"/>
              <a:buChar char="v"/>
            </a:pPr>
            <a:r>
              <a:rPr lang="en-US" sz="2800" dirty="0" smtClean="0"/>
              <a:t>Jihad and Terrorism</a:t>
            </a:r>
          </a:p>
          <a:p>
            <a:pPr eaLnBrk="1" hangingPunct="1">
              <a:lnSpc>
                <a:spcPct val="80000"/>
              </a:lnSpc>
              <a:buFont typeface="Wingdings" pitchFamily="2" charset="2"/>
              <a:buChar char="v"/>
            </a:pPr>
            <a:endParaRPr lang="en-US" sz="2800" dirty="0" smtClean="0"/>
          </a:p>
          <a:p>
            <a:pPr eaLnBrk="1" hangingPunct="1">
              <a:lnSpc>
                <a:spcPct val="80000"/>
              </a:lnSpc>
              <a:buFont typeface="Wingdings" pitchFamily="2" charset="2"/>
              <a:buChar char="v"/>
            </a:pPr>
            <a:endParaRPr lang="en-US" sz="2800" dirty="0" smtClean="0"/>
          </a:p>
          <a:p>
            <a:pPr eaLnBrk="1" hangingPunct="1">
              <a:lnSpc>
                <a:spcPct val="80000"/>
              </a:lnSpc>
              <a:buFont typeface="Wingdings" pitchFamily="2" charset="2"/>
              <a:buChar char="v"/>
            </a:pPr>
            <a:endParaRPr lang="en-US" sz="2800" dirty="0" smtClean="0"/>
          </a:p>
        </p:txBody>
      </p:sp>
      <p:sp>
        <p:nvSpPr>
          <p:cNvPr id="1843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B74C4F7-9151-4B0E-864B-4910650469BF}" type="slidenum">
              <a:rPr lang="en-US" smtClean="0"/>
              <a:pPr/>
              <a:t>2</a:t>
            </a:fld>
            <a:endParaRPr lang="en-US"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
                                        <p:tgtEl>
                                          <p:spTgt spid="18435">
                                            <p:txEl>
                                              <p:pRg st="0" end="0"/>
                                            </p:txEl>
                                          </p:spTgt>
                                        </p:tgtEl>
                                      </p:cBhvr>
                                    </p:animEffect>
                                    <p:anim calcmode="lin" valueType="num">
                                      <p:cBhvr>
                                        <p:cTn id="8" dur="4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18435">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843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843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18435">
                                            <p:txEl>
                                              <p:pRg st="2" end="2"/>
                                            </p:txEl>
                                          </p:spTgt>
                                        </p:tgtEl>
                                        <p:attrNameLst>
                                          <p:attrName>style.visibility</p:attrName>
                                        </p:attrNameLst>
                                      </p:cBhvr>
                                      <p:to>
                                        <p:strVal val="visible"/>
                                      </p:to>
                                    </p:set>
                                    <p:animEffect transition="in" filter="fade">
                                      <p:cBhvr>
                                        <p:cTn id="16" dur="100"/>
                                        <p:tgtEl>
                                          <p:spTgt spid="18435">
                                            <p:txEl>
                                              <p:pRg st="2" end="2"/>
                                            </p:txEl>
                                          </p:spTgt>
                                        </p:tgtEl>
                                      </p:cBhvr>
                                    </p:animEffect>
                                    <p:anim calcmode="lin" valueType="num">
                                      <p:cBhvr>
                                        <p:cTn id="17" dur="4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18435">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18435">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18435">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Effect transition="in" filter="fade">
                                      <p:cBhvr>
                                        <p:cTn id="25" dur="100"/>
                                        <p:tgtEl>
                                          <p:spTgt spid="18435">
                                            <p:txEl>
                                              <p:pRg st="4" end="4"/>
                                            </p:txEl>
                                          </p:spTgt>
                                        </p:tgtEl>
                                      </p:cBhvr>
                                    </p:animEffect>
                                    <p:anim calcmode="lin" valueType="num">
                                      <p:cBhvr>
                                        <p:cTn id="26" dur="4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27" dur="400" fill="hold"/>
                                        <p:tgtEl>
                                          <p:spTgt spid="18435">
                                            <p:txEl>
                                              <p:pRg st="4" end="4"/>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18435">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18435">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18435">
                                            <p:txEl>
                                              <p:pRg st="6" end="6"/>
                                            </p:txEl>
                                          </p:spTgt>
                                        </p:tgtEl>
                                        <p:attrNameLst>
                                          <p:attrName>style.visibility</p:attrName>
                                        </p:attrNameLst>
                                      </p:cBhvr>
                                      <p:to>
                                        <p:strVal val="visible"/>
                                      </p:to>
                                    </p:set>
                                    <p:animEffect transition="in" filter="fade">
                                      <p:cBhvr>
                                        <p:cTn id="34" dur="100"/>
                                        <p:tgtEl>
                                          <p:spTgt spid="18435">
                                            <p:txEl>
                                              <p:pRg st="6" end="6"/>
                                            </p:txEl>
                                          </p:spTgt>
                                        </p:tgtEl>
                                      </p:cBhvr>
                                    </p:animEffect>
                                    <p:anim calcmode="lin" valueType="num">
                                      <p:cBhvr>
                                        <p:cTn id="35" dur="4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p:cTn id="36" dur="400" fill="hold"/>
                                        <p:tgtEl>
                                          <p:spTgt spid="18435">
                                            <p:txEl>
                                              <p:pRg st="6" end="6"/>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18435">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18435">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marL="484632" indent="0" eaLnBrk="1" fontAlgn="auto" hangingPunct="1">
              <a:spcAft>
                <a:spcPts val="0"/>
              </a:spcAft>
              <a:defRPr/>
            </a:pPr>
            <a:r>
              <a:rPr lang="en-US" dirty="0" smtClean="0">
                <a:solidFill>
                  <a:schemeClr val="accent1">
                    <a:tint val="83000"/>
                    <a:satMod val="150000"/>
                  </a:schemeClr>
                </a:solidFill>
              </a:rPr>
              <a:t>What Does Islam Mean?</a:t>
            </a:r>
          </a:p>
        </p:txBody>
      </p:sp>
      <p:sp>
        <p:nvSpPr>
          <p:cNvPr id="19459" name="Rectangle 3"/>
          <p:cNvSpPr>
            <a:spLocks noGrp="1" noChangeArrowheads="1"/>
          </p:cNvSpPr>
          <p:nvPr>
            <p:ph idx="1"/>
          </p:nvPr>
        </p:nvSpPr>
        <p:spPr>
          <a:xfrm>
            <a:off x="4876800" y="2438400"/>
            <a:ext cx="4800600" cy="3429000"/>
          </a:xfrm>
        </p:spPr>
        <p:txBody>
          <a:bodyPr/>
          <a:lstStyle/>
          <a:p>
            <a:pPr eaLnBrk="1" hangingPunct="1">
              <a:buFont typeface="Wingdings" pitchFamily="2" charset="2"/>
              <a:buChar char="Ø"/>
            </a:pPr>
            <a:r>
              <a:rPr lang="en-US" dirty="0" smtClean="0"/>
              <a:t>Islam = </a:t>
            </a:r>
            <a:r>
              <a:rPr lang="en-US" dirty="0" smtClean="0"/>
              <a:t>s-l-m</a:t>
            </a:r>
          </a:p>
          <a:p>
            <a:pPr eaLnBrk="1" hangingPunct="1">
              <a:buFont typeface="Wingdings" pitchFamily="2" charset="2"/>
              <a:buChar char="Ø"/>
            </a:pPr>
            <a:endParaRPr lang="en-US" dirty="0" smtClean="0"/>
          </a:p>
          <a:p>
            <a:pPr eaLnBrk="1" hangingPunct="1">
              <a:buFont typeface="Wingdings" pitchFamily="2" charset="2"/>
              <a:buChar char="Ø"/>
            </a:pPr>
            <a:r>
              <a:rPr lang="en-US" dirty="0" smtClean="0"/>
              <a:t>Peace, Submission, Security</a:t>
            </a:r>
          </a:p>
          <a:p>
            <a:pPr eaLnBrk="1" hangingPunct="1">
              <a:buFont typeface="Wingdings" pitchFamily="2" charset="2"/>
              <a:buChar char="Ø"/>
            </a:pPr>
            <a:endParaRPr lang="en-US" dirty="0" smtClean="0"/>
          </a:p>
        </p:txBody>
      </p:sp>
      <p:sp>
        <p:nvSpPr>
          <p:cNvPr id="19461"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26A8EDC-9B48-4284-960A-352843250039}" type="slidenum">
              <a:rPr lang="en-US" smtClean="0"/>
              <a:pPr/>
              <a:t>3</a:t>
            </a:fld>
            <a:endParaRPr lang="en-US" smtClean="0"/>
          </a:p>
        </p:txBody>
      </p:sp>
      <p:pic>
        <p:nvPicPr>
          <p:cNvPr id="2" name="Picture 2" descr="C:\Documents and Settings\Owner\My Documents\My Pictures\netten\Ayasofya.jpg"/>
          <p:cNvPicPr>
            <a:picLocks noChangeAspect="1" noChangeArrowheads="1"/>
          </p:cNvPicPr>
          <p:nvPr/>
        </p:nvPicPr>
        <p:blipFill>
          <a:blip r:embed="rId3"/>
          <a:srcRect/>
          <a:stretch>
            <a:fillRect/>
          </a:stretch>
        </p:blipFill>
        <p:spPr bwMode="auto">
          <a:xfrm>
            <a:off x="152400" y="1600200"/>
            <a:ext cx="4673600" cy="350520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strVal val="#ppt_w*0.70"/>
                                          </p:val>
                                        </p:tav>
                                        <p:tav tm="100000">
                                          <p:val>
                                            <p:strVal val="#ppt_w"/>
                                          </p:val>
                                        </p:tav>
                                      </p:tavLst>
                                    </p:anim>
                                    <p:anim calcmode="lin" valueType="num">
                                      <p:cBhvr>
                                        <p:cTn id="8" dur="1000" fill="hold"/>
                                        <p:tgtEl>
                                          <p:spTgt spid="4098"/>
                                        </p:tgtEl>
                                        <p:attrNameLst>
                                          <p:attrName>ppt_h</p:attrName>
                                        </p:attrNameLst>
                                      </p:cBhvr>
                                      <p:tavLst>
                                        <p:tav tm="0">
                                          <p:val>
                                            <p:strVal val="#ppt_h"/>
                                          </p:val>
                                        </p:tav>
                                        <p:tav tm="100000">
                                          <p:val>
                                            <p:strVal val="#ppt_h"/>
                                          </p:val>
                                        </p:tav>
                                      </p:tavLst>
                                    </p:anim>
                                    <p:animEffect transition="in" filter="fade">
                                      <p:cBhvr>
                                        <p:cTn id="9" dur="1000"/>
                                        <p:tgtEl>
                                          <p:spTgt spid="4098"/>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
                                        <p:tgtEl>
                                          <p:spTgt spid="2"/>
                                        </p:tgtEl>
                                      </p:cBhvr>
                                    </p:animEffect>
                                    <p:anim calcmode="lin" valueType="num">
                                      <p:cBhvr>
                                        <p:cTn id="15" dur="400" fill="hold"/>
                                        <p:tgtEl>
                                          <p:spTgt spid="2"/>
                                        </p:tgtEl>
                                        <p:attrNameLst>
                                          <p:attrName>ppt_x</p:attrName>
                                        </p:attrNameLst>
                                      </p:cBhvr>
                                      <p:tavLst>
                                        <p:tav tm="0">
                                          <p:val>
                                            <p:strVal val="#ppt_x"/>
                                          </p:val>
                                        </p:tav>
                                        <p:tav tm="100000">
                                          <p:val>
                                            <p:strVal val="#ppt_x"/>
                                          </p:val>
                                        </p:tav>
                                      </p:tavLst>
                                    </p:anim>
                                    <p:anim calcmode="lin" valueType="num">
                                      <p:cBhvr>
                                        <p:cTn id="16" dur="400" fill="hold"/>
                                        <p:tgtEl>
                                          <p:spTgt spid="2"/>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19459">
                                            <p:txEl>
                                              <p:pRg st="0" end="0"/>
                                            </p:txEl>
                                          </p:spTgt>
                                        </p:tgtEl>
                                        <p:attrNameLst>
                                          <p:attrName>style.visibility</p:attrName>
                                        </p:attrNameLst>
                                      </p:cBhvr>
                                      <p:to>
                                        <p:strVal val="visible"/>
                                      </p:to>
                                    </p:set>
                                    <p:animEffect transition="in" filter="fade">
                                      <p:cBhvr>
                                        <p:cTn id="23" dur="1000"/>
                                        <p:tgtEl>
                                          <p:spTgt spid="19459">
                                            <p:txEl>
                                              <p:pRg st="0" end="0"/>
                                            </p:txEl>
                                          </p:spTgt>
                                        </p:tgtEl>
                                      </p:cBhvr>
                                    </p:animEffect>
                                    <p:anim calcmode="lin" valueType="num">
                                      <p:cBhvr>
                                        <p:cTn id="24"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19459">
                                            <p:txEl>
                                              <p:pRg st="2" end="2"/>
                                            </p:txEl>
                                          </p:spTgt>
                                        </p:tgtEl>
                                        <p:attrNameLst>
                                          <p:attrName>style.visibility</p:attrName>
                                        </p:attrNameLst>
                                      </p:cBhvr>
                                      <p:to>
                                        <p:strVal val="visible"/>
                                      </p:to>
                                    </p:set>
                                    <p:animEffect transition="in" filter="fade">
                                      <p:cBhvr>
                                        <p:cTn id="30" dur="1000"/>
                                        <p:tgtEl>
                                          <p:spTgt spid="19459">
                                            <p:txEl>
                                              <p:pRg st="2" end="2"/>
                                            </p:txEl>
                                          </p:spTgt>
                                        </p:tgtEl>
                                      </p:cBhvr>
                                    </p:animEffect>
                                    <p:anim calcmode="lin" valueType="num">
                                      <p:cBhvr>
                                        <p:cTn id="31"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1945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marL="484632" indent="0" eaLnBrk="1" fontAlgn="auto" hangingPunct="1">
              <a:spcAft>
                <a:spcPts val="0"/>
              </a:spcAft>
              <a:defRPr/>
            </a:pPr>
            <a:r>
              <a:rPr lang="en-US" dirty="0" smtClean="0">
                <a:solidFill>
                  <a:schemeClr val="accent1">
                    <a:tint val="83000"/>
                    <a:satMod val="150000"/>
                  </a:schemeClr>
                </a:solidFill>
              </a:rPr>
              <a:t>Linguistic Meaning of Jihad</a:t>
            </a:r>
          </a:p>
        </p:txBody>
      </p:sp>
      <p:sp>
        <p:nvSpPr>
          <p:cNvPr id="20483" name="Rectangle 3"/>
          <p:cNvSpPr>
            <a:spLocks noGrp="1" noChangeArrowheads="1"/>
          </p:cNvSpPr>
          <p:nvPr>
            <p:ph idx="1"/>
          </p:nvPr>
        </p:nvSpPr>
        <p:spPr>
          <a:xfrm>
            <a:off x="304800" y="2743200"/>
            <a:ext cx="4800600" cy="2133600"/>
          </a:xfrm>
        </p:spPr>
        <p:txBody>
          <a:bodyPr/>
          <a:lstStyle/>
          <a:p>
            <a:pPr eaLnBrk="1" hangingPunct="1">
              <a:buFont typeface="Wingdings" pitchFamily="2" charset="2"/>
              <a:buChar char="q"/>
            </a:pPr>
            <a:r>
              <a:rPr lang="en-US" dirty="0" smtClean="0"/>
              <a:t>Jihad = </a:t>
            </a:r>
            <a:r>
              <a:rPr lang="en-US" dirty="0" smtClean="0"/>
              <a:t>j-h-d</a:t>
            </a:r>
          </a:p>
          <a:p>
            <a:pPr eaLnBrk="1" hangingPunct="1">
              <a:buFont typeface="Wingdings" pitchFamily="2" charset="2"/>
              <a:buChar char="q"/>
            </a:pPr>
            <a:endParaRPr lang="en-US" dirty="0" smtClean="0"/>
          </a:p>
          <a:p>
            <a:pPr eaLnBrk="1" hangingPunct="1">
              <a:buFont typeface="Wingdings" pitchFamily="2" charset="2"/>
              <a:buChar char="q"/>
            </a:pPr>
            <a:r>
              <a:rPr lang="en-US" dirty="0" smtClean="0"/>
              <a:t>To strive, to struggle</a:t>
            </a:r>
          </a:p>
          <a:p>
            <a:pPr eaLnBrk="1" hangingPunct="1">
              <a:buFont typeface="Wingdings" pitchFamily="2" charset="2"/>
              <a:buChar char="q"/>
            </a:pPr>
            <a:endParaRPr lang="en-US" dirty="0" smtClean="0"/>
          </a:p>
        </p:txBody>
      </p:sp>
      <p:sp>
        <p:nvSpPr>
          <p:cNvPr id="2048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C22C554-582C-4028-BB2C-B5EA384CB16B}" type="slidenum">
              <a:rPr lang="en-US" smtClean="0"/>
              <a:pPr/>
              <a:t>4</a:t>
            </a:fld>
            <a:endParaRPr lang="en-US" smtClean="0"/>
          </a:p>
        </p:txBody>
      </p:sp>
      <p:pic>
        <p:nvPicPr>
          <p:cNvPr id="1026" name="Picture 2" descr="C:\Documents and Settings\Owner\Desktop\merdiven.jpg"/>
          <p:cNvPicPr>
            <a:picLocks noChangeAspect="1" noChangeArrowheads="1"/>
          </p:cNvPicPr>
          <p:nvPr/>
        </p:nvPicPr>
        <p:blipFill>
          <a:blip r:embed="rId3"/>
          <a:srcRect/>
          <a:stretch>
            <a:fillRect/>
          </a:stretch>
        </p:blipFill>
        <p:spPr bwMode="auto">
          <a:xfrm>
            <a:off x="5562600" y="2057400"/>
            <a:ext cx="3175000" cy="355600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linds(horizontal)">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fade">
                                      <p:cBhvr>
                                        <p:cTn id="12" dur="1000"/>
                                        <p:tgtEl>
                                          <p:spTgt spid="20483">
                                            <p:txEl>
                                              <p:pRg st="0" end="0"/>
                                            </p:txEl>
                                          </p:spTgt>
                                        </p:tgtEl>
                                      </p:cBhvr>
                                    </p:animEffect>
                                    <p:anim calcmode="lin" valueType="num">
                                      <p:cBhvr>
                                        <p:cTn id="13"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Effect transition="in" filter="fade">
                                      <p:cBhvr>
                                        <p:cTn id="19" dur="1000"/>
                                        <p:tgtEl>
                                          <p:spTgt spid="20483">
                                            <p:txEl>
                                              <p:pRg st="2" end="2"/>
                                            </p:txEl>
                                          </p:spTgt>
                                        </p:tgtEl>
                                      </p:cBhvr>
                                    </p:animEffect>
                                    <p:anim calcmode="lin" valueType="num">
                                      <p:cBhvr>
                                        <p:cTn id="20"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iterate type="lt">
                                    <p:tmPct val="0"/>
                                  </p:iterate>
                                  <p:childTnLst>
                                    <p:set>
                                      <p:cBhvr>
                                        <p:cTn id="25" dur="1" fill="hold">
                                          <p:stCondLst>
                                            <p:cond delay="0"/>
                                          </p:stCondLst>
                                        </p:cTn>
                                        <p:tgtEl>
                                          <p:spTgt spid="1026"/>
                                        </p:tgtEl>
                                        <p:attrNameLst>
                                          <p:attrName>style.visibility</p:attrName>
                                        </p:attrNameLst>
                                      </p:cBhvr>
                                      <p:to>
                                        <p:strVal val="visible"/>
                                      </p:to>
                                    </p:set>
                                    <p:animEffect transition="in" filter="dissolve">
                                      <p:cBhvr>
                                        <p:cTn id="26"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2048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marL="484632" indent="0" eaLnBrk="1" fontAlgn="auto" hangingPunct="1">
              <a:spcAft>
                <a:spcPts val="0"/>
              </a:spcAft>
              <a:defRPr/>
            </a:pPr>
            <a:r>
              <a:rPr lang="en-US" dirty="0" smtClean="0">
                <a:solidFill>
                  <a:schemeClr val="accent1">
                    <a:tint val="83000"/>
                    <a:satMod val="150000"/>
                  </a:schemeClr>
                </a:solidFill>
              </a:rPr>
              <a:t>Jihad in Islam</a:t>
            </a:r>
          </a:p>
        </p:txBody>
      </p:sp>
      <p:sp>
        <p:nvSpPr>
          <p:cNvPr id="21507" name="Rectangle 3"/>
          <p:cNvSpPr>
            <a:spLocks noGrp="1" noChangeArrowheads="1"/>
          </p:cNvSpPr>
          <p:nvPr>
            <p:ph idx="1"/>
          </p:nvPr>
        </p:nvSpPr>
        <p:spPr/>
        <p:txBody>
          <a:bodyPr/>
          <a:lstStyle/>
          <a:p>
            <a:pPr eaLnBrk="1" hangingPunct="1">
              <a:buFont typeface="Wingdings" pitchFamily="2" charset="2"/>
              <a:buChar char="Ø"/>
            </a:pPr>
            <a:r>
              <a:rPr lang="en-US" dirty="0" smtClean="0"/>
              <a:t>To achieve order, peace, and harmony within society and the soul</a:t>
            </a:r>
          </a:p>
          <a:p>
            <a:pPr eaLnBrk="1" hangingPunct="1">
              <a:buFont typeface="Wingdings" pitchFamily="2" charset="2"/>
              <a:buChar char="Ø"/>
            </a:pPr>
            <a:r>
              <a:rPr lang="en-US" dirty="0" smtClean="0"/>
              <a:t>To strive in the way of God </a:t>
            </a:r>
          </a:p>
          <a:p>
            <a:pPr eaLnBrk="1" hangingPunct="1">
              <a:buFont typeface="Wingdings" pitchFamily="2" charset="2"/>
              <a:buChar char="Ø"/>
            </a:pPr>
            <a:r>
              <a:rPr lang="en-US" dirty="0" smtClean="0"/>
              <a:t>To use all physical, intellectual, and spiritual resources for the sake of God</a:t>
            </a:r>
          </a:p>
          <a:p>
            <a:pPr eaLnBrk="1" hangingPunct="1">
              <a:buFont typeface="Wingdings" pitchFamily="2" charset="2"/>
              <a:buChar char="Ø"/>
            </a:pPr>
            <a:r>
              <a:rPr lang="en-US" dirty="0" smtClean="0"/>
              <a:t>To struggle in order to gain God’s pleasure and love</a:t>
            </a:r>
          </a:p>
          <a:p>
            <a:pPr eaLnBrk="1" hangingPunct="1">
              <a:buFont typeface="Wingdings" pitchFamily="2" charset="2"/>
              <a:buChar char="Ø"/>
            </a:pPr>
            <a:endParaRPr lang="en-US" dirty="0" smtClean="0"/>
          </a:p>
          <a:p>
            <a:pPr eaLnBrk="1" hangingPunct="1">
              <a:buFont typeface="Wingdings" pitchFamily="2" charset="2"/>
              <a:buChar char="Ø"/>
            </a:pPr>
            <a:endParaRPr lang="en-US" dirty="0" smtClean="0"/>
          </a:p>
        </p:txBody>
      </p:sp>
      <p:sp>
        <p:nvSpPr>
          <p:cNvPr id="2150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6BAE5F1-5110-4501-85B9-F3EDE975B2E4}" type="slidenum">
              <a:rPr lang="en-US" smtClean="0"/>
              <a:pPr/>
              <a:t>5</a:t>
            </a:fld>
            <a:endParaRPr lang="en-US"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dissolve">
                                      <p:cBhvr>
                                        <p:cTn id="12" dur="500"/>
                                        <p:tgtEl>
                                          <p:spTgt spid="215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dissolve">
                                      <p:cBhvr>
                                        <p:cTn id="17" dur="500"/>
                                        <p:tgtEl>
                                          <p:spTgt spid="215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dissolve">
                                      <p:cBhvr>
                                        <p:cTn id="22" dur="500"/>
                                        <p:tgtEl>
                                          <p:spTgt spid="215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1507">
                                            <p:txEl>
                                              <p:pRg st="3" end="3"/>
                                            </p:txEl>
                                          </p:spTgt>
                                        </p:tgtEl>
                                        <p:attrNameLst>
                                          <p:attrName>style.visibility</p:attrName>
                                        </p:attrNameLst>
                                      </p:cBhvr>
                                      <p:to>
                                        <p:strVal val="visible"/>
                                      </p:to>
                                    </p:set>
                                    <p:animEffect transition="in" filter="dissolve">
                                      <p:cBhvr>
                                        <p:cTn id="27" dur="5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2150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marL="484632" indent="0" eaLnBrk="1" fontAlgn="auto" hangingPunct="1">
              <a:spcAft>
                <a:spcPts val="0"/>
              </a:spcAft>
              <a:defRPr/>
            </a:pPr>
            <a:r>
              <a:rPr lang="en-US" dirty="0" smtClean="0">
                <a:solidFill>
                  <a:schemeClr val="accent1">
                    <a:tint val="83000"/>
                    <a:satMod val="150000"/>
                  </a:schemeClr>
                </a:solidFill>
              </a:rPr>
              <a:t>Two Elements of Jihad</a:t>
            </a:r>
          </a:p>
        </p:txBody>
      </p:sp>
      <p:sp>
        <p:nvSpPr>
          <p:cNvPr id="22531" name="Rectangle 3"/>
          <p:cNvSpPr>
            <a:spLocks noGrp="1" noChangeArrowheads="1"/>
          </p:cNvSpPr>
          <p:nvPr>
            <p:ph idx="1"/>
          </p:nvPr>
        </p:nvSpPr>
        <p:spPr>
          <a:xfrm>
            <a:off x="914400" y="1600200"/>
            <a:ext cx="5105400" cy="2590800"/>
          </a:xfrm>
        </p:spPr>
        <p:txBody>
          <a:bodyPr/>
          <a:lstStyle/>
          <a:p>
            <a:pPr eaLnBrk="1" hangingPunct="1">
              <a:buFont typeface="Wingdings" pitchFamily="2" charset="2"/>
              <a:buChar char="v"/>
            </a:pPr>
            <a:r>
              <a:rPr lang="en-US" dirty="0" smtClean="0"/>
              <a:t>Spreading the Word of God</a:t>
            </a:r>
          </a:p>
          <a:p>
            <a:pPr eaLnBrk="1" hangingPunct="1">
              <a:buFont typeface="Wingdings" pitchFamily="2" charset="2"/>
              <a:buChar char="v"/>
            </a:pPr>
            <a:r>
              <a:rPr lang="en-US" dirty="0" smtClean="0"/>
              <a:t>Struggling to do the right and to resist evil</a:t>
            </a:r>
          </a:p>
        </p:txBody>
      </p:sp>
      <p:sp>
        <p:nvSpPr>
          <p:cNvPr id="22534"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B90CA5D-5F68-486D-9EDD-2785F3181BF6}" type="slidenum">
              <a:rPr lang="en-US" smtClean="0"/>
              <a:pPr/>
              <a:t>6</a:t>
            </a:fld>
            <a:endParaRPr lang="en-US" smtClean="0"/>
          </a:p>
        </p:txBody>
      </p:sp>
      <p:pic>
        <p:nvPicPr>
          <p:cNvPr id="22532" name="Picture 8" descr="C:\Documents and Settings\Owner\Local Settings\Temporary Internet Files\Content.IE5\096RKTYF\MCj03099040000[1].wmf"/>
          <p:cNvPicPr>
            <a:picLocks noChangeAspect="1" noChangeArrowheads="1"/>
          </p:cNvPicPr>
          <p:nvPr/>
        </p:nvPicPr>
        <p:blipFill>
          <a:blip r:embed="rId3"/>
          <a:srcRect/>
          <a:stretch>
            <a:fillRect/>
          </a:stretch>
        </p:blipFill>
        <p:spPr bwMode="auto">
          <a:xfrm>
            <a:off x="152400" y="4191000"/>
            <a:ext cx="3276600" cy="2590800"/>
          </a:xfrm>
          <a:prstGeom prst="rect">
            <a:avLst/>
          </a:prstGeom>
          <a:noFill/>
          <a:ln w="9525">
            <a:noFill/>
            <a:miter lim="800000"/>
            <a:headEnd/>
            <a:tailEnd/>
          </a:ln>
        </p:spPr>
      </p:pic>
      <p:pic>
        <p:nvPicPr>
          <p:cNvPr id="22533" name="Picture 9" descr="C:\Documents and Settings\Owner\Local Settings\Temporary Internet Files\Content.IE5\85YNC5YN\MCj03550530000[1].wmf"/>
          <p:cNvPicPr>
            <a:picLocks noChangeAspect="1" noChangeArrowheads="1"/>
          </p:cNvPicPr>
          <p:nvPr/>
        </p:nvPicPr>
        <p:blipFill>
          <a:blip r:embed="rId4"/>
          <a:srcRect/>
          <a:stretch>
            <a:fillRect/>
          </a:stretch>
        </p:blipFill>
        <p:spPr bwMode="auto">
          <a:xfrm>
            <a:off x="6324600" y="1219200"/>
            <a:ext cx="2519363" cy="298450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1000" fill="hold"/>
                                        <p:tgtEl>
                                          <p:spTgt spid="23554"/>
                                        </p:tgtEl>
                                        <p:attrNameLst>
                                          <p:attrName>ppt_w</p:attrName>
                                        </p:attrNameLst>
                                      </p:cBhvr>
                                      <p:tavLst>
                                        <p:tav tm="0">
                                          <p:val>
                                            <p:strVal val="#ppt_w*0.70"/>
                                          </p:val>
                                        </p:tav>
                                        <p:tav tm="100000">
                                          <p:val>
                                            <p:strVal val="#ppt_w"/>
                                          </p:val>
                                        </p:tav>
                                      </p:tavLst>
                                    </p:anim>
                                    <p:anim calcmode="lin" valueType="num">
                                      <p:cBhvr>
                                        <p:cTn id="8" dur="1000" fill="hold"/>
                                        <p:tgtEl>
                                          <p:spTgt spid="23554"/>
                                        </p:tgtEl>
                                        <p:attrNameLst>
                                          <p:attrName>ppt_h</p:attrName>
                                        </p:attrNameLst>
                                      </p:cBhvr>
                                      <p:tavLst>
                                        <p:tav tm="0">
                                          <p:val>
                                            <p:strVal val="#ppt_h"/>
                                          </p:val>
                                        </p:tav>
                                        <p:tav tm="100000">
                                          <p:val>
                                            <p:strVal val="#ppt_h"/>
                                          </p:val>
                                        </p:tav>
                                      </p:tavLst>
                                    </p:anim>
                                    <p:animEffect transition="in" filter="fade">
                                      <p:cBhvr>
                                        <p:cTn id="9" dur="1000"/>
                                        <p:tgtEl>
                                          <p:spTgt spid="23554"/>
                                        </p:tgtEl>
                                      </p:cBhvr>
                                    </p:animEffect>
                                  </p:childTnLst>
                                </p:cTn>
                              </p:par>
                            </p:childTnLst>
                          </p:cTn>
                        </p:par>
                      </p:childTnLst>
                    </p:cTn>
                  </p:par>
                  <p:par>
                    <p:cTn id="10" fill="hold">
                      <p:stCondLst>
                        <p:cond delay="indefinite"/>
                      </p:stCondLst>
                      <p:childTnLst>
                        <p:par>
                          <p:cTn id="11" fill="hold">
                            <p:stCondLst>
                              <p:cond delay="0"/>
                            </p:stCondLst>
                            <p:childTnLst>
                              <p:par>
                                <p:cTn id="12" presetID="19" presetClass="entr" presetSubtype="10" fill="hold" nodeType="clickEffect">
                                  <p:stCondLst>
                                    <p:cond delay="0"/>
                                  </p:stCondLst>
                                  <p:childTnLst>
                                    <p:set>
                                      <p:cBhvr>
                                        <p:cTn id="13" dur="1" fill="hold">
                                          <p:stCondLst>
                                            <p:cond delay="0"/>
                                          </p:stCondLst>
                                        </p:cTn>
                                        <p:tgtEl>
                                          <p:spTgt spid="22533"/>
                                        </p:tgtEl>
                                        <p:attrNameLst>
                                          <p:attrName>style.visibility</p:attrName>
                                        </p:attrNameLst>
                                      </p:cBhvr>
                                      <p:to>
                                        <p:strVal val="visible"/>
                                      </p:to>
                                    </p:set>
                                    <p:anim calcmode="lin" valueType="num">
                                      <p:cBhvr>
                                        <p:cTn id="14" dur="5000" fill="hold"/>
                                        <p:tgtEl>
                                          <p:spTgt spid="22533"/>
                                        </p:tgtEl>
                                        <p:attrNameLst>
                                          <p:attrName>ppt_w</p:attrName>
                                        </p:attrNameLst>
                                      </p:cBhvr>
                                      <p:tavLst>
                                        <p:tav tm="0" fmla="#ppt_w*sin(2.5*pi*$)">
                                          <p:val>
                                            <p:fltVal val="0"/>
                                          </p:val>
                                        </p:tav>
                                        <p:tav tm="100000">
                                          <p:val>
                                            <p:fltVal val="1"/>
                                          </p:val>
                                        </p:tav>
                                      </p:tavLst>
                                    </p:anim>
                                    <p:anim calcmode="lin" valueType="num">
                                      <p:cBhvr>
                                        <p:cTn id="15" dur="5000" fill="hold"/>
                                        <p:tgtEl>
                                          <p:spTgt spid="22533"/>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2531">
                                            <p:txEl>
                                              <p:pRg st="0" end="0"/>
                                            </p:txEl>
                                          </p:spTgt>
                                        </p:tgtEl>
                                        <p:attrNameLst>
                                          <p:attrName>style.visibility</p:attrName>
                                        </p:attrNameLst>
                                      </p:cBhvr>
                                      <p:to>
                                        <p:strVal val="visible"/>
                                      </p:to>
                                    </p:set>
                                    <p:animEffect transition="in" filter="dissolve">
                                      <p:cBhvr>
                                        <p:cTn id="20" dur="500"/>
                                        <p:tgtEl>
                                          <p:spTgt spid="2253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2531">
                                            <p:txEl>
                                              <p:pRg st="1" end="1"/>
                                            </p:txEl>
                                          </p:spTgt>
                                        </p:tgtEl>
                                        <p:attrNameLst>
                                          <p:attrName>style.visibility</p:attrName>
                                        </p:attrNameLst>
                                      </p:cBhvr>
                                      <p:to>
                                        <p:strVal val="visible"/>
                                      </p:to>
                                    </p:set>
                                    <p:animEffect transition="in" filter="dissolve">
                                      <p:cBhvr>
                                        <p:cTn id="25" dur="500"/>
                                        <p:tgtEl>
                                          <p:spTgt spid="22531">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nodeType="clickEffect">
                                  <p:stCondLst>
                                    <p:cond delay="0"/>
                                  </p:stCondLst>
                                  <p:childTnLst>
                                    <p:set>
                                      <p:cBhvr>
                                        <p:cTn id="29" dur="1" fill="hold">
                                          <p:stCondLst>
                                            <p:cond delay="0"/>
                                          </p:stCondLst>
                                        </p:cTn>
                                        <p:tgtEl>
                                          <p:spTgt spid="22532"/>
                                        </p:tgtEl>
                                        <p:attrNameLst>
                                          <p:attrName>style.visibility</p:attrName>
                                        </p:attrNameLst>
                                      </p:cBhvr>
                                      <p:to>
                                        <p:strVal val="visible"/>
                                      </p:to>
                                    </p:set>
                                    <p:animEffect transition="in" filter="fade">
                                      <p:cBhvr>
                                        <p:cTn id="30" dur="1000"/>
                                        <p:tgtEl>
                                          <p:spTgt spid="22532"/>
                                        </p:tgtEl>
                                      </p:cBhvr>
                                    </p:animEffect>
                                    <p:anim calcmode="lin" valueType="num">
                                      <p:cBhvr>
                                        <p:cTn id="31" dur="1000" fill="hold"/>
                                        <p:tgtEl>
                                          <p:spTgt spid="22532"/>
                                        </p:tgtEl>
                                        <p:attrNameLst>
                                          <p:attrName>ppt_x</p:attrName>
                                        </p:attrNameLst>
                                      </p:cBhvr>
                                      <p:tavLst>
                                        <p:tav tm="0">
                                          <p:val>
                                            <p:strVal val="#ppt_x"/>
                                          </p:val>
                                        </p:tav>
                                        <p:tav tm="100000">
                                          <p:val>
                                            <p:strVal val="#ppt_x"/>
                                          </p:val>
                                        </p:tav>
                                      </p:tavLst>
                                    </p:anim>
                                    <p:anim calcmode="lin" valueType="num">
                                      <p:cBhvr>
                                        <p:cTn id="32" dur="1000" fill="hold"/>
                                        <p:tgtEl>
                                          <p:spTgt spid="225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253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marL="484632" indent="0" eaLnBrk="1" fontAlgn="auto" hangingPunct="1">
              <a:spcAft>
                <a:spcPts val="0"/>
              </a:spcAft>
              <a:defRPr/>
            </a:pPr>
            <a:r>
              <a:rPr lang="en-US" dirty="0" smtClean="0">
                <a:solidFill>
                  <a:schemeClr val="accent1">
                    <a:tint val="83000"/>
                    <a:satMod val="150000"/>
                  </a:schemeClr>
                </a:solidFill>
              </a:rPr>
              <a:t>Levels of Jihad</a:t>
            </a:r>
          </a:p>
        </p:txBody>
      </p:sp>
      <p:sp>
        <p:nvSpPr>
          <p:cNvPr id="23555" name="Rectangle 3"/>
          <p:cNvSpPr>
            <a:spLocks noGrp="1" noChangeArrowheads="1"/>
          </p:cNvSpPr>
          <p:nvPr>
            <p:ph idx="1"/>
          </p:nvPr>
        </p:nvSpPr>
        <p:spPr>
          <a:xfrm>
            <a:off x="457200" y="1447800"/>
            <a:ext cx="8229600" cy="2819400"/>
          </a:xfrm>
        </p:spPr>
        <p:txBody>
          <a:bodyPr/>
          <a:lstStyle/>
          <a:p>
            <a:pPr eaLnBrk="1" hangingPunct="1">
              <a:buFont typeface="Wingdings" pitchFamily="2" charset="2"/>
              <a:buChar char="Ø"/>
            </a:pPr>
            <a:r>
              <a:rPr lang="en-US" dirty="0" smtClean="0"/>
              <a:t>Internal Jihad</a:t>
            </a:r>
          </a:p>
          <a:p>
            <a:pPr lvl="1" eaLnBrk="1" hangingPunct="1">
              <a:buFont typeface="Wingdings" pitchFamily="2" charset="2"/>
              <a:buChar char="Ø"/>
            </a:pPr>
            <a:r>
              <a:rPr lang="en-US" dirty="0" smtClean="0"/>
              <a:t>Non-violent struggling within oneself for a life of virtue </a:t>
            </a:r>
            <a:r>
              <a:rPr lang="en-US" sz="2200" dirty="0" smtClean="0"/>
              <a:t>(22:77-78, 29:5-6)</a:t>
            </a:r>
          </a:p>
          <a:p>
            <a:pPr eaLnBrk="1" hangingPunct="1">
              <a:buFont typeface="Wingdings" pitchFamily="2" charset="2"/>
              <a:buChar char="Ø"/>
            </a:pPr>
            <a:r>
              <a:rPr lang="en-US" dirty="0" smtClean="0"/>
              <a:t>External Jihad</a:t>
            </a:r>
          </a:p>
          <a:p>
            <a:pPr lvl="1" eaLnBrk="1" hangingPunct="1">
              <a:buFont typeface="Wingdings" pitchFamily="2" charset="2"/>
              <a:buChar char="Ø"/>
            </a:pPr>
            <a:r>
              <a:rPr lang="en-US" dirty="0" smtClean="0"/>
              <a:t>In the battlefield; for defense and liberation </a:t>
            </a:r>
            <a:r>
              <a:rPr lang="en-US" sz="2200" dirty="0" smtClean="0"/>
              <a:t>(2:190-193, 60:8-9)</a:t>
            </a:r>
          </a:p>
        </p:txBody>
      </p:sp>
      <p:sp>
        <p:nvSpPr>
          <p:cNvPr id="2355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862BE8D-8034-4E26-945F-D18CA7008DDA}" type="slidenum">
              <a:rPr lang="en-US" smtClean="0"/>
              <a:pPr/>
              <a:t>7</a:t>
            </a:fld>
            <a:endParaRPr lang="en-US" smtClean="0"/>
          </a:p>
        </p:txBody>
      </p:sp>
      <p:pic>
        <p:nvPicPr>
          <p:cNvPr id="2050" name="Picture 2" descr="C:\Documents and Settings\Owner\Desktop\the_ant_bully.jpg"/>
          <p:cNvPicPr>
            <a:picLocks noChangeAspect="1" noChangeArrowheads="1"/>
          </p:cNvPicPr>
          <p:nvPr/>
        </p:nvPicPr>
        <p:blipFill>
          <a:blip r:embed="rId3"/>
          <a:srcRect/>
          <a:stretch>
            <a:fillRect/>
          </a:stretch>
        </p:blipFill>
        <p:spPr bwMode="auto">
          <a:xfrm>
            <a:off x="1219200" y="4724400"/>
            <a:ext cx="1828800" cy="198120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1000"/>
                                        <p:tgtEl>
                                          <p:spTgt spid="10242"/>
                                        </p:tgtEl>
                                      </p:cBhvr>
                                    </p:animEffect>
                                    <p:anim calcmode="lin" valueType="num">
                                      <p:cBhvr>
                                        <p:cTn id="8" dur="1000" fill="hold"/>
                                        <p:tgtEl>
                                          <p:spTgt spid="10242"/>
                                        </p:tgtEl>
                                        <p:attrNameLst>
                                          <p:attrName>ppt_x</p:attrName>
                                        </p:attrNameLst>
                                      </p:cBhvr>
                                      <p:tavLst>
                                        <p:tav tm="0">
                                          <p:val>
                                            <p:strVal val="#ppt_x"/>
                                          </p:val>
                                        </p:tav>
                                        <p:tav tm="100000">
                                          <p:val>
                                            <p:strVal val="#ppt_x"/>
                                          </p:val>
                                        </p:tav>
                                      </p:tavLst>
                                    </p:anim>
                                    <p:anim calcmode="lin" valueType="num">
                                      <p:cBhvr>
                                        <p:cTn id="9" dur="1000" fill="hold"/>
                                        <p:tgtEl>
                                          <p:spTgt spid="102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23555">
                                            <p:txEl>
                                              <p:pRg st="0" end="0"/>
                                            </p:txEl>
                                          </p:spTgt>
                                        </p:tgtEl>
                                        <p:attrNameLst>
                                          <p:attrName>style.visibility</p:attrName>
                                        </p:attrNameLst>
                                      </p:cBhvr>
                                      <p:to>
                                        <p:strVal val="visible"/>
                                      </p:to>
                                    </p:set>
                                    <p:anim calcmode="lin" valueType="num">
                                      <p:cBhvr>
                                        <p:cTn id="14" dur="1000" fill="hold"/>
                                        <p:tgtEl>
                                          <p:spTgt spid="23555">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2355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3555">
                                            <p:txEl>
                                              <p:pRg st="0" end="0"/>
                                            </p:txEl>
                                          </p:spTgt>
                                        </p:tgtEl>
                                      </p:cBhvr>
                                    </p:animEffect>
                                  </p:childTnLst>
                                </p:cTn>
                              </p:par>
                              <p:par>
                                <p:cTn id="17" presetID="29" presetClass="entr" presetSubtype="0" fill="hold" grpId="0" nodeType="withEffect">
                                  <p:stCondLst>
                                    <p:cond delay="0"/>
                                  </p:stCondLst>
                                  <p:childTnLst>
                                    <p:set>
                                      <p:cBhvr>
                                        <p:cTn id="18" dur="1" fill="hold">
                                          <p:stCondLst>
                                            <p:cond delay="0"/>
                                          </p:stCondLst>
                                        </p:cTn>
                                        <p:tgtEl>
                                          <p:spTgt spid="23555">
                                            <p:txEl>
                                              <p:pRg st="1" end="1"/>
                                            </p:txEl>
                                          </p:spTgt>
                                        </p:tgtEl>
                                        <p:attrNameLst>
                                          <p:attrName>style.visibility</p:attrName>
                                        </p:attrNameLst>
                                      </p:cBhvr>
                                      <p:to>
                                        <p:strVal val="visible"/>
                                      </p:to>
                                    </p:set>
                                    <p:anim calcmode="lin" valueType="num">
                                      <p:cBhvr>
                                        <p:cTn id="19" dur="1000" fill="hold"/>
                                        <p:tgtEl>
                                          <p:spTgt spid="23555">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2355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355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23555">
                                            <p:txEl>
                                              <p:pRg st="2" end="2"/>
                                            </p:txEl>
                                          </p:spTgt>
                                        </p:tgtEl>
                                        <p:attrNameLst>
                                          <p:attrName>style.visibility</p:attrName>
                                        </p:attrNameLst>
                                      </p:cBhvr>
                                      <p:to>
                                        <p:strVal val="visible"/>
                                      </p:to>
                                    </p:set>
                                    <p:anim calcmode="lin" valueType="num">
                                      <p:cBhvr>
                                        <p:cTn id="26" dur="1000" fill="hold"/>
                                        <p:tgtEl>
                                          <p:spTgt spid="23555">
                                            <p:txEl>
                                              <p:pRg st="2" end="2"/>
                                            </p:txEl>
                                          </p:spTgt>
                                        </p:tgtEl>
                                        <p:attrNameLst>
                                          <p:attrName>ppt_x</p:attrName>
                                        </p:attrNameLst>
                                      </p:cBhvr>
                                      <p:tavLst>
                                        <p:tav tm="0">
                                          <p:val>
                                            <p:strVal val="#ppt_x-.2"/>
                                          </p:val>
                                        </p:tav>
                                        <p:tav tm="100000">
                                          <p:val>
                                            <p:strVal val="#ppt_x"/>
                                          </p:val>
                                        </p:tav>
                                      </p:tavLst>
                                    </p:anim>
                                    <p:anim calcmode="lin" valueType="num">
                                      <p:cBhvr>
                                        <p:cTn id="27" dur="1000" fill="hold"/>
                                        <p:tgtEl>
                                          <p:spTgt spid="2355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3555">
                                            <p:txEl>
                                              <p:pRg st="2" end="2"/>
                                            </p:txEl>
                                          </p:spTgt>
                                        </p:tgtEl>
                                      </p:cBhvr>
                                    </p:animEffect>
                                  </p:childTnLst>
                                </p:cTn>
                              </p:par>
                              <p:par>
                                <p:cTn id="29" presetID="29" presetClass="entr" presetSubtype="0" fill="hold" grpId="0" nodeType="withEffect">
                                  <p:stCondLst>
                                    <p:cond delay="0"/>
                                  </p:stCondLst>
                                  <p:childTnLst>
                                    <p:set>
                                      <p:cBhvr>
                                        <p:cTn id="30" dur="1" fill="hold">
                                          <p:stCondLst>
                                            <p:cond delay="0"/>
                                          </p:stCondLst>
                                        </p:cTn>
                                        <p:tgtEl>
                                          <p:spTgt spid="23555">
                                            <p:txEl>
                                              <p:pRg st="3" end="3"/>
                                            </p:txEl>
                                          </p:spTgt>
                                        </p:tgtEl>
                                        <p:attrNameLst>
                                          <p:attrName>style.visibility</p:attrName>
                                        </p:attrNameLst>
                                      </p:cBhvr>
                                      <p:to>
                                        <p:strVal val="visible"/>
                                      </p:to>
                                    </p:set>
                                    <p:anim calcmode="lin" valueType="num">
                                      <p:cBhvr>
                                        <p:cTn id="31" dur="1000" fill="hold"/>
                                        <p:tgtEl>
                                          <p:spTgt spid="23555">
                                            <p:txEl>
                                              <p:pRg st="3" end="3"/>
                                            </p:txEl>
                                          </p:spTgt>
                                        </p:tgtEl>
                                        <p:attrNameLst>
                                          <p:attrName>ppt_x</p:attrName>
                                        </p:attrNameLst>
                                      </p:cBhvr>
                                      <p:tavLst>
                                        <p:tav tm="0">
                                          <p:val>
                                            <p:strVal val="#ppt_x-.2"/>
                                          </p:val>
                                        </p:tav>
                                        <p:tav tm="100000">
                                          <p:val>
                                            <p:strVal val="#ppt_x"/>
                                          </p:val>
                                        </p:tav>
                                      </p:tavLst>
                                    </p:anim>
                                    <p:anim calcmode="lin" valueType="num">
                                      <p:cBhvr>
                                        <p:cTn id="32" dur="1000" fill="hold"/>
                                        <p:tgtEl>
                                          <p:spTgt spid="2355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23555">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2050"/>
                                        </p:tgtEl>
                                        <p:attrNameLst>
                                          <p:attrName>style.visibility</p:attrName>
                                        </p:attrNameLst>
                                      </p:cBhvr>
                                      <p:to>
                                        <p:strVal val="visible"/>
                                      </p:to>
                                    </p:set>
                                    <p:animEffect transition="in" filter="dissolve">
                                      <p:cBhvr>
                                        <p:cTn id="38"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2355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marL="484632" indent="0" eaLnBrk="1" fontAlgn="auto" hangingPunct="1">
              <a:spcAft>
                <a:spcPts val="0"/>
              </a:spcAft>
              <a:defRPr/>
            </a:pPr>
            <a:r>
              <a:rPr lang="en-US" dirty="0" smtClean="0">
                <a:solidFill>
                  <a:schemeClr val="accent1">
                    <a:tint val="83000"/>
                    <a:satMod val="150000"/>
                  </a:schemeClr>
                </a:solidFill>
              </a:rPr>
              <a:t>Is Jihad Holy War?</a:t>
            </a:r>
          </a:p>
        </p:txBody>
      </p:sp>
      <p:sp>
        <p:nvSpPr>
          <p:cNvPr id="24579" name="Rectangle 3"/>
          <p:cNvSpPr>
            <a:spLocks noGrp="1" noChangeArrowheads="1"/>
          </p:cNvSpPr>
          <p:nvPr>
            <p:ph idx="1"/>
          </p:nvPr>
        </p:nvSpPr>
        <p:spPr/>
        <p:txBody>
          <a:bodyPr/>
          <a:lstStyle/>
          <a:p>
            <a:pPr eaLnBrk="1" hangingPunct="1">
              <a:buFont typeface="Wingdings" pitchFamily="2" charset="2"/>
              <a:buChar char="v"/>
            </a:pPr>
            <a:r>
              <a:rPr lang="en-US" dirty="0" smtClean="0"/>
              <a:t>This expression is in nowhere in the Qur’an!</a:t>
            </a:r>
          </a:p>
          <a:p>
            <a:pPr eaLnBrk="1" hangingPunct="1">
              <a:buFont typeface="Wingdings" pitchFamily="2" charset="2"/>
              <a:buChar char="v"/>
            </a:pPr>
            <a:r>
              <a:rPr lang="en-US" dirty="0" smtClean="0"/>
              <a:t>War: Inevitable lesser evil, not “holy”?</a:t>
            </a:r>
          </a:p>
          <a:p>
            <a:pPr eaLnBrk="1" hangingPunct="1">
              <a:buFont typeface="Wingdings" pitchFamily="2" charset="2"/>
              <a:buChar char="v"/>
            </a:pPr>
            <a:r>
              <a:rPr lang="en-US" dirty="0" smtClean="0"/>
              <a:t> The word "Jihad" is not used in the Quran to mean “war” </a:t>
            </a:r>
          </a:p>
          <a:p>
            <a:pPr eaLnBrk="1" hangingPunct="1">
              <a:buFont typeface="Wingdings" pitchFamily="2" charset="2"/>
              <a:buChar char="v"/>
            </a:pPr>
            <a:r>
              <a:rPr lang="en-US" dirty="0" smtClean="0"/>
              <a:t>For fighting and war another word called “</a:t>
            </a:r>
            <a:r>
              <a:rPr lang="en-US" i="1" dirty="0" smtClean="0"/>
              <a:t>Qital”</a:t>
            </a:r>
            <a:r>
              <a:rPr lang="en-US" dirty="0" smtClean="0"/>
              <a:t> is used</a:t>
            </a:r>
          </a:p>
          <a:p>
            <a:pPr eaLnBrk="1" hangingPunct="1">
              <a:buFont typeface="Wingdings" pitchFamily="2" charset="2"/>
              <a:buChar char="v"/>
            </a:pPr>
            <a:r>
              <a:rPr lang="en-US" dirty="0" smtClean="0"/>
              <a:t> No transgression (2:190)</a:t>
            </a:r>
          </a:p>
        </p:txBody>
      </p:sp>
      <p:sp>
        <p:nvSpPr>
          <p:cNvPr id="2458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75C1F10-4640-4364-932F-C318C1AB675E}" type="slidenum">
              <a:rPr lang="en-US" smtClean="0"/>
              <a:pPr/>
              <a:t>8</a:t>
            </a:fld>
            <a:endParaRPr lang="en-US"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p:cTn id="13" dur="1000" fill="hold"/>
                                        <p:tgtEl>
                                          <p:spTgt spid="24579">
                                            <p:txEl>
                                              <p:pRg st="0" end="0"/>
                                            </p:txEl>
                                          </p:spTgt>
                                        </p:tgtEl>
                                        <p:attrNameLst>
                                          <p:attrName>ppt_x</p:attrName>
                                        </p:attrNameLst>
                                      </p:cBhvr>
                                      <p:tavLst>
                                        <p:tav tm="0">
                                          <p:val>
                                            <p:strVal val="#ppt_x-.2"/>
                                          </p:val>
                                        </p:tav>
                                        <p:tav tm="100000">
                                          <p:val>
                                            <p:strVal val="#ppt_x"/>
                                          </p:val>
                                        </p:tav>
                                      </p:tavLst>
                                    </p:anim>
                                    <p:anim calcmode="lin" valueType="num">
                                      <p:cBhvr>
                                        <p:cTn id="14" dur="1000" fill="hold"/>
                                        <p:tgtEl>
                                          <p:spTgt spid="2457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2457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24579">
                                            <p:txEl>
                                              <p:pRg st="1" end="1"/>
                                            </p:txEl>
                                          </p:spTgt>
                                        </p:tgtEl>
                                        <p:attrNameLst>
                                          <p:attrName>style.visibility</p:attrName>
                                        </p:attrNameLst>
                                      </p:cBhvr>
                                      <p:to>
                                        <p:strVal val="visible"/>
                                      </p:to>
                                    </p:set>
                                    <p:anim calcmode="lin" valueType="num">
                                      <p:cBhvr>
                                        <p:cTn id="20" dur="1000" fill="hold"/>
                                        <p:tgtEl>
                                          <p:spTgt spid="24579">
                                            <p:txEl>
                                              <p:pRg st="1" end="1"/>
                                            </p:txEl>
                                          </p:spTgt>
                                        </p:tgtEl>
                                        <p:attrNameLst>
                                          <p:attrName>ppt_x</p:attrName>
                                        </p:attrNameLst>
                                      </p:cBhvr>
                                      <p:tavLst>
                                        <p:tav tm="0">
                                          <p:val>
                                            <p:strVal val="#ppt_x-.2"/>
                                          </p:val>
                                        </p:tav>
                                        <p:tav tm="100000">
                                          <p:val>
                                            <p:strVal val="#ppt_x"/>
                                          </p:val>
                                        </p:tav>
                                      </p:tavLst>
                                    </p:anim>
                                    <p:anim calcmode="lin" valueType="num">
                                      <p:cBhvr>
                                        <p:cTn id="21" dur="1000" fill="hold"/>
                                        <p:tgtEl>
                                          <p:spTgt spid="2457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2457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24579">
                                            <p:txEl>
                                              <p:pRg st="2" end="2"/>
                                            </p:txEl>
                                          </p:spTgt>
                                        </p:tgtEl>
                                        <p:attrNameLst>
                                          <p:attrName>style.visibility</p:attrName>
                                        </p:attrNameLst>
                                      </p:cBhvr>
                                      <p:to>
                                        <p:strVal val="visible"/>
                                      </p:to>
                                    </p:set>
                                    <p:anim calcmode="lin" valueType="num">
                                      <p:cBhvr>
                                        <p:cTn id="27" dur="1000" fill="hold"/>
                                        <p:tgtEl>
                                          <p:spTgt spid="24579">
                                            <p:txEl>
                                              <p:pRg st="2" end="2"/>
                                            </p:txEl>
                                          </p:spTgt>
                                        </p:tgtEl>
                                        <p:attrNameLst>
                                          <p:attrName>ppt_x</p:attrName>
                                        </p:attrNameLst>
                                      </p:cBhvr>
                                      <p:tavLst>
                                        <p:tav tm="0">
                                          <p:val>
                                            <p:strVal val="#ppt_x-.2"/>
                                          </p:val>
                                        </p:tav>
                                        <p:tav tm="100000">
                                          <p:val>
                                            <p:strVal val="#ppt_x"/>
                                          </p:val>
                                        </p:tav>
                                      </p:tavLst>
                                    </p:anim>
                                    <p:anim calcmode="lin" valueType="num">
                                      <p:cBhvr>
                                        <p:cTn id="28" dur="1000" fill="hold"/>
                                        <p:tgtEl>
                                          <p:spTgt spid="2457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457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9" presetClass="entr" presetSubtype="0" fill="hold" grpId="0" nodeType="clickEffect">
                                  <p:stCondLst>
                                    <p:cond delay="0"/>
                                  </p:stCondLst>
                                  <p:childTnLst>
                                    <p:set>
                                      <p:cBhvr>
                                        <p:cTn id="33" dur="1" fill="hold">
                                          <p:stCondLst>
                                            <p:cond delay="0"/>
                                          </p:stCondLst>
                                        </p:cTn>
                                        <p:tgtEl>
                                          <p:spTgt spid="24579">
                                            <p:txEl>
                                              <p:pRg st="3" end="3"/>
                                            </p:txEl>
                                          </p:spTgt>
                                        </p:tgtEl>
                                        <p:attrNameLst>
                                          <p:attrName>style.visibility</p:attrName>
                                        </p:attrNameLst>
                                      </p:cBhvr>
                                      <p:to>
                                        <p:strVal val="visible"/>
                                      </p:to>
                                    </p:set>
                                    <p:anim calcmode="lin" valueType="num">
                                      <p:cBhvr>
                                        <p:cTn id="34" dur="1000" fill="hold"/>
                                        <p:tgtEl>
                                          <p:spTgt spid="24579">
                                            <p:txEl>
                                              <p:pRg st="3" end="3"/>
                                            </p:txEl>
                                          </p:spTgt>
                                        </p:tgtEl>
                                        <p:attrNameLst>
                                          <p:attrName>ppt_x</p:attrName>
                                        </p:attrNameLst>
                                      </p:cBhvr>
                                      <p:tavLst>
                                        <p:tav tm="0">
                                          <p:val>
                                            <p:strVal val="#ppt_x-.2"/>
                                          </p:val>
                                        </p:tav>
                                        <p:tav tm="100000">
                                          <p:val>
                                            <p:strVal val="#ppt_x"/>
                                          </p:val>
                                        </p:tav>
                                      </p:tavLst>
                                    </p:anim>
                                    <p:anim calcmode="lin" valueType="num">
                                      <p:cBhvr>
                                        <p:cTn id="35" dur="1000" fill="hold"/>
                                        <p:tgtEl>
                                          <p:spTgt spid="24579">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24579">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9" presetClass="entr" presetSubtype="0" fill="hold" grpId="0" nodeType="clickEffect">
                                  <p:stCondLst>
                                    <p:cond delay="0"/>
                                  </p:stCondLst>
                                  <p:childTnLst>
                                    <p:set>
                                      <p:cBhvr>
                                        <p:cTn id="40" dur="1" fill="hold">
                                          <p:stCondLst>
                                            <p:cond delay="0"/>
                                          </p:stCondLst>
                                        </p:cTn>
                                        <p:tgtEl>
                                          <p:spTgt spid="24579">
                                            <p:txEl>
                                              <p:pRg st="4" end="4"/>
                                            </p:txEl>
                                          </p:spTgt>
                                        </p:tgtEl>
                                        <p:attrNameLst>
                                          <p:attrName>style.visibility</p:attrName>
                                        </p:attrNameLst>
                                      </p:cBhvr>
                                      <p:to>
                                        <p:strVal val="visible"/>
                                      </p:to>
                                    </p:set>
                                    <p:anim calcmode="lin" valueType="num">
                                      <p:cBhvr>
                                        <p:cTn id="41" dur="1000" fill="hold"/>
                                        <p:tgtEl>
                                          <p:spTgt spid="24579">
                                            <p:txEl>
                                              <p:pRg st="4" end="4"/>
                                            </p:txEl>
                                          </p:spTgt>
                                        </p:tgtEl>
                                        <p:attrNameLst>
                                          <p:attrName>ppt_x</p:attrName>
                                        </p:attrNameLst>
                                      </p:cBhvr>
                                      <p:tavLst>
                                        <p:tav tm="0">
                                          <p:val>
                                            <p:strVal val="#ppt_x-.2"/>
                                          </p:val>
                                        </p:tav>
                                        <p:tav tm="100000">
                                          <p:val>
                                            <p:strVal val="#ppt_x"/>
                                          </p:val>
                                        </p:tav>
                                      </p:tavLst>
                                    </p:anim>
                                    <p:anim calcmode="lin" valueType="num">
                                      <p:cBhvr>
                                        <p:cTn id="42" dur="1000" fill="hold"/>
                                        <p:tgtEl>
                                          <p:spTgt spid="2457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2457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dirty="0" smtClean="0">
                <a:solidFill>
                  <a:schemeClr val="accent1">
                    <a:tint val="83000"/>
                    <a:satMod val="150000"/>
                  </a:schemeClr>
                </a:solidFill>
              </a:rPr>
              <a:t>Qital </a:t>
            </a:r>
            <a:endParaRPr lang="en-US" dirty="0">
              <a:solidFill>
                <a:schemeClr val="accent1">
                  <a:tint val="83000"/>
                  <a:satMod val="150000"/>
                </a:schemeClr>
              </a:solidFill>
            </a:endParaRPr>
          </a:p>
        </p:txBody>
      </p:sp>
      <p:sp>
        <p:nvSpPr>
          <p:cNvPr id="25603" name="Content Placeholder 2"/>
          <p:cNvSpPr>
            <a:spLocks noGrp="1"/>
          </p:cNvSpPr>
          <p:nvPr>
            <p:ph idx="1"/>
          </p:nvPr>
        </p:nvSpPr>
        <p:spPr/>
        <p:txBody>
          <a:bodyPr/>
          <a:lstStyle/>
          <a:p>
            <a:pPr eaLnBrk="1" hangingPunct="1">
              <a:buFont typeface="Wingdings" pitchFamily="2" charset="2"/>
              <a:buChar char="Ø"/>
            </a:pPr>
            <a:r>
              <a:rPr lang="en-US" sz="3200" i="1" dirty="0" smtClean="0"/>
              <a:t>Qital</a:t>
            </a:r>
            <a:r>
              <a:rPr lang="en-US" sz="3200" dirty="0" smtClean="0"/>
              <a:t> is to engage in war at the time when the enemy attack</a:t>
            </a:r>
          </a:p>
          <a:p>
            <a:pPr eaLnBrk="1" hangingPunct="1">
              <a:buFont typeface="Wingdings" pitchFamily="2" charset="2"/>
              <a:buChar char="Ø"/>
            </a:pPr>
            <a:r>
              <a:rPr lang="en-US" sz="3200" i="1" dirty="0" smtClean="0"/>
              <a:t>Qital</a:t>
            </a:r>
            <a:r>
              <a:rPr lang="en-US" sz="3200" dirty="0" smtClean="0"/>
              <a:t> or </a:t>
            </a:r>
            <a:r>
              <a:rPr lang="en-US" sz="3200" i="1" dirty="0" smtClean="0"/>
              <a:t>war</a:t>
            </a:r>
            <a:r>
              <a:rPr lang="en-US" sz="3200" dirty="0" smtClean="0"/>
              <a:t> is purely </a:t>
            </a:r>
          </a:p>
          <a:p>
            <a:pPr lvl="1" eaLnBrk="1" hangingPunct="1">
              <a:buFont typeface="Wingdings" pitchFamily="2" charset="2"/>
              <a:buChar char="Ø"/>
            </a:pPr>
            <a:r>
              <a:rPr lang="en-US" sz="3200" dirty="0" smtClean="0"/>
              <a:t>in self-defense (22:39)</a:t>
            </a:r>
          </a:p>
          <a:p>
            <a:pPr lvl="1" eaLnBrk="1" hangingPunct="1">
              <a:buFont typeface="Wingdings" pitchFamily="2" charset="2"/>
              <a:buChar char="Ø"/>
            </a:pPr>
            <a:r>
              <a:rPr lang="en-US" sz="3200" dirty="0" smtClean="0"/>
              <a:t>for when a peace treaty is broken</a:t>
            </a:r>
          </a:p>
          <a:p>
            <a:pPr eaLnBrk="1" hangingPunct="1">
              <a:buFont typeface="Wingdings" pitchFamily="2" charset="2"/>
              <a:buChar char="Ø"/>
            </a:pPr>
            <a:r>
              <a:rPr lang="en-US" sz="3200" dirty="0" smtClean="0"/>
              <a:t>Because it is a struggle, </a:t>
            </a:r>
            <a:r>
              <a:rPr lang="en-US" sz="3200" i="1" dirty="0" smtClean="0"/>
              <a:t>qital</a:t>
            </a:r>
            <a:r>
              <a:rPr lang="en-US" sz="3200" dirty="0" smtClean="0"/>
              <a:t> is also an external jihad</a:t>
            </a:r>
          </a:p>
          <a:p>
            <a:pPr eaLnBrk="1" hangingPunct="1">
              <a:buFont typeface="Wingdings" pitchFamily="2" charset="2"/>
              <a:buChar char="Ø"/>
            </a:pPr>
            <a:endParaRPr lang="en-US" dirty="0" smtClean="0"/>
          </a:p>
          <a:p>
            <a:pPr eaLnBrk="1" hangingPunct="1">
              <a:buFont typeface="Wingdings" pitchFamily="2" charset="2"/>
              <a:buChar char="Ø"/>
            </a:pPr>
            <a:endParaRPr lang="en-US" dirty="0" smtClean="0"/>
          </a:p>
        </p:txBody>
      </p:sp>
      <p:sp>
        <p:nvSpPr>
          <p:cNvPr id="2560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88BF373-7E52-47F3-A15E-2BCE3D1A1F54}" type="slidenum">
              <a:rPr lang="en-US" smtClean="0"/>
              <a:pPr/>
              <a:t>9</a:t>
            </a:fld>
            <a:endParaRPr lang="en-US"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grpId="0" nodeType="clickEffect">
                                  <p:stCondLst>
                                    <p:cond delay="0"/>
                                  </p:stCondLst>
                                  <p:childTnLst>
                                    <p:set>
                                      <p:cBhvr>
                                        <p:cTn id="12" dur="1" fill="hold">
                                          <p:stCondLst>
                                            <p:cond delay="0"/>
                                          </p:stCondLst>
                                        </p:cTn>
                                        <p:tgtEl>
                                          <p:spTgt spid="25603">
                                            <p:txEl>
                                              <p:pRg st="0" end="0"/>
                                            </p:txEl>
                                          </p:spTgt>
                                        </p:tgtEl>
                                        <p:attrNameLst>
                                          <p:attrName>style.visibility</p:attrName>
                                        </p:attrNameLst>
                                      </p:cBhvr>
                                      <p:to>
                                        <p:strVal val="visible"/>
                                      </p:to>
                                    </p:set>
                                    <p:anim calcmode="lin" valueType="num">
                                      <p:cBhvr>
                                        <p:cTn id="13" dur="1000" fill="hold"/>
                                        <p:tgtEl>
                                          <p:spTgt spid="25603">
                                            <p:txEl>
                                              <p:pRg st="0" end="0"/>
                                            </p:txEl>
                                          </p:spTgt>
                                        </p:tgtEl>
                                        <p:attrNameLst>
                                          <p:attrName>ppt_x</p:attrName>
                                        </p:attrNameLst>
                                      </p:cBhvr>
                                      <p:tavLst>
                                        <p:tav tm="0">
                                          <p:val>
                                            <p:strVal val="#ppt_x-.2"/>
                                          </p:val>
                                        </p:tav>
                                        <p:tav tm="100000">
                                          <p:val>
                                            <p:strVal val="#ppt_x"/>
                                          </p:val>
                                        </p:tav>
                                      </p:tavLst>
                                    </p:anim>
                                    <p:anim calcmode="lin" valueType="num">
                                      <p:cBhvr>
                                        <p:cTn id="14" dur="1000" fill="hold"/>
                                        <p:tgtEl>
                                          <p:spTgt spid="2560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2560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25603">
                                            <p:txEl>
                                              <p:pRg st="1" end="1"/>
                                            </p:txEl>
                                          </p:spTgt>
                                        </p:tgtEl>
                                        <p:attrNameLst>
                                          <p:attrName>style.visibility</p:attrName>
                                        </p:attrNameLst>
                                      </p:cBhvr>
                                      <p:to>
                                        <p:strVal val="visible"/>
                                      </p:to>
                                    </p:set>
                                    <p:anim calcmode="lin" valueType="num">
                                      <p:cBhvr>
                                        <p:cTn id="20" dur="1000" fill="hold"/>
                                        <p:tgtEl>
                                          <p:spTgt spid="25603">
                                            <p:txEl>
                                              <p:pRg st="1" end="1"/>
                                            </p:txEl>
                                          </p:spTgt>
                                        </p:tgtEl>
                                        <p:attrNameLst>
                                          <p:attrName>ppt_x</p:attrName>
                                        </p:attrNameLst>
                                      </p:cBhvr>
                                      <p:tavLst>
                                        <p:tav tm="0">
                                          <p:val>
                                            <p:strVal val="#ppt_x-.2"/>
                                          </p:val>
                                        </p:tav>
                                        <p:tav tm="100000">
                                          <p:val>
                                            <p:strVal val="#ppt_x"/>
                                          </p:val>
                                        </p:tav>
                                      </p:tavLst>
                                    </p:anim>
                                    <p:anim calcmode="lin" valueType="num">
                                      <p:cBhvr>
                                        <p:cTn id="21" dur="1000" fill="hold"/>
                                        <p:tgtEl>
                                          <p:spTgt spid="2560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25603">
                                            <p:txEl>
                                              <p:pRg st="1" end="1"/>
                                            </p:txEl>
                                          </p:spTgt>
                                        </p:tgtEl>
                                      </p:cBhvr>
                                    </p:animEffect>
                                  </p:childTnLst>
                                </p:cTn>
                              </p:par>
                              <p:par>
                                <p:cTn id="23" presetID="29" presetClass="entr" presetSubtype="0" fill="hold" grpId="0" nodeType="withEffect">
                                  <p:stCondLst>
                                    <p:cond delay="0"/>
                                  </p:stCondLst>
                                  <p:childTnLst>
                                    <p:set>
                                      <p:cBhvr>
                                        <p:cTn id="24" dur="1" fill="hold">
                                          <p:stCondLst>
                                            <p:cond delay="0"/>
                                          </p:stCondLst>
                                        </p:cTn>
                                        <p:tgtEl>
                                          <p:spTgt spid="25603">
                                            <p:txEl>
                                              <p:pRg st="2" end="2"/>
                                            </p:txEl>
                                          </p:spTgt>
                                        </p:tgtEl>
                                        <p:attrNameLst>
                                          <p:attrName>style.visibility</p:attrName>
                                        </p:attrNameLst>
                                      </p:cBhvr>
                                      <p:to>
                                        <p:strVal val="visible"/>
                                      </p:to>
                                    </p:set>
                                    <p:anim calcmode="lin" valueType="num">
                                      <p:cBhvr>
                                        <p:cTn id="25" dur="1000" fill="hold"/>
                                        <p:tgtEl>
                                          <p:spTgt spid="25603">
                                            <p:txEl>
                                              <p:pRg st="2" end="2"/>
                                            </p:txEl>
                                          </p:spTgt>
                                        </p:tgtEl>
                                        <p:attrNameLst>
                                          <p:attrName>ppt_x</p:attrName>
                                        </p:attrNameLst>
                                      </p:cBhvr>
                                      <p:tavLst>
                                        <p:tav tm="0">
                                          <p:val>
                                            <p:strVal val="#ppt_x-.2"/>
                                          </p:val>
                                        </p:tav>
                                        <p:tav tm="100000">
                                          <p:val>
                                            <p:strVal val="#ppt_x"/>
                                          </p:val>
                                        </p:tav>
                                      </p:tavLst>
                                    </p:anim>
                                    <p:anim calcmode="lin" valueType="num">
                                      <p:cBhvr>
                                        <p:cTn id="26" dur="1000" fill="hold"/>
                                        <p:tgtEl>
                                          <p:spTgt spid="2560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25603">
                                            <p:txEl>
                                              <p:pRg st="2" end="2"/>
                                            </p:txEl>
                                          </p:spTgt>
                                        </p:tgtEl>
                                      </p:cBhvr>
                                    </p:animEffect>
                                  </p:childTnLst>
                                </p:cTn>
                              </p:par>
                              <p:par>
                                <p:cTn id="28" presetID="29" presetClass="entr" presetSubtype="0" fill="hold" grpId="0" nodeType="withEffect">
                                  <p:stCondLst>
                                    <p:cond delay="0"/>
                                  </p:stCondLst>
                                  <p:childTnLst>
                                    <p:set>
                                      <p:cBhvr>
                                        <p:cTn id="29" dur="1" fill="hold">
                                          <p:stCondLst>
                                            <p:cond delay="0"/>
                                          </p:stCondLst>
                                        </p:cTn>
                                        <p:tgtEl>
                                          <p:spTgt spid="25603">
                                            <p:txEl>
                                              <p:pRg st="3" end="3"/>
                                            </p:txEl>
                                          </p:spTgt>
                                        </p:tgtEl>
                                        <p:attrNameLst>
                                          <p:attrName>style.visibility</p:attrName>
                                        </p:attrNameLst>
                                      </p:cBhvr>
                                      <p:to>
                                        <p:strVal val="visible"/>
                                      </p:to>
                                    </p:set>
                                    <p:anim calcmode="lin" valueType="num">
                                      <p:cBhvr>
                                        <p:cTn id="30" dur="1000" fill="hold"/>
                                        <p:tgtEl>
                                          <p:spTgt spid="25603">
                                            <p:txEl>
                                              <p:pRg st="3" end="3"/>
                                            </p:txEl>
                                          </p:spTgt>
                                        </p:tgtEl>
                                        <p:attrNameLst>
                                          <p:attrName>ppt_x</p:attrName>
                                        </p:attrNameLst>
                                      </p:cBhvr>
                                      <p:tavLst>
                                        <p:tav tm="0">
                                          <p:val>
                                            <p:strVal val="#ppt_x-.2"/>
                                          </p:val>
                                        </p:tav>
                                        <p:tav tm="100000">
                                          <p:val>
                                            <p:strVal val="#ppt_x"/>
                                          </p:val>
                                        </p:tav>
                                      </p:tavLst>
                                    </p:anim>
                                    <p:anim calcmode="lin" valueType="num">
                                      <p:cBhvr>
                                        <p:cTn id="31" dur="1000" fill="hold"/>
                                        <p:tgtEl>
                                          <p:spTgt spid="2560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2" dur="1000"/>
                                        <p:tgtEl>
                                          <p:spTgt spid="2560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9" presetClass="entr" presetSubtype="0" fill="hold" grpId="0" nodeType="clickEffect">
                                  <p:stCondLst>
                                    <p:cond delay="0"/>
                                  </p:stCondLst>
                                  <p:childTnLst>
                                    <p:set>
                                      <p:cBhvr>
                                        <p:cTn id="36" dur="1" fill="hold">
                                          <p:stCondLst>
                                            <p:cond delay="0"/>
                                          </p:stCondLst>
                                        </p:cTn>
                                        <p:tgtEl>
                                          <p:spTgt spid="25603">
                                            <p:txEl>
                                              <p:pRg st="4" end="4"/>
                                            </p:txEl>
                                          </p:spTgt>
                                        </p:tgtEl>
                                        <p:attrNameLst>
                                          <p:attrName>style.visibility</p:attrName>
                                        </p:attrNameLst>
                                      </p:cBhvr>
                                      <p:to>
                                        <p:strVal val="visible"/>
                                      </p:to>
                                    </p:set>
                                    <p:anim calcmode="lin" valueType="num">
                                      <p:cBhvr>
                                        <p:cTn id="37" dur="1000" fill="hold"/>
                                        <p:tgtEl>
                                          <p:spTgt spid="25603">
                                            <p:txEl>
                                              <p:pRg st="4" end="4"/>
                                            </p:txEl>
                                          </p:spTgt>
                                        </p:tgtEl>
                                        <p:attrNameLst>
                                          <p:attrName>ppt_x</p:attrName>
                                        </p:attrNameLst>
                                      </p:cBhvr>
                                      <p:tavLst>
                                        <p:tav tm="0">
                                          <p:val>
                                            <p:strVal val="#ppt_x-.2"/>
                                          </p:val>
                                        </p:tav>
                                        <p:tav tm="100000">
                                          <p:val>
                                            <p:strVal val="#ppt_x"/>
                                          </p:val>
                                        </p:tav>
                                      </p:tavLst>
                                    </p:anim>
                                    <p:anim calcmode="lin" valueType="num">
                                      <p:cBhvr>
                                        <p:cTn id="38" dur="1000" fill="hold"/>
                                        <p:tgtEl>
                                          <p:spTgt spid="2560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60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1051</TotalTime>
  <Words>643</Words>
  <Application>Microsoft PowerPoint</Application>
  <PresentationFormat>On-screen Show (4:3)</PresentationFormat>
  <Paragraphs>85</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JIHAD in ISLAM</vt:lpstr>
      <vt:lpstr>Outline</vt:lpstr>
      <vt:lpstr>What Does Islam Mean?</vt:lpstr>
      <vt:lpstr>Linguistic Meaning of Jihad</vt:lpstr>
      <vt:lpstr>Jihad in Islam</vt:lpstr>
      <vt:lpstr>Two Elements of Jihad</vt:lpstr>
      <vt:lpstr>Levels of Jihad</vt:lpstr>
      <vt:lpstr>Is Jihad Holy War?</vt:lpstr>
      <vt:lpstr>Qital </vt:lpstr>
      <vt:lpstr>Jihad and Terrorism</vt:lpstr>
      <vt:lpstr>Conclusion</vt:lpstr>
      <vt:lpstr>Sources Used</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Jihad in Islam</dc:title>
  <dc:creator>user</dc:creator>
  <cp:lastModifiedBy>BA</cp:lastModifiedBy>
  <cp:revision>93</cp:revision>
  <dcterms:created xsi:type="dcterms:W3CDTF">2002-12-27T18:39:21Z</dcterms:created>
  <dcterms:modified xsi:type="dcterms:W3CDTF">2007-09-28T08:29:32Z</dcterms:modified>
</cp:coreProperties>
</file>