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Default Extension="gif" ContentType="image/gif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9" r:id="rId4"/>
    <p:sldId id="280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68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638"/>
    <a:srgbClr val="245256"/>
    <a:srgbClr val="FF3300"/>
    <a:srgbClr val="F0F0F0"/>
    <a:srgbClr val="DDDDDD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86" autoAdjust="0"/>
    <p:restoredTop sz="94679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598558-99DB-4DAD-8F8B-3C1084FA728B}" type="doc">
      <dgm:prSet loTypeId="urn:microsoft.com/office/officeart/2005/8/layout/hierarchy2" loCatId="hierarchy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tr-TR"/>
        </a:p>
      </dgm:t>
    </dgm:pt>
    <dgm:pt modelId="{C98B8010-118F-4A71-81E6-22EB46D68FF8}">
      <dgm:prSet custT="1"/>
      <dgm:spPr/>
      <dgm:t>
        <a:bodyPr/>
        <a:lstStyle/>
        <a:p>
          <a:pPr rtl="0"/>
          <a:endParaRPr lang="tr-TR" sz="1400" b="0" dirty="0">
            <a:latin typeface="+mj-lt"/>
            <a:ea typeface="Verdana" pitchFamily="34" charset="0"/>
            <a:cs typeface="Verdana" pitchFamily="34" charset="0"/>
          </a:endParaRPr>
        </a:p>
      </dgm:t>
    </dgm:pt>
    <dgm:pt modelId="{360C0107-95D6-4A20-9D5E-8668631EBF84}" type="parTrans" cxnId="{11DDF0DB-6498-4A76-861F-9E8605105119}">
      <dgm:prSet/>
      <dgm:spPr/>
      <dgm:t>
        <a:bodyPr/>
        <a:lstStyle/>
        <a:p>
          <a:endParaRPr lang="tr-TR" sz="1000" b="1">
            <a:latin typeface="+mj-lt"/>
            <a:ea typeface="Verdana" pitchFamily="34" charset="0"/>
            <a:cs typeface="Verdana" pitchFamily="34" charset="0"/>
          </a:endParaRPr>
        </a:p>
      </dgm:t>
    </dgm:pt>
    <dgm:pt modelId="{A011D813-5E18-44BD-AB0C-C9C2243FE2FB}" type="sibTrans" cxnId="{11DDF0DB-6498-4A76-861F-9E8605105119}">
      <dgm:prSet/>
      <dgm:spPr/>
      <dgm:t>
        <a:bodyPr/>
        <a:lstStyle/>
        <a:p>
          <a:endParaRPr lang="tr-TR" sz="1000" b="1">
            <a:latin typeface="+mj-lt"/>
            <a:ea typeface="Verdana" pitchFamily="34" charset="0"/>
            <a:cs typeface="Verdana" pitchFamily="34" charset="0"/>
          </a:endParaRPr>
        </a:p>
      </dgm:t>
    </dgm:pt>
    <dgm:pt modelId="{02FCD69A-E79E-43BB-B0D6-7D1007618CD3}" type="pres">
      <dgm:prSet presAssocID="{1B598558-99DB-4DAD-8F8B-3C1084FA728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BDED1F7-E18E-4739-BC3F-8D5091EFA032}" type="pres">
      <dgm:prSet presAssocID="{C98B8010-118F-4A71-81E6-22EB46D68FF8}" presName="root1" presStyleCnt="0"/>
      <dgm:spPr/>
      <dgm:t>
        <a:bodyPr/>
        <a:lstStyle/>
        <a:p>
          <a:endParaRPr lang="tr-TR"/>
        </a:p>
      </dgm:t>
    </dgm:pt>
    <dgm:pt modelId="{85289A55-7901-4C63-96C9-D8406F0F2BF7}" type="pres">
      <dgm:prSet presAssocID="{C98B8010-118F-4A71-81E6-22EB46D68FF8}" presName="LevelOneTextNode" presStyleLbl="node0" presStyleIdx="0" presStyleCnt="1" custScaleX="615194" custScaleY="132147" custLinFactNeighborX="903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BB953E6-CDCD-4247-8B6A-428691EA4FD9}" type="pres">
      <dgm:prSet presAssocID="{C98B8010-118F-4A71-81E6-22EB46D68FF8}" presName="level2hierChild" presStyleCnt="0"/>
      <dgm:spPr/>
      <dgm:t>
        <a:bodyPr/>
        <a:lstStyle/>
        <a:p>
          <a:endParaRPr lang="tr-TR"/>
        </a:p>
      </dgm:t>
    </dgm:pt>
  </dgm:ptLst>
  <dgm:cxnLst>
    <dgm:cxn modelId="{11DDF0DB-6498-4A76-861F-9E8605105119}" srcId="{1B598558-99DB-4DAD-8F8B-3C1084FA728B}" destId="{C98B8010-118F-4A71-81E6-22EB46D68FF8}" srcOrd="0" destOrd="0" parTransId="{360C0107-95D6-4A20-9D5E-8668631EBF84}" sibTransId="{A011D813-5E18-44BD-AB0C-C9C2243FE2FB}"/>
    <dgm:cxn modelId="{3182B0C2-D266-4EDD-8D1A-4E771971E1A2}" type="presOf" srcId="{C98B8010-118F-4A71-81E6-22EB46D68FF8}" destId="{85289A55-7901-4C63-96C9-D8406F0F2BF7}" srcOrd="0" destOrd="0" presId="urn:microsoft.com/office/officeart/2005/8/layout/hierarchy2"/>
    <dgm:cxn modelId="{16B63875-C2C4-4053-AED8-EB7B5708349B}" type="presOf" srcId="{1B598558-99DB-4DAD-8F8B-3C1084FA728B}" destId="{02FCD69A-E79E-43BB-B0D6-7D1007618CD3}" srcOrd="0" destOrd="0" presId="urn:microsoft.com/office/officeart/2005/8/layout/hierarchy2"/>
    <dgm:cxn modelId="{BE52F99C-7FFD-4413-A95C-701E32F1497E}" type="presParOf" srcId="{02FCD69A-E79E-43BB-B0D6-7D1007618CD3}" destId="{BBDED1F7-E18E-4739-BC3F-8D5091EFA032}" srcOrd="0" destOrd="0" presId="urn:microsoft.com/office/officeart/2005/8/layout/hierarchy2"/>
    <dgm:cxn modelId="{26EC4D4A-739F-4189-B480-283402B8A51C}" type="presParOf" srcId="{BBDED1F7-E18E-4739-BC3F-8D5091EFA032}" destId="{85289A55-7901-4C63-96C9-D8406F0F2BF7}" srcOrd="0" destOrd="0" presId="urn:microsoft.com/office/officeart/2005/8/layout/hierarchy2"/>
    <dgm:cxn modelId="{BA7B6771-995C-4E0B-9B67-356A1965E747}" type="presParOf" srcId="{BBDED1F7-E18E-4739-BC3F-8D5091EFA032}" destId="{2BB953E6-CDCD-4247-8B6A-428691EA4FD9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1EA8F9-DDE8-49C1-8815-A13FBD97C702}" type="doc">
      <dgm:prSet loTypeId="urn:microsoft.com/office/officeart/2005/8/layout/radial5" loCatId="relationship" qsTypeId="urn:microsoft.com/office/officeart/2005/8/quickstyle/3d4" qsCatId="3D" csTypeId="urn:microsoft.com/office/officeart/2005/8/colors/accent1_2#1" csCatId="accent1" phldr="1"/>
      <dgm:spPr/>
      <dgm:t>
        <a:bodyPr/>
        <a:lstStyle/>
        <a:p>
          <a:endParaRPr lang="tr-TR"/>
        </a:p>
      </dgm:t>
    </dgm:pt>
    <dgm:pt modelId="{F01DAA79-2BC9-44F0-BC6D-BD07F1A5B9B5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en-US" sz="3200" dirty="0" smtClean="0"/>
            <a:t>In the Name </a:t>
          </a:r>
          <a:endParaRPr lang="tr-TR" sz="3200" dirty="0" smtClean="0"/>
        </a:p>
        <a:p>
          <a:pPr algn="ctr" rtl="0">
            <a:spcAft>
              <a:spcPts val="0"/>
            </a:spcAft>
          </a:pPr>
          <a:r>
            <a:rPr lang="en-US" sz="3200" dirty="0" smtClean="0"/>
            <a:t>of God, the Merciful, the</a:t>
          </a:r>
          <a:endParaRPr lang="tr-TR" sz="3200" dirty="0" smtClean="0"/>
        </a:p>
        <a:p>
          <a:pPr algn="ctr" rtl="0">
            <a:spcAft>
              <a:spcPts val="0"/>
            </a:spcAft>
          </a:pPr>
          <a:r>
            <a:rPr lang="en-US" sz="3200" dirty="0" smtClean="0"/>
            <a:t>compassionate.</a:t>
          </a:r>
          <a:br>
            <a:rPr lang="en-US" sz="3200" dirty="0" smtClean="0"/>
          </a:br>
          <a:r>
            <a:rPr lang="en-US" sz="3200" dirty="0" smtClean="0">
              <a:solidFill>
                <a:srgbClr val="FFFF00"/>
              </a:solidFill>
            </a:rPr>
            <a:t>The prescribed prayers (</a:t>
          </a:r>
          <a:r>
            <a:rPr lang="en-US" sz="3200" dirty="0" err="1" smtClean="0">
              <a:solidFill>
                <a:srgbClr val="FFFF00"/>
              </a:solidFill>
            </a:rPr>
            <a:t>salat</a:t>
          </a:r>
          <a:r>
            <a:rPr lang="en-US" sz="3200" dirty="0" smtClean="0">
              <a:solidFill>
                <a:srgbClr val="FFFF00"/>
              </a:solidFill>
            </a:rPr>
            <a:t>) are the pillar of religion.</a:t>
          </a:r>
          <a:endParaRPr lang="tr-TR" sz="3200" dirty="0">
            <a:solidFill>
              <a:srgbClr val="FFFF00"/>
            </a:solidFill>
          </a:endParaRPr>
        </a:p>
      </dgm:t>
    </dgm:pt>
    <dgm:pt modelId="{1FD33310-E39B-4116-93F2-158248CEB341}" type="parTrans" cxnId="{F0C3BA36-939D-4B91-86A2-05A8E6F06F0E}">
      <dgm:prSet/>
      <dgm:spPr/>
      <dgm:t>
        <a:bodyPr/>
        <a:lstStyle/>
        <a:p>
          <a:endParaRPr lang="tr-TR"/>
        </a:p>
      </dgm:t>
    </dgm:pt>
    <dgm:pt modelId="{41685018-EE05-494C-B01D-EEF30A401E21}" type="sibTrans" cxnId="{F0C3BA36-939D-4B91-86A2-05A8E6F06F0E}">
      <dgm:prSet/>
      <dgm:spPr/>
      <dgm:t>
        <a:bodyPr/>
        <a:lstStyle/>
        <a:p>
          <a:endParaRPr lang="tr-TR"/>
        </a:p>
      </dgm:t>
    </dgm:pt>
    <dgm:pt modelId="{8CB67B21-7311-4581-9BBF-02B3711C5942}" type="pres">
      <dgm:prSet presAssocID="{871EA8F9-DDE8-49C1-8815-A13FBD97C70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A5BB8F5-4418-4E48-83A0-7D07F2572157}" type="pres">
      <dgm:prSet presAssocID="{F01DAA79-2BC9-44F0-BC6D-BD07F1A5B9B5}" presName="centerShape" presStyleLbl="node0" presStyleIdx="0" presStyleCnt="1" custLinFactNeighborX="686" custLinFactNeighborY="2192"/>
      <dgm:spPr/>
      <dgm:t>
        <a:bodyPr/>
        <a:lstStyle/>
        <a:p>
          <a:endParaRPr lang="tr-TR"/>
        </a:p>
      </dgm:t>
    </dgm:pt>
  </dgm:ptLst>
  <dgm:cxnLst>
    <dgm:cxn modelId="{F0C3BA36-939D-4B91-86A2-05A8E6F06F0E}" srcId="{871EA8F9-DDE8-49C1-8815-A13FBD97C702}" destId="{F01DAA79-2BC9-44F0-BC6D-BD07F1A5B9B5}" srcOrd="0" destOrd="0" parTransId="{1FD33310-E39B-4116-93F2-158248CEB341}" sibTransId="{41685018-EE05-494C-B01D-EEF30A401E21}"/>
    <dgm:cxn modelId="{9B2A0F96-25B1-4680-A812-7DD6FDD510A0}" type="presOf" srcId="{F01DAA79-2BC9-44F0-BC6D-BD07F1A5B9B5}" destId="{1A5BB8F5-4418-4E48-83A0-7D07F2572157}" srcOrd="0" destOrd="0" presId="urn:microsoft.com/office/officeart/2005/8/layout/radial5"/>
    <dgm:cxn modelId="{519A7428-2A4C-4116-B93F-D04C9423DF4F}" type="presOf" srcId="{871EA8F9-DDE8-49C1-8815-A13FBD97C702}" destId="{8CB67B21-7311-4581-9BBF-02B3711C5942}" srcOrd="0" destOrd="0" presId="urn:microsoft.com/office/officeart/2005/8/layout/radial5"/>
    <dgm:cxn modelId="{53CB4258-195F-482D-BB83-7E359BD72938}" type="presParOf" srcId="{8CB67B21-7311-4581-9BBF-02B3711C5942}" destId="{1A5BB8F5-4418-4E48-83A0-7D07F2572157}" srcOrd="0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49D078-3087-4588-86A1-D116AFCCF6F4}" type="doc">
      <dgm:prSet loTypeId="urn:microsoft.com/office/officeart/2005/8/layout/target3" loCatId="relationship" qsTypeId="urn:microsoft.com/office/officeart/2005/8/quickstyle/3d9" qsCatId="3D" csTypeId="urn:microsoft.com/office/officeart/2005/8/colors/accent2_5" csCatId="accent2" phldr="1"/>
      <dgm:spPr/>
      <dgm:t>
        <a:bodyPr/>
        <a:lstStyle/>
        <a:p>
          <a:endParaRPr lang="tr-TR"/>
        </a:p>
      </dgm:t>
    </dgm:pt>
    <dgm:pt modelId="{E3C95440-F1A7-4EC2-A846-98E08B22E25D}">
      <dgm:prSet custT="1"/>
      <dgm:spPr/>
      <dgm:t>
        <a:bodyPr/>
        <a:lstStyle/>
        <a:p>
          <a:pPr algn="just" rtl="0"/>
          <a:r>
            <a:rPr lang="en-US" sz="3200" dirty="0" smtClean="0"/>
            <a:t>One time, a ruler gave each of two of his</a:t>
          </a:r>
          <a:r>
            <a:rPr lang="tr-TR" sz="3200" dirty="0" smtClean="0"/>
            <a:t> </a:t>
          </a:r>
          <a:r>
            <a:rPr lang="en-US" sz="3200" dirty="0" smtClean="0"/>
            <a:t>servants 24 gold coins and sent them to settle on one of his beautiful farms two months‘ </a:t>
          </a:r>
          <a:r>
            <a:rPr lang="tr-TR" sz="3200" dirty="0" smtClean="0"/>
            <a:t>distance </a:t>
          </a:r>
          <a:r>
            <a:rPr lang="en-US" sz="3200" dirty="0" smtClean="0"/>
            <a:t>away. </a:t>
          </a:r>
          <a:endParaRPr lang="tr-TR" sz="3200" dirty="0"/>
        </a:p>
      </dgm:t>
    </dgm:pt>
    <dgm:pt modelId="{4B48837E-2293-4F12-8F1C-D896DCD724C5}" type="parTrans" cxnId="{04181F42-9FA1-486E-B663-2E1D5364226A}">
      <dgm:prSet/>
      <dgm:spPr/>
      <dgm:t>
        <a:bodyPr/>
        <a:lstStyle/>
        <a:p>
          <a:endParaRPr lang="tr-TR" sz="2000"/>
        </a:p>
      </dgm:t>
    </dgm:pt>
    <dgm:pt modelId="{3CBF7FB6-42FF-42C6-B3F5-C6E6C1457AAC}" type="sibTrans" cxnId="{04181F42-9FA1-486E-B663-2E1D5364226A}">
      <dgm:prSet/>
      <dgm:spPr/>
      <dgm:t>
        <a:bodyPr/>
        <a:lstStyle/>
        <a:p>
          <a:endParaRPr lang="tr-TR" sz="2000"/>
        </a:p>
      </dgm:t>
    </dgm:pt>
    <dgm:pt modelId="{F90E601D-ACB3-49C1-A50B-131DCE0DDB9C}" type="pres">
      <dgm:prSet presAssocID="{EA49D078-3087-4588-86A1-D116AFCCF6F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49E0FEA-5829-4420-9C51-5550EBCF1C2D}" type="pres">
      <dgm:prSet presAssocID="{E3C95440-F1A7-4EC2-A846-98E08B22E25D}" presName="circle1" presStyleLbl="node1" presStyleIdx="0" presStyleCnt="1"/>
      <dgm:spPr/>
    </dgm:pt>
    <dgm:pt modelId="{81A42698-A202-4011-9B98-8585EA9F8DC6}" type="pres">
      <dgm:prSet presAssocID="{E3C95440-F1A7-4EC2-A846-98E08B22E25D}" presName="space" presStyleCnt="0"/>
      <dgm:spPr/>
    </dgm:pt>
    <dgm:pt modelId="{3D5D379D-DF04-46D2-98C1-7AB33426D514}" type="pres">
      <dgm:prSet presAssocID="{E3C95440-F1A7-4EC2-A846-98E08B22E25D}" presName="rect1" presStyleLbl="alignAcc1" presStyleIdx="0" presStyleCnt="1" custLinFactNeighborX="4036" custLinFactNeighborY="12121"/>
      <dgm:spPr/>
      <dgm:t>
        <a:bodyPr/>
        <a:lstStyle/>
        <a:p>
          <a:endParaRPr lang="tr-TR"/>
        </a:p>
      </dgm:t>
    </dgm:pt>
    <dgm:pt modelId="{9C6FD268-2BC2-4869-914C-D17CD98EC80F}" type="pres">
      <dgm:prSet presAssocID="{E3C95440-F1A7-4EC2-A846-98E08B22E25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A574216-2AD3-47E2-B246-17935DE7AB67}" type="presOf" srcId="{E3C95440-F1A7-4EC2-A846-98E08B22E25D}" destId="{3D5D379D-DF04-46D2-98C1-7AB33426D514}" srcOrd="0" destOrd="0" presId="urn:microsoft.com/office/officeart/2005/8/layout/target3"/>
    <dgm:cxn modelId="{EFBB3D70-7024-40F3-9D36-F979A37A787D}" type="presOf" srcId="{EA49D078-3087-4588-86A1-D116AFCCF6F4}" destId="{F90E601D-ACB3-49C1-A50B-131DCE0DDB9C}" srcOrd="0" destOrd="0" presId="urn:microsoft.com/office/officeart/2005/8/layout/target3"/>
    <dgm:cxn modelId="{04181F42-9FA1-486E-B663-2E1D5364226A}" srcId="{EA49D078-3087-4588-86A1-D116AFCCF6F4}" destId="{E3C95440-F1A7-4EC2-A846-98E08B22E25D}" srcOrd="0" destOrd="0" parTransId="{4B48837E-2293-4F12-8F1C-D896DCD724C5}" sibTransId="{3CBF7FB6-42FF-42C6-B3F5-C6E6C1457AAC}"/>
    <dgm:cxn modelId="{9D632904-65EA-4059-946A-11A274A157E9}" type="presOf" srcId="{E3C95440-F1A7-4EC2-A846-98E08B22E25D}" destId="{9C6FD268-2BC2-4869-914C-D17CD98EC80F}" srcOrd="1" destOrd="0" presId="urn:microsoft.com/office/officeart/2005/8/layout/target3"/>
    <dgm:cxn modelId="{1B9A233E-F9C5-4B30-9C65-9F897C24D7EB}" type="presParOf" srcId="{F90E601D-ACB3-49C1-A50B-131DCE0DDB9C}" destId="{649E0FEA-5829-4420-9C51-5550EBCF1C2D}" srcOrd="0" destOrd="0" presId="urn:microsoft.com/office/officeart/2005/8/layout/target3"/>
    <dgm:cxn modelId="{5D239EEC-CDA3-4732-BC0E-389918DE093B}" type="presParOf" srcId="{F90E601D-ACB3-49C1-A50B-131DCE0DDB9C}" destId="{81A42698-A202-4011-9B98-8585EA9F8DC6}" srcOrd="1" destOrd="0" presId="urn:microsoft.com/office/officeart/2005/8/layout/target3"/>
    <dgm:cxn modelId="{A1745272-55F9-4D5C-AA59-73936A01E8E4}" type="presParOf" srcId="{F90E601D-ACB3-49C1-A50B-131DCE0DDB9C}" destId="{3D5D379D-DF04-46D2-98C1-7AB33426D514}" srcOrd="2" destOrd="0" presId="urn:microsoft.com/office/officeart/2005/8/layout/target3"/>
    <dgm:cxn modelId="{5E49DA0D-8F21-4EE5-9BCF-9D7E01FBA179}" type="presParOf" srcId="{F90E601D-ACB3-49C1-A50B-131DCE0DDB9C}" destId="{9C6FD268-2BC2-4869-914C-D17CD98EC80F}" srcOrd="3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F09937-CFEC-4761-BEFC-3CA166048F89}" type="doc">
      <dgm:prSet loTypeId="urn:microsoft.com/office/officeart/2005/8/layout/pyramid2" loCatId="pyramid" qsTypeId="urn:microsoft.com/office/officeart/2005/8/quickstyle/simple1#1" qsCatId="simple" csTypeId="urn:microsoft.com/office/officeart/2005/8/colors/accent6_5" csCatId="accent6" phldr="1"/>
      <dgm:spPr/>
      <dgm:t>
        <a:bodyPr/>
        <a:lstStyle/>
        <a:p>
          <a:endParaRPr lang="tr-TR"/>
        </a:p>
      </dgm:t>
    </dgm:pt>
    <dgm:pt modelId="{4179D5D2-65BC-4559-B70D-3E443B2E4591}">
      <dgm:prSet custT="1"/>
      <dgm:spPr/>
      <dgm:t>
        <a:bodyPr anchor="t" anchorCtr="0"/>
        <a:lstStyle/>
        <a:p>
          <a:pPr algn="just" rtl="0"/>
          <a:r>
            <a:rPr lang="en-US" sz="2800" dirty="0" smtClean="0">
              <a:latin typeface="Eurostile" pitchFamily="34" charset="0"/>
            </a:rPr>
            <a:t>What will happen if this stubborn man does not spend that single gold coin to buy a ticket, which is like the key to a treasury and instead spends it for passing pleasures? Will not the most senseless person realize how foolish and senseless this man is</a:t>
          </a:r>
          <a:r>
            <a:rPr lang="tr-TR" sz="2800" dirty="0" smtClean="0">
              <a:latin typeface="Eurostile" pitchFamily="34" charset="0"/>
            </a:rPr>
            <a:t> </a:t>
          </a:r>
          <a:r>
            <a:rPr lang="en-US" sz="2800" dirty="0" smtClean="0">
              <a:latin typeface="Eurostile" pitchFamily="34" charset="0"/>
            </a:rPr>
            <a:t>? </a:t>
          </a:r>
          <a:endParaRPr lang="tr-TR" sz="2800" dirty="0">
            <a:latin typeface="Eurostile" pitchFamily="34" charset="0"/>
          </a:endParaRPr>
        </a:p>
      </dgm:t>
    </dgm:pt>
    <dgm:pt modelId="{8D3DF373-4549-468B-9645-AE1649650204}" type="parTrans" cxnId="{184847E1-FF95-4F4A-BEF6-C3FC4AF0F8B4}">
      <dgm:prSet/>
      <dgm:spPr/>
      <dgm:t>
        <a:bodyPr/>
        <a:lstStyle/>
        <a:p>
          <a:endParaRPr lang="tr-TR" sz="2000">
            <a:latin typeface="Eurostile" pitchFamily="34" charset="0"/>
          </a:endParaRPr>
        </a:p>
      </dgm:t>
    </dgm:pt>
    <dgm:pt modelId="{29235932-00DF-4C3D-9552-E1ADA9FFF207}" type="sibTrans" cxnId="{184847E1-FF95-4F4A-BEF6-C3FC4AF0F8B4}">
      <dgm:prSet/>
      <dgm:spPr/>
      <dgm:t>
        <a:bodyPr/>
        <a:lstStyle/>
        <a:p>
          <a:endParaRPr lang="tr-TR" sz="2000">
            <a:latin typeface="Eurostile" pitchFamily="34" charset="0"/>
          </a:endParaRPr>
        </a:p>
      </dgm:t>
    </dgm:pt>
    <dgm:pt modelId="{B8A668FF-72F4-418C-AFC6-14E7A5328B60}" type="pres">
      <dgm:prSet presAssocID="{65F09937-CFEC-4761-BEFC-3CA166048F8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C985D658-4A60-4F3E-A4BB-25D340652CFB}" type="pres">
      <dgm:prSet presAssocID="{65F09937-CFEC-4761-BEFC-3CA166048F89}" presName="pyramid" presStyleLbl="node1" presStyleIdx="0" presStyleCnt="1" custAng="20185120" custLinFactNeighborX="79012" custLinFactNeighborY="-4563"/>
      <dgm:spPr/>
    </dgm:pt>
    <dgm:pt modelId="{33D10F49-D122-4ED5-A7CD-2664D456BCDB}" type="pres">
      <dgm:prSet presAssocID="{65F09937-CFEC-4761-BEFC-3CA166048F89}" presName="theList" presStyleCnt="0"/>
      <dgm:spPr/>
    </dgm:pt>
    <dgm:pt modelId="{24989908-FB87-400D-9C35-5F60613E55AD}" type="pres">
      <dgm:prSet presAssocID="{4179D5D2-65BC-4559-B70D-3E443B2E4591}" presName="aNode" presStyleLbl="fgAcc1" presStyleIdx="0" presStyleCnt="1" custScaleX="259444" custScaleY="70459" custLinFactY="-12836" custLinFactNeighborX="-27025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16DC1E-AEF9-4998-82A0-21046B126C71}" type="pres">
      <dgm:prSet presAssocID="{4179D5D2-65BC-4559-B70D-3E443B2E4591}" presName="aSpace" presStyleCnt="0"/>
      <dgm:spPr/>
    </dgm:pt>
  </dgm:ptLst>
  <dgm:cxnLst>
    <dgm:cxn modelId="{2ADA5182-17AB-4D83-B1E5-DB4BEBF499DD}" type="presOf" srcId="{65F09937-CFEC-4761-BEFC-3CA166048F89}" destId="{B8A668FF-72F4-418C-AFC6-14E7A5328B60}" srcOrd="0" destOrd="0" presId="urn:microsoft.com/office/officeart/2005/8/layout/pyramid2"/>
    <dgm:cxn modelId="{5F99A14D-0808-45B0-AC60-3AE6C72A214B}" type="presOf" srcId="{4179D5D2-65BC-4559-B70D-3E443B2E4591}" destId="{24989908-FB87-400D-9C35-5F60613E55AD}" srcOrd="0" destOrd="0" presId="urn:microsoft.com/office/officeart/2005/8/layout/pyramid2"/>
    <dgm:cxn modelId="{184847E1-FF95-4F4A-BEF6-C3FC4AF0F8B4}" srcId="{65F09937-CFEC-4761-BEFC-3CA166048F89}" destId="{4179D5D2-65BC-4559-B70D-3E443B2E4591}" srcOrd="0" destOrd="0" parTransId="{8D3DF373-4549-468B-9645-AE1649650204}" sibTransId="{29235932-00DF-4C3D-9552-E1ADA9FFF207}"/>
    <dgm:cxn modelId="{7A6501DE-5E91-4902-B0DA-F7C2967D978E}" type="presParOf" srcId="{B8A668FF-72F4-418C-AFC6-14E7A5328B60}" destId="{C985D658-4A60-4F3E-A4BB-25D340652CFB}" srcOrd="0" destOrd="0" presId="urn:microsoft.com/office/officeart/2005/8/layout/pyramid2"/>
    <dgm:cxn modelId="{54C861E0-F930-4F8D-9356-4FF03402B0B4}" type="presParOf" srcId="{B8A668FF-72F4-418C-AFC6-14E7A5328B60}" destId="{33D10F49-D122-4ED5-A7CD-2664D456BCDB}" srcOrd="1" destOrd="0" presId="urn:microsoft.com/office/officeart/2005/8/layout/pyramid2"/>
    <dgm:cxn modelId="{F70C5723-B700-4C73-A3EA-E6CDD2974BA8}" type="presParOf" srcId="{33D10F49-D122-4ED5-A7CD-2664D456BCDB}" destId="{24989908-FB87-400D-9C35-5F60613E55AD}" srcOrd="0" destOrd="0" presId="urn:microsoft.com/office/officeart/2005/8/layout/pyramid2"/>
    <dgm:cxn modelId="{7E34F101-DFB3-4748-9C08-AE94CAA639B3}" type="presParOf" srcId="{33D10F49-D122-4ED5-A7CD-2664D456BCDB}" destId="{D516DC1E-AEF9-4998-82A0-21046B126C71}" srcOrd="1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7FBC63-440F-4FE7-9A58-BDDC05674EB2}" type="doc">
      <dgm:prSet loTypeId="urn:microsoft.com/office/officeart/2005/8/layout/hList6" loCatId="list" qsTypeId="urn:microsoft.com/office/officeart/2005/8/quickstyle/simple1#2" qsCatId="simple" csTypeId="urn:microsoft.com/office/officeart/2005/8/colors/accent0_3" csCatId="mainScheme"/>
      <dgm:spPr/>
      <dgm:t>
        <a:bodyPr/>
        <a:lstStyle/>
        <a:p>
          <a:endParaRPr lang="tr-TR"/>
        </a:p>
      </dgm:t>
    </dgm:pt>
    <dgm:pt modelId="{C597688C-A4A4-49B9-B819-62EDE297E501}">
      <dgm:prSet/>
      <dgm:spPr/>
      <dgm:t>
        <a:bodyPr/>
        <a:lstStyle/>
        <a:p>
          <a:pPr rtl="0"/>
          <a:r>
            <a:rPr lang="en-US" dirty="0" smtClean="0"/>
            <a:t>O you who do not perform the prescribed prayers! </a:t>
          </a:r>
          <a:endParaRPr lang="tr-TR" dirty="0"/>
        </a:p>
      </dgm:t>
    </dgm:pt>
    <dgm:pt modelId="{1A5B580F-034F-4929-9963-A43155E1F597}" type="parTrans" cxnId="{E84012EE-6982-4A0C-B1B2-D7E39A871400}">
      <dgm:prSet/>
      <dgm:spPr/>
      <dgm:t>
        <a:bodyPr/>
        <a:lstStyle/>
        <a:p>
          <a:endParaRPr lang="tr-TR"/>
        </a:p>
      </dgm:t>
    </dgm:pt>
    <dgm:pt modelId="{0DD3884F-7777-42A1-BB36-E30373DF190F}" type="sibTrans" cxnId="{E84012EE-6982-4A0C-B1B2-D7E39A871400}">
      <dgm:prSet/>
      <dgm:spPr/>
      <dgm:t>
        <a:bodyPr/>
        <a:lstStyle/>
        <a:p>
          <a:endParaRPr lang="tr-TR"/>
        </a:p>
      </dgm:t>
    </dgm:pt>
    <dgm:pt modelId="{6CC6FCF8-093D-4FEA-9BE8-AD6BE4F7E735}">
      <dgm:prSet/>
      <dgm:spPr/>
      <dgm:t>
        <a:bodyPr/>
        <a:lstStyle/>
        <a:p>
          <a:pPr rtl="0"/>
          <a:r>
            <a:rPr lang="en-US" dirty="0" smtClean="0"/>
            <a:t>And O my own soul, which does not like to pray! </a:t>
          </a:r>
          <a:endParaRPr lang="tr-TR" dirty="0"/>
        </a:p>
      </dgm:t>
    </dgm:pt>
    <dgm:pt modelId="{5EFCEBB0-1DCA-4C39-8EBF-90364E21B2B5}" type="parTrans" cxnId="{9CDE9F9C-8380-443B-A1F9-BE4F9AA3EE42}">
      <dgm:prSet/>
      <dgm:spPr/>
      <dgm:t>
        <a:bodyPr/>
        <a:lstStyle/>
        <a:p>
          <a:endParaRPr lang="tr-TR"/>
        </a:p>
      </dgm:t>
    </dgm:pt>
    <dgm:pt modelId="{2B63D725-9AE7-4AE7-A2D7-8A1BFB435C1A}" type="sibTrans" cxnId="{9CDE9F9C-8380-443B-A1F9-BE4F9AA3EE42}">
      <dgm:prSet/>
      <dgm:spPr/>
      <dgm:t>
        <a:bodyPr/>
        <a:lstStyle/>
        <a:p>
          <a:endParaRPr lang="tr-TR"/>
        </a:p>
      </dgm:t>
    </dgm:pt>
    <dgm:pt modelId="{2714FD8B-770C-469A-9F0C-393FB29F4B5C}" type="pres">
      <dgm:prSet presAssocID="{A17FBC63-440F-4FE7-9A58-BDDC05674E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E6E1C2B-DF54-48DF-8791-B5085C1691CD}" type="pres">
      <dgm:prSet presAssocID="{C597688C-A4A4-49B9-B819-62EDE297E50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80D03BC-8DA1-4914-8F35-612DDFEA5234}" type="pres">
      <dgm:prSet presAssocID="{0DD3884F-7777-42A1-BB36-E30373DF190F}" presName="sibTrans" presStyleCnt="0"/>
      <dgm:spPr/>
    </dgm:pt>
    <dgm:pt modelId="{B09E68C5-756D-4E48-9514-019E39783785}" type="pres">
      <dgm:prSet presAssocID="{6CC6FCF8-093D-4FEA-9BE8-AD6BE4F7E73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8FEB3AA-6F40-4ABB-B73F-2D167ED4BE83}" type="presOf" srcId="{A17FBC63-440F-4FE7-9A58-BDDC05674EB2}" destId="{2714FD8B-770C-469A-9F0C-393FB29F4B5C}" srcOrd="0" destOrd="0" presId="urn:microsoft.com/office/officeart/2005/8/layout/hList6"/>
    <dgm:cxn modelId="{DEBBF25C-5C1A-4FBC-B858-F2ADD191663E}" type="presOf" srcId="{6CC6FCF8-093D-4FEA-9BE8-AD6BE4F7E735}" destId="{B09E68C5-756D-4E48-9514-019E39783785}" srcOrd="0" destOrd="0" presId="urn:microsoft.com/office/officeart/2005/8/layout/hList6"/>
    <dgm:cxn modelId="{E84012EE-6982-4A0C-B1B2-D7E39A871400}" srcId="{A17FBC63-440F-4FE7-9A58-BDDC05674EB2}" destId="{C597688C-A4A4-49B9-B819-62EDE297E501}" srcOrd="0" destOrd="0" parTransId="{1A5B580F-034F-4929-9963-A43155E1F597}" sibTransId="{0DD3884F-7777-42A1-BB36-E30373DF190F}"/>
    <dgm:cxn modelId="{9CDE9F9C-8380-443B-A1F9-BE4F9AA3EE42}" srcId="{A17FBC63-440F-4FE7-9A58-BDDC05674EB2}" destId="{6CC6FCF8-093D-4FEA-9BE8-AD6BE4F7E735}" srcOrd="1" destOrd="0" parTransId="{5EFCEBB0-1DCA-4C39-8EBF-90364E21B2B5}" sibTransId="{2B63D725-9AE7-4AE7-A2D7-8A1BFB435C1A}"/>
    <dgm:cxn modelId="{2F8E538D-7A0F-4061-B895-8E96C424B702}" type="presOf" srcId="{C597688C-A4A4-49B9-B819-62EDE297E501}" destId="{4E6E1C2B-DF54-48DF-8791-B5085C1691CD}" srcOrd="0" destOrd="0" presId="urn:microsoft.com/office/officeart/2005/8/layout/hList6"/>
    <dgm:cxn modelId="{A37097E6-85A2-40D1-AF55-F89BAC6CF5F8}" type="presParOf" srcId="{2714FD8B-770C-469A-9F0C-393FB29F4B5C}" destId="{4E6E1C2B-DF54-48DF-8791-B5085C1691CD}" srcOrd="0" destOrd="0" presId="urn:microsoft.com/office/officeart/2005/8/layout/hList6"/>
    <dgm:cxn modelId="{62272C55-515D-4448-925A-3857E89AB826}" type="presParOf" srcId="{2714FD8B-770C-469A-9F0C-393FB29F4B5C}" destId="{D80D03BC-8DA1-4914-8F35-612DDFEA5234}" srcOrd="1" destOrd="0" presId="urn:microsoft.com/office/officeart/2005/8/layout/hList6"/>
    <dgm:cxn modelId="{DBE93677-58D6-429D-BD4A-55B4800DB53D}" type="presParOf" srcId="{2714FD8B-770C-469A-9F0C-393FB29F4B5C}" destId="{B09E68C5-756D-4E48-9514-019E39783785}" srcOrd="2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95545A-FA01-4E2A-AD71-BDF315D68A1F}" type="doc">
      <dgm:prSet loTypeId="urn:microsoft.com/office/officeart/2005/8/layout/venn1" loCatId="relationship" qsTypeId="urn:microsoft.com/office/officeart/2005/8/quickstyle/3d3" qsCatId="3D" csTypeId="urn:microsoft.com/office/officeart/2005/8/colors/accent1_2#2" csCatId="accent1"/>
      <dgm:spPr/>
      <dgm:t>
        <a:bodyPr/>
        <a:lstStyle/>
        <a:p>
          <a:endParaRPr lang="tr-TR"/>
        </a:p>
      </dgm:t>
    </dgm:pt>
    <dgm:pt modelId="{73F9C48C-9E9F-4366-A59F-9C4F8E400E71}">
      <dgm:prSet custT="1"/>
      <dgm:spPr/>
      <dgm:t>
        <a:bodyPr/>
        <a:lstStyle/>
        <a:p>
          <a:pPr algn="ctr" rtl="0"/>
          <a:r>
            <a:rPr lang="en-US" sz="1600" dirty="0" smtClean="0">
              <a:solidFill>
                <a:schemeClr val="bg1"/>
              </a:solidFill>
              <a:latin typeface="Eurostile" pitchFamily="34" charset="0"/>
            </a:rPr>
            <a:t>Moreover, the spirit, the heart, and the mind find great pleasure in prayer. And it is not trying for the body</a:t>
          </a:r>
          <a:r>
            <a:rPr lang="tr-TR" sz="1600" dirty="0" smtClean="0">
              <a:solidFill>
                <a:schemeClr val="bg1"/>
              </a:solidFill>
              <a:latin typeface="Eurostile" pitchFamily="34" charset="0"/>
            </a:rPr>
            <a:t> </a:t>
          </a:r>
          <a:endParaRPr lang="tr-TR" sz="1600" dirty="0">
            <a:solidFill>
              <a:schemeClr val="bg1"/>
            </a:solidFill>
            <a:latin typeface="Eurostile" pitchFamily="34" charset="0"/>
          </a:endParaRPr>
        </a:p>
      </dgm:t>
    </dgm:pt>
    <dgm:pt modelId="{C2DAF2B7-13A7-4143-9A42-70078DA01077}" type="parTrans" cxnId="{C4628EB1-1118-4D6E-BF4F-54B0D5A6464C}">
      <dgm:prSet/>
      <dgm:spPr/>
      <dgm:t>
        <a:bodyPr/>
        <a:lstStyle/>
        <a:p>
          <a:endParaRPr lang="tr-TR" sz="2400">
            <a:latin typeface="Eurostile" pitchFamily="34" charset="0"/>
          </a:endParaRPr>
        </a:p>
      </dgm:t>
    </dgm:pt>
    <dgm:pt modelId="{CBF1A6EA-A769-4777-B634-ECE5B616CB26}" type="sibTrans" cxnId="{C4628EB1-1118-4D6E-BF4F-54B0D5A6464C}">
      <dgm:prSet/>
      <dgm:spPr/>
      <dgm:t>
        <a:bodyPr/>
        <a:lstStyle/>
        <a:p>
          <a:endParaRPr lang="tr-TR" sz="2400">
            <a:latin typeface="Eurostile" pitchFamily="34" charset="0"/>
          </a:endParaRPr>
        </a:p>
      </dgm:t>
    </dgm:pt>
    <dgm:pt modelId="{39365BA9-113B-47DE-A24B-670B8FE940E9}">
      <dgm:prSet custT="1"/>
      <dgm:spPr/>
      <dgm:t>
        <a:bodyPr/>
        <a:lstStyle/>
        <a:p>
          <a:pPr algn="ctr" rtl="0"/>
          <a:r>
            <a:rPr lang="en-US" sz="1600" dirty="0" smtClean="0">
              <a:solidFill>
                <a:schemeClr val="bg1"/>
              </a:solidFill>
              <a:latin typeface="Eurostile" pitchFamily="34" charset="0"/>
            </a:rPr>
            <a:t>Furthermore, the right intention transforms all the other non evil acts of someone who performs the prescribed prayers into worship.</a:t>
          </a:r>
          <a:endParaRPr lang="tr-TR" sz="1600" dirty="0">
            <a:solidFill>
              <a:schemeClr val="bg1"/>
            </a:solidFill>
            <a:latin typeface="Eurostile" pitchFamily="34" charset="0"/>
          </a:endParaRPr>
        </a:p>
      </dgm:t>
    </dgm:pt>
    <dgm:pt modelId="{B6EDA56C-DF55-4867-848B-63170F0AA20A}" type="parTrans" cxnId="{67ADF3B3-E725-454F-A2E7-92D1260AC714}">
      <dgm:prSet/>
      <dgm:spPr/>
      <dgm:t>
        <a:bodyPr/>
        <a:lstStyle/>
        <a:p>
          <a:endParaRPr lang="tr-TR" sz="2400">
            <a:latin typeface="Eurostile" pitchFamily="34" charset="0"/>
          </a:endParaRPr>
        </a:p>
      </dgm:t>
    </dgm:pt>
    <dgm:pt modelId="{F337EDDD-F5EB-43E3-A5DD-77EC513FFDB5}" type="sibTrans" cxnId="{67ADF3B3-E725-454F-A2E7-92D1260AC714}">
      <dgm:prSet/>
      <dgm:spPr/>
      <dgm:t>
        <a:bodyPr/>
        <a:lstStyle/>
        <a:p>
          <a:endParaRPr lang="tr-TR" sz="2400">
            <a:latin typeface="Eurostile" pitchFamily="34" charset="0"/>
          </a:endParaRPr>
        </a:p>
      </dgm:t>
    </dgm:pt>
    <dgm:pt modelId="{C72C26FC-17DD-4739-931A-7AD6FB2EB50D}">
      <dgm:prSet custT="1"/>
      <dgm:spPr/>
      <dgm:t>
        <a:bodyPr/>
        <a:lstStyle/>
        <a:p>
          <a:pPr algn="ctr" rtl="0"/>
          <a:r>
            <a:rPr lang="en-US" sz="1600" dirty="0" smtClean="0">
              <a:solidFill>
                <a:schemeClr val="bg1"/>
              </a:solidFill>
              <a:latin typeface="Eurostile" pitchFamily="34" charset="0"/>
            </a:rPr>
            <a:t>Thus He can change the whole capital of his life into property of the Hereafter in this way. He can make his transient life permanent in one respect…</a:t>
          </a:r>
          <a:endParaRPr lang="tr-TR" sz="1600" dirty="0">
            <a:solidFill>
              <a:schemeClr val="bg1"/>
            </a:solidFill>
            <a:latin typeface="Eurostile" pitchFamily="34" charset="0"/>
          </a:endParaRPr>
        </a:p>
      </dgm:t>
    </dgm:pt>
    <dgm:pt modelId="{28F56C6C-BFD9-41E3-AA19-A4EDCD7EBFE2}" type="parTrans" cxnId="{C64C4C76-D53E-429E-9B9E-4331637E496F}">
      <dgm:prSet/>
      <dgm:spPr/>
      <dgm:t>
        <a:bodyPr/>
        <a:lstStyle/>
        <a:p>
          <a:endParaRPr lang="tr-TR" sz="2400">
            <a:latin typeface="Eurostile" pitchFamily="34" charset="0"/>
          </a:endParaRPr>
        </a:p>
      </dgm:t>
    </dgm:pt>
    <dgm:pt modelId="{236F1765-1606-4D06-BC3D-CCB1521B0CAF}" type="sibTrans" cxnId="{C64C4C76-D53E-429E-9B9E-4331637E496F}">
      <dgm:prSet/>
      <dgm:spPr/>
      <dgm:t>
        <a:bodyPr/>
        <a:lstStyle/>
        <a:p>
          <a:endParaRPr lang="tr-TR" sz="2400">
            <a:latin typeface="Eurostile" pitchFamily="34" charset="0"/>
          </a:endParaRPr>
        </a:p>
      </dgm:t>
    </dgm:pt>
    <dgm:pt modelId="{957730C0-F399-4578-AF5D-5DEBB53FB5D7}" type="pres">
      <dgm:prSet presAssocID="{4395545A-FA01-4E2A-AD71-BDF315D68A1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183A9DF-F0DC-433D-83F2-4B933C1B60AB}" type="pres">
      <dgm:prSet presAssocID="{73F9C48C-9E9F-4366-A59F-9C4F8E400E71}" presName="circ1" presStyleLbl="vennNode1" presStyleIdx="0" presStyleCnt="3"/>
      <dgm:spPr/>
      <dgm:t>
        <a:bodyPr/>
        <a:lstStyle/>
        <a:p>
          <a:endParaRPr lang="tr-TR"/>
        </a:p>
      </dgm:t>
    </dgm:pt>
    <dgm:pt modelId="{1D2A9DE8-236A-414D-9541-46D942C1FF3E}" type="pres">
      <dgm:prSet presAssocID="{73F9C48C-9E9F-4366-A59F-9C4F8E400E7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2FD89A-8436-4AB5-B57A-BD939EBDAF1A}" type="pres">
      <dgm:prSet presAssocID="{39365BA9-113B-47DE-A24B-670B8FE940E9}" presName="circ2" presStyleLbl="vennNode1" presStyleIdx="1" presStyleCnt="3"/>
      <dgm:spPr/>
      <dgm:t>
        <a:bodyPr/>
        <a:lstStyle/>
        <a:p>
          <a:endParaRPr lang="tr-TR"/>
        </a:p>
      </dgm:t>
    </dgm:pt>
    <dgm:pt modelId="{971186E6-C988-4F57-90CE-55CB67896433}" type="pres">
      <dgm:prSet presAssocID="{39365BA9-113B-47DE-A24B-670B8FE940E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60F5D1-B318-400E-9AA9-C64D8CC53BD1}" type="pres">
      <dgm:prSet presAssocID="{C72C26FC-17DD-4739-931A-7AD6FB2EB50D}" presName="circ3" presStyleLbl="vennNode1" presStyleIdx="2" presStyleCnt="3"/>
      <dgm:spPr/>
      <dgm:t>
        <a:bodyPr/>
        <a:lstStyle/>
        <a:p>
          <a:endParaRPr lang="tr-TR"/>
        </a:p>
      </dgm:t>
    </dgm:pt>
    <dgm:pt modelId="{64ABEA19-6EA7-45D7-B511-9763546C76BB}" type="pres">
      <dgm:prSet presAssocID="{C72C26FC-17DD-4739-931A-7AD6FB2EB50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4D4732E-55E1-4679-AA9C-A6827442B34F}" type="presOf" srcId="{4395545A-FA01-4E2A-AD71-BDF315D68A1F}" destId="{957730C0-F399-4578-AF5D-5DEBB53FB5D7}" srcOrd="0" destOrd="0" presId="urn:microsoft.com/office/officeart/2005/8/layout/venn1"/>
    <dgm:cxn modelId="{67ADF3B3-E725-454F-A2E7-92D1260AC714}" srcId="{4395545A-FA01-4E2A-AD71-BDF315D68A1F}" destId="{39365BA9-113B-47DE-A24B-670B8FE940E9}" srcOrd="1" destOrd="0" parTransId="{B6EDA56C-DF55-4867-848B-63170F0AA20A}" sibTransId="{F337EDDD-F5EB-43E3-A5DD-77EC513FFDB5}"/>
    <dgm:cxn modelId="{7C3B1CCC-D8A6-40D7-8D46-A9DBFE520F8A}" type="presOf" srcId="{73F9C48C-9E9F-4366-A59F-9C4F8E400E71}" destId="{1D2A9DE8-236A-414D-9541-46D942C1FF3E}" srcOrd="1" destOrd="0" presId="urn:microsoft.com/office/officeart/2005/8/layout/venn1"/>
    <dgm:cxn modelId="{E70B33D1-985A-4775-BB55-AB3993C30148}" type="presOf" srcId="{73F9C48C-9E9F-4366-A59F-9C4F8E400E71}" destId="{1183A9DF-F0DC-433D-83F2-4B933C1B60AB}" srcOrd="0" destOrd="0" presId="urn:microsoft.com/office/officeart/2005/8/layout/venn1"/>
    <dgm:cxn modelId="{C64C4C76-D53E-429E-9B9E-4331637E496F}" srcId="{4395545A-FA01-4E2A-AD71-BDF315D68A1F}" destId="{C72C26FC-17DD-4739-931A-7AD6FB2EB50D}" srcOrd="2" destOrd="0" parTransId="{28F56C6C-BFD9-41E3-AA19-A4EDCD7EBFE2}" sibTransId="{236F1765-1606-4D06-BC3D-CCB1521B0CAF}"/>
    <dgm:cxn modelId="{2576DF3E-07BA-4CB8-BC6D-6ABBAA2B9EE7}" type="presOf" srcId="{C72C26FC-17DD-4739-931A-7AD6FB2EB50D}" destId="{64ABEA19-6EA7-45D7-B511-9763546C76BB}" srcOrd="1" destOrd="0" presId="urn:microsoft.com/office/officeart/2005/8/layout/venn1"/>
    <dgm:cxn modelId="{EE34C362-D1FE-4ECF-A150-64C4ED6F4C21}" type="presOf" srcId="{39365BA9-113B-47DE-A24B-670B8FE940E9}" destId="{BE2FD89A-8436-4AB5-B57A-BD939EBDAF1A}" srcOrd="0" destOrd="0" presId="urn:microsoft.com/office/officeart/2005/8/layout/venn1"/>
    <dgm:cxn modelId="{C4628EB1-1118-4D6E-BF4F-54B0D5A6464C}" srcId="{4395545A-FA01-4E2A-AD71-BDF315D68A1F}" destId="{73F9C48C-9E9F-4366-A59F-9C4F8E400E71}" srcOrd="0" destOrd="0" parTransId="{C2DAF2B7-13A7-4143-9A42-70078DA01077}" sibTransId="{CBF1A6EA-A769-4777-B634-ECE5B616CB26}"/>
    <dgm:cxn modelId="{8ECB1477-325F-4CC3-952E-04F2D5FE5F3D}" type="presOf" srcId="{39365BA9-113B-47DE-A24B-670B8FE940E9}" destId="{971186E6-C988-4F57-90CE-55CB67896433}" srcOrd="1" destOrd="0" presId="urn:microsoft.com/office/officeart/2005/8/layout/venn1"/>
    <dgm:cxn modelId="{371FC313-049D-444F-94E4-35C8E3A7DB1A}" type="presOf" srcId="{C72C26FC-17DD-4739-931A-7AD6FB2EB50D}" destId="{0060F5D1-B318-400E-9AA9-C64D8CC53BD1}" srcOrd="0" destOrd="0" presId="urn:microsoft.com/office/officeart/2005/8/layout/venn1"/>
    <dgm:cxn modelId="{197F5BAF-F425-43FF-8BF8-AE237D9A6B75}" type="presParOf" srcId="{957730C0-F399-4578-AF5D-5DEBB53FB5D7}" destId="{1183A9DF-F0DC-433D-83F2-4B933C1B60AB}" srcOrd="0" destOrd="0" presId="urn:microsoft.com/office/officeart/2005/8/layout/venn1"/>
    <dgm:cxn modelId="{33DF7353-185D-4B12-9CBB-2ED4B7F743A9}" type="presParOf" srcId="{957730C0-F399-4578-AF5D-5DEBB53FB5D7}" destId="{1D2A9DE8-236A-414D-9541-46D942C1FF3E}" srcOrd="1" destOrd="0" presId="urn:microsoft.com/office/officeart/2005/8/layout/venn1"/>
    <dgm:cxn modelId="{C81987A8-D61B-4200-952C-A62EBFCA79F6}" type="presParOf" srcId="{957730C0-F399-4578-AF5D-5DEBB53FB5D7}" destId="{BE2FD89A-8436-4AB5-B57A-BD939EBDAF1A}" srcOrd="2" destOrd="0" presId="urn:microsoft.com/office/officeart/2005/8/layout/venn1"/>
    <dgm:cxn modelId="{938D89BC-46A3-4578-BB97-A8E654CFCF5F}" type="presParOf" srcId="{957730C0-F399-4578-AF5D-5DEBB53FB5D7}" destId="{971186E6-C988-4F57-90CE-55CB67896433}" srcOrd="3" destOrd="0" presId="urn:microsoft.com/office/officeart/2005/8/layout/venn1"/>
    <dgm:cxn modelId="{3CA78A06-CF41-453B-A423-8C7D79299D9B}" type="presParOf" srcId="{957730C0-F399-4578-AF5D-5DEBB53FB5D7}" destId="{0060F5D1-B318-400E-9AA9-C64D8CC53BD1}" srcOrd="4" destOrd="0" presId="urn:microsoft.com/office/officeart/2005/8/layout/venn1"/>
    <dgm:cxn modelId="{3B8C4258-AEB6-4E3B-AC31-314590F0D26E}" type="presParOf" srcId="{957730C0-F399-4578-AF5D-5DEBB53FB5D7}" destId="{64ABEA19-6EA7-45D7-B511-9763546C76BB}" srcOrd="5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14C60B-6D30-48CB-BDE9-A409FAD3B63B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C1D09A-7069-49A2-B176-4C6A79BB8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5C3E4-701A-4397-B3BA-B222C88126B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F1F96-8F6B-4F2D-957D-0E28401DB61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C055E-7DAF-463E-9F35-16E83F7A3A1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BB6CA-ED6F-47EA-BAF1-079ADF2E0ED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22970-47AD-4C30-93F4-A846071D161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2732D-9EF0-4C30-A6DD-DB4F6A59F36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24063-D341-4F6A-8543-4D5C7ACDDCE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7B82D-EAF5-46E7-9727-7E5D1651021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F6BC8-4314-41B4-B6A1-306E707EFE8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1728-A840-4C01-8E18-8444705EEE7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939AC-5BD7-4E9D-AA10-330F02F255C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A936F8FC-DAA5-4774-8504-1A15CC5218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diagramData" Target="../diagrams/data5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microsoft.com/office/2007/relationships/diagramDrawing" Target="../diagrams/drawing2.xml"/><Relationship Id="rId4" Type="http://schemas.openxmlformats.org/officeDocument/2006/relationships/image" Target="../media/image2.jpeg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adder.org.tr/" TargetMode="External"/><Relationship Id="rId5" Type="http://schemas.openxmlformats.org/officeDocument/2006/relationships/image" Target="../media/image36.gif"/><Relationship Id="rId4" Type="http://schemas.openxmlformats.org/officeDocument/2006/relationships/hyperlink" Target="http://www.kadder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sala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052736"/>
            <a:ext cx="4698876" cy="36911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9792" y="188640"/>
            <a:ext cx="4032448" cy="720079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>
              <a:defRPr/>
            </a:pP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Edwardian Script ITC" pitchFamily="66" charset="0"/>
              </a:rPr>
              <a:t>The Fourth Word</a:t>
            </a:r>
            <a:endParaRPr lang="tr-TR" sz="4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24" y="5013176"/>
            <a:ext cx="6400800" cy="6278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>
              <a:defRPr/>
            </a:pP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Edwardian Script ITC" pitchFamily="66" charset="0"/>
              </a:rPr>
              <a:t>The Value of the Prescribed Prayers</a:t>
            </a:r>
            <a:endParaRPr lang="tr-T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Edwardian Script ITC" pitchFamily="66" charset="0"/>
            </a:endParaRPr>
          </a:p>
        </p:txBody>
      </p:sp>
      <p:graphicFrame>
        <p:nvGraphicFramePr>
          <p:cNvPr id="5" name="4 Diyagram"/>
          <p:cNvGraphicFramePr/>
          <p:nvPr/>
        </p:nvGraphicFramePr>
        <p:xfrm>
          <a:off x="683568" y="5805264"/>
          <a:ext cx="7920880" cy="820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5 Resim" descr="slide0002ç-o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540568" y="260648"/>
            <a:ext cx="6192688" cy="6408712"/>
          </a:xfrm>
          <a:prstGeom prst="verticalScroll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Ins="288000" bIns="36000"/>
          <a:lstStyle/>
          <a:p>
            <a:pPr algn="just" eaLnBrk="1" hangingPunct="1">
              <a:buFontTx/>
              <a:buNone/>
              <a:defRPr/>
            </a:pPr>
            <a:r>
              <a:rPr lang="tr-TR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	</a:t>
            </a:r>
            <a:r>
              <a:rPr lang="en-US" sz="2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Eurostile" pitchFamily="34" charset="0"/>
              </a:rPr>
              <a:t>His </a:t>
            </a:r>
            <a:r>
              <a:rPr lang="en-US" sz="24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Eurostile" pitchFamily="34" charset="0"/>
              </a:rPr>
              <a:t>friend said to him: "Spend this last gold coin to buy a ticket so that you will not have to walk the long journey and starve. Moreover, our master is generous; perhaps he will forgive you for your faults, and put you on a plane. Then we shall reach our destination in one day. Otherwise you will be compelled to walk across a desert, hungry and alone, for two months." </a:t>
            </a:r>
            <a:endParaRPr lang="tr-TR" sz="24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Eurostile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9 Resim" descr="ankaragari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Diyagram"/>
          <p:cNvGraphicFramePr/>
          <p:nvPr/>
        </p:nvGraphicFramePr>
        <p:xfrm>
          <a:off x="0" y="0"/>
          <a:ext cx="10836696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4819" name="17 Grup"/>
          <p:cNvGrpSpPr>
            <a:grpSpLocks/>
          </p:cNvGrpSpPr>
          <p:nvPr/>
        </p:nvGrpSpPr>
        <p:grpSpPr bwMode="auto">
          <a:xfrm>
            <a:off x="3825875" y="3857625"/>
            <a:ext cx="5318125" cy="2128838"/>
            <a:chOff x="3463657" y="3590426"/>
            <a:chExt cx="5318511" cy="2128785"/>
          </a:xfrm>
        </p:grpSpPr>
        <p:pic>
          <p:nvPicPr>
            <p:cNvPr id="34820" name="Picture 4" descr="tt-final-large"/>
            <p:cNvPicPr>
              <a:picLocks noChangeAspect="1" noChangeArrowheads="1"/>
            </p:cNvPicPr>
            <p:nvPr/>
          </p:nvPicPr>
          <p:blipFill>
            <a:blip r:embed="rId8"/>
            <a:srcRect l="3711" t="8243" r="4224" b="11201"/>
            <a:stretch>
              <a:fillRect/>
            </a:stretch>
          </p:blipFill>
          <p:spPr bwMode="auto">
            <a:xfrm rot="-1413257">
              <a:off x="3463657" y="3880688"/>
              <a:ext cx="5318511" cy="1838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6 Dikdörtgen"/>
            <p:cNvSpPr/>
            <p:nvPr/>
          </p:nvSpPr>
          <p:spPr>
            <a:xfrm rot="20187217">
              <a:off x="4625791" y="5290597"/>
              <a:ext cx="1728913" cy="21589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200" dirty="0"/>
                <a:t>EVERYBODY</a:t>
              </a:r>
              <a:endParaRPr lang="tr-TR" dirty="0"/>
            </a:p>
          </p:txBody>
        </p:sp>
        <p:sp>
          <p:nvSpPr>
            <p:cNvPr id="15" name="14 Dikdörtgen"/>
            <p:cNvSpPr/>
            <p:nvPr/>
          </p:nvSpPr>
          <p:spPr>
            <a:xfrm rot="20187217">
              <a:off x="5914935" y="5296947"/>
              <a:ext cx="1603491" cy="24923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200" dirty="0"/>
                <a:t>HEREAFTER</a:t>
              </a:r>
              <a:endParaRPr lang="tr-TR" sz="1600" dirty="0"/>
            </a:p>
          </p:txBody>
        </p:sp>
        <p:sp>
          <p:nvSpPr>
            <p:cNvPr id="16" name="15 Dikdörtgen"/>
            <p:cNvSpPr/>
            <p:nvPr/>
          </p:nvSpPr>
          <p:spPr>
            <a:xfrm rot="20187217">
              <a:off x="5516444" y="4504803"/>
              <a:ext cx="768406" cy="16668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200" dirty="0"/>
                <a:t>WORLD</a:t>
              </a:r>
            </a:p>
          </p:txBody>
        </p:sp>
        <p:sp>
          <p:nvSpPr>
            <p:cNvPr id="17" name="16 Dikdörtgen"/>
            <p:cNvSpPr/>
            <p:nvPr/>
          </p:nvSpPr>
          <p:spPr>
            <a:xfrm rot="20187217">
              <a:off x="7602570" y="3590426"/>
              <a:ext cx="844611" cy="177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900" dirty="0"/>
                <a:t>UNKNOWN</a:t>
              </a:r>
              <a:endParaRPr lang="tr-TR" sz="1200" dirty="0"/>
            </a:p>
          </p:txBody>
        </p:sp>
      </p:grp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7488237" cy="9350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The realities of this story are as follows:</a:t>
            </a:r>
          </a:p>
        </p:txBody>
      </p:sp>
      <p:graphicFrame>
        <p:nvGraphicFramePr>
          <p:cNvPr id="5" name="4 Diyagram"/>
          <p:cNvGraphicFramePr/>
          <p:nvPr/>
        </p:nvGraphicFramePr>
        <p:xfrm>
          <a:off x="4355976" y="2227740"/>
          <a:ext cx="4175125" cy="3145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6 Resim" descr="duafo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00" y="1628775"/>
            <a:ext cx="3978275" cy="4537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1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5676554" cy="58477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ruler in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rostile" pitchFamily="34" charset="0"/>
              </a:rPr>
              <a:t>the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comparison is 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928926" y="5572140"/>
            <a:ext cx="6012160" cy="707886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rostile" pitchFamily="34" charset="0"/>
              </a:rPr>
              <a:t>our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rostile" pitchFamily="34" charset="0"/>
              </a:rPr>
              <a:t>Sustainer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rostile" pitchFamily="34" charset="0"/>
              </a:rPr>
              <a:t>, our Creator</a:t>
            </a:r>
            <a:r>
              <a:rPr lang="tr-T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rostile" pitchFamily="34" charset="0"/>
              </a:rPr>
              <a:t> </a:t>
            </a:r>
          </a:p>
        </p:txBody>
      </p:sp>
      <p:pic>
        <p:nvPicPr>
          <p:cNvPr id="38917" name="6 Resim" descr="allah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773238"/>
            <a:ext cx="28765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 descr="nam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628775"/>
            <a:ext cx="5400675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23528" y="404664"/>
            <a:ext cx="37096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Eurostile" pitchFamily="34" charset="0"/>
                <a:cs typeface="+mn-cs"/>
              </a:rPr>
              <a:t>One servant represents </a:t>
            </a:r>
            <a:endParaRPr lang="tr-TR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Eurostile" pitchFamily="34" charset="0"/>
              <a:cs typeface="+mn-cs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-108520" y="5436513"/>
            <a:ext cx="9396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Eurostile" pitchFamily="34" charset="0"/>
                <a:cs typeface="+mn-cs"/>
              </a:rPr>
              <a:t>the devout, who perform their prayers with fervor, </a:t>
            </a:r>
            <a:endParaRPr lang="tr-TR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Eurostile" pitchFamily="34" charset="0"/>
              <a:cs typeface="+mn-cs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yorumlaza7"/>
          <p:cNvPicPr>
            <a:picLocks noChangeAspect="1" noChangeArrowheads="1"/>
          </p:cNvPicPr>
          <p:nvPr/>
        </p:nvPicPr>
        <p:blipFill>
          <a:blip r:embed="rId3"/>
          <a:srcRect r="19710"/>
          <a:stretch>
            <a:fillRect/>
          </a:stretch>
        </p:blipFill>
        <p:spPr bwMode="auto">
          <a:xfrm>
            <a:off x="0" y="-20638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943200" y="188640"/>
            <a:ext cx="720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The other servant represents </a:t>
            </a:r>
            <a:endParaRPr lang="tr-T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979712" y="765119"/>
            <a:ext cx="71287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the heedless who neglect</a:t>
            </a:r>
            <a:endParaRPr lang="tr-T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  <a:p>
            <a:pPr algn="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 their prayers. </a:t>
            </a:r>
            <a:endParaRPr lang="tr-T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slide0014_image03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412875"/>
            <a:ext cx="4392613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755650" y="8350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429256" y="5364505"/>
            <a:ext cx="3463224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3200" dirty="0">
                <a:latin typeface="Eurostile" pitchFamily="34" charset="0"/>
              </a:rPr>
              <a:t>24 hours of a day</a:t>
            </a:r>
            <a:endParaRPr lang="tr-TR" sz="3200" dirty="0">
              <a:latin typeface="Eurostile" pitchFamily="34" charset="0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179512" y="1124744"/>
            <a:ext cx="4106736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3200" dirty="0">
                <a:latin typeface="Eurostile" pitchFamily="34" charset="0"/>
              </a:rPr>
              <a:t>The 24 gold coins are </a:t>
            </a:r>
          </a:p>
        </p:txBody>
      </p:sp>
      <p:pic>
        <p:nvPicPr>
          <p:cNvPr id="12" name="Picture 6" descr="r189122_7087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76872"/>
            <a:ext cx="3386501" cy="25675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12 Eşittir"/>
          <p:cNvSpPr/>
          <p:nvPr/>
        </p:nvSpPr>
        <p:spPr>
          <a:xfrm>
            <a:off x="3708400" y="2636838"/>
            <a:ext cx="1943100" cy="1655762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 descr="-3994-spr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4238"/>
            <a:ext cx="4643438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755576" y="1124744"/>
            <a:ext cx="24849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The farm is</a:t>
            </a:r>
            <a:r>
              <a:rPr lang="tr-T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2120" y="4653136"/>
            <a:ext cx="26084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Paradise. </a:t>
            </a:r>
            <a:endParaRPr lang="tr-T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  <p:pic>
        <p:nvPicPr>
          <p:cNvPr id="47109" name="6 Resim" descr="ciflik-ev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0"/>
            <a:ext cx="45005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ankaragari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34812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7" name="Picture 5" descr="3109510945_767bab1cbe_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284984"/>
            <a:ext cx="4788024" cy="3245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788024" y="836712"/>
            <a:ext cx="33041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Eurostile" pitchFamily="34" charset="0"/>
                <a:cs typeface="+mn-cs"/>
              </a:rPr>
              <a:t>The station is 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55576" y="4653136"/>
            <a:ext cx="30973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the grave.</a:t>
            </a:r>
            <a:endParaRPr lang="tr-T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Resim" descr="3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-747464"/>
            <a:ext cx="4928873" cy="7605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653318" lon="21595176" rev="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641013"/>
            <a:ext cx="14036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urostile" pitchFamily="34" charset="0"/>
                <a:cs typeface="+mn-cs"/>
              </a:rPr>
              <a:t>The journey is 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286512" y="548680"/>
            <a:ext cx="28574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urostile" pitchFamily="34" charset="0"/>
                <a:cs typeface="+mn-cs"/>
              </a:rPr>
              <a:t>man’s journey passing through the grave, the Resurrection, and the Hereafter.</a:t>
            </a: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urostile" pitchFamily="34" charset="0"/>
              <a:cs typeface="+mn-cs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namaz-kinsa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Diyagram"/>
          <p:cNvGraphicFramePr/>
          <p:nvPr/>
        </p:nvGraphicFramePr>
        <p:xfrm>
          <a:off x="2915816" y="116632"/>
          <a:ext cx="669674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671888" y="4614863"/>
            <a:ext cx="54721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dirty="0">
                <a:solidFill>
                  <a:srgbClr val="FFFF00"/>
                </a:solidFill>
                <a:latin typeface="Eurostile" pitchFamily="34" charset="0"/>
                <a:cs typeface="+mn-cs"/>
              </a:rPr>
              <a:t> </a:t>
            </a:r>
            <a:r>
              <a:rPr lang="en-US" sz="1050" b="1" i="1" dirty="0" err="1">
                <a:solidFill>
                  <a:srgbClr val="FFFF00"/>
                </a:solidFill>
                <a:latin typeface="Eurostile" pitchFamily="34" charset="0"/>
                <a:cs typeface="+mn-cs"/>
              </a:rPr>
              <a:t>TirmidhI</a:t>
            </a:r>
            <a:r>
              <a:rPr lang="en-US" sz="1050" b="1" dirty="0">
                <a:solidFill>
                  <a:srgbClr val="FFFF00"/>
                </a:solidFill>
                <a:latin typeface="Eurostile" pitchFamily="34" charset="0"/>
                <a:cs typeface="+mn-cs"/>
              </a:rPr>
              <a:t>, </a:t>
            </a:r>
            <a:r>
              <a:rPr lang="en-US" sz="1050" b="1" dirty="0" err="1">
                <a:solidFill>
                  <a:srgbClr val="FFFF00"/>
                </a:solidFill>
                <a:latin typeface="Eurostile" pitchFamily="34" charset="0"/>
                <a:cs typeface="+mn-cs"/>
              </a:rPr>
              <a:t>Iman</a:t>
            </a:r>
            <a:r>
              <a:rPr lang="en-US" sz="1050" b="1" dirty="0">
                <a:solidFill>
                  <a:srgbClr val="FFFF00"/>
                </a:solidFill>
                <a:latin typeface="Eurostile" pitchFamily="34" charset="0"/>
                <a:cs typeface="+mn-cs"/>
              </a:rPr>
              <a:t>, 8</a:t>
            </a:r>
            <a:r>
              <a:rPr lang="en-US" sz="1050" b="1" i="1" dirty="0">
                <a:solidFill>
                  <a:srgbClr val="FFFF00"/>
                </a:solidFill>
                <a:latin typeface="Eurostile" pitchFamily="34" charset="0"/>
                <a:cs typeface="+mn-cs"/>
              </a:rPr>
              <a:t>;</a:t>
            </a:r>
            <a:r>
              <a:rPr lang="en-US" sz="1050" b="1" dirty="0">
                <a:solidFill>
                  <a:srgbClr val="FFFF00"/>
                </a:solidFill>
                <a:latin typeface="Eurostile" pitchFamily="34" charset="0"/>
                <a:cs typeface="+mn-cs"/>
              </a:rPr>
              <a:t> </a:t>
            </a:r>
            <a:r>
              <a:rPr lang="en-US" sz="1050" b="1" i="1" dirty="0" err="1">
                <a:solidFill>
                  <a:srgbClr val="FFFF00"/>
                </a:solidFill>
                <a:latin typeface="Eurostile" pitchFamily="34" charset="0"/>
                <a:cs typeface="+mn-cs"/>
              </a:rPr>
              <a:t>Ibn</a:t>
            </a:r>
            <a:r>
              <a:rPr lang="en-US" sz="1050" b="1" i="1" dirty="0">
                <a:solidFill>
                  <a:srgbClr val="FFFF00"/>
                </a:solidFill>
                <a:latin typeface="Eurostile" pitchFamily="34" charset="0"/>
                <a:cs typeface="+mn-cs"/>
              </a:rPr>
              <a:t> </a:t>
            </a:r>
            <a:r>
              <a:rPr lang="en-US" sz="1050" b="1" i="1" dirty="0" err="1">
                <a:solidFill>
                  <a:srgbClr val="FFFF00"/>
                </a:solidFill>
                <a:latin typeface="Eurostile" pitchFamily="34" charset="0"/>
                <a:cs typeface="+mn-cs"/>
              </a:rPr>
              <a:t>Maja</a:t>
            </a:r>
            <a:r>
              <a:rPr lang="en-US" sz="1050" b="1" dirty="0">
                <a:solidFill>
                  <a:srgbClr val="FFFF00"/>
                </a:solidFill>
                <a:latin typeface="Eurostile" pitchFamily="34" charset="0"/>
                <a:cs typeface="+mn-cs"/>
              </a:rPr>
              <a:t>, </a:t>
            </a:r>
            <a:r>
              <a:rPr lang="en-US" sz="1050" b="1" dirty="0" err="1">
                <a:solidFill>
                  <a:srgbClr val="FFFF00"/>
                </a:solidFill>
                <a:latin typeface="Eurostile" pitchFamily="34" charset="0"/>
                <a:cs typeface="+mn-cs"/>
              </a:rPr>
              <a:t>Fitan</a:t>
            </a:r>
            <a:r>
              <a:rPr lang="en-US" sz="1050" b="1" dirty="0">
                <a:solidFill>
                  <a:srgbClr val="FFFF00"/>
                </a:solidFill>
                <a:latin typeface="Eurostile" pitchFamily="34" charset="0"/>
                <a:cs typeface="+mn-cs"/>
              </a:rPr>
              <a:t>, 12</a:t>
            </a:r>
            <a:r>
              <a:rPr lang="en-US" sz="1050" b="1" i="1" dirty="0">
                <a:solidFill>
                  <a:srgbClr val="FFFF00"/>
                </a:solidFill>
                <a:latin typeface="Eurostile" pitchFamily="34" charset="0"/>
                <a:cs typeface="+mn-cs"/>
              </a:rPr>
              <a:t>;</a:t>
            </a:r>
            <a:r>
              <a:rPr lang="en-US" sz="1050" b="1" dirty="0">
                <a:solidFill>
                  <a:srgbClr val="FFFF00"/>
                </a:solidFill>
                <a:latin typeface="Eurostile" pitchFamily="34" charset="0"/>
                <a:cs typeface="+mn-cs"/>
              </a:rPr>
              <a:t> </a:t>
            </a:r>
            <a:r>
              <a:rPr lang="en-US" sz="1050" b="1" i="1" dirty="0" err="1">
                <a:solidFill>
                  <a:srgbClr val="FFFF00"/>
                </a:solidFill>
                <a:latin typeface="Eurostile" pitchFamily="34" charset="0"/>
                <a:cs typeface="+mn-cs"/>
              </a:rPr>
              <a:t>Musnad</a:t>
            </a:r>
            <a:r>
              <a:rPr lang="en-US" sz="1050" b="1" dirty="0">
                <a:solidFill>
                  <a:srgbClr val="FFFF00"/>
                </a:solidFill>
                <a:latin typeface="Eurostile" pitchFamily="34" charset="0"/>
                <a:cs typeface="+mn-cs"/>
              </a:rPr>
              <a:t>, v, 231</a:t>
            </a:r>
            <a:r>
              <a:rPr lang="en-US" sz="1050" b="1" i="1" dirty="0">
                <a:solidFill>
                  <a:srgbClr val="FFFF00"/>
                </a:solidFill>
                <a:latin typeface="Eurostile" pitchFamily="34" charset="0"/>
                <a:cs typeface="+mn-cs"/>
              </a:rPr>
              <a:t>;</a:t>
            </a:r>
            <a:r>
              <a:rPr lang="en-US" sz="1050" b="1" dirty="0">
                <a:solidFill>
                  <a:srgbClr val="FFFF00"/>
                </a:solidFill>
                <a:latin typeface="Eurostile" pitchFamily="34" charset="0"/>
                <a:cs typeface="+mn-cs"/>
              </a:rPr>
              <a:t> al-Hakim, </a:t>
            </a:r>
            <a:r>
              <a:rPr lang="en-US" sz="1050" b="1" i="1" dirty="0">
                <a:solidFill>
                  <a:srgbClr val="FFFF00"/>
                </a:solidFill>
                <a:latin typeface="Eurostile" pitchFamily="34" charset="0"/>
                <a:cs typeface="+mn-cs"/>
              </a:rPr>
              <a:t>al-</a:t>
            </a:r>
            <a:r>
              <a:rPr lang="en-US" sz="1050" b="1" i="1" dirty="0" err="1">
                <a:solidFill>
                  <a:srgbClr val="FFFF00"/>
                </a:solidFill>
                <a:latin typeface="Eurostile" pitchFamily="34" charset="0"/>
                <a:cs typeface="+mn-cs"/>
              </a:rPr>
              <a:t>Mustadrak</a:t>
            </a:r>
            <a:r>
              <a:rPr lang="en-US" sz="1050" b="1" dirty="0">
                <a:solidFill>
                  <a:srgbClr val="FFFF00"/>
                </a:solidFill>
                <a:latin typeface="Eurostile" pitchFamily="34" charset="0"/>
                <a:cs typeface="+mn-cs"/>
              </a:rPr>
              <a:t>, ii, 76</a:t>
            </a:r>
            <a:endParaRPr lang="tr-TR" sz="1050" b="1" dirty="0">
              <a:solidFill>
                <a:srgbClr val="FFFF00"/>
              </a:solidFill>
              <a:latin typeface="Eurostile" pitchFamily="34" charset="0"/>
              <a:cs typeface="+mn-cs"/>
            </a:endParaRPr>
          </a:p>
        </p:txBody>
      </p:sp>
      <p:pic>
        <p:nvPicPr>
          <p:cNvPr id="5" name="essalat.wav">
            <a:hlinkClick r:id="" action="ppaction://media"/>
          </p:cNvPr>
          <p:cNvPicPr>
            <a:picLocks noRot="1" noChangeAspect="1"/>
          </p:cNvPicPr>
          <p:nvPr>
            <a:wavAudioFile r:embed="rId1" name="essalat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9396413" y="3573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1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Graphic spid="6" grpId="0">
        <p:bldAsOne/>
      </p:bldGraphic>
      <p:bldGraphic spid="6" grpId="1">
        <p:bldAsOne/>
      </p:bldGraphic>
      <p:bldP spid="30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95536" y="260648"/>
            <a:ext cx="3239963" cy="517064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2200" dirty="0">
                <a:latin typeface="Eurostile" pitchFamily="34" charset="0"/>
              </a:rPr>
              <a:t>People cover that long journey to different degrees according to their good and bad actions. Some of the truly devout cross a thousand year distance in a day, like lightening. And some traverse a fifty-thousand year distance in a day, at the speed of imagination. The Qur'an alludes to this truth in two of its verses.2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11188" y="6021388"/>
            <a:ext cx="2525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2. (Quran 22:47 and 70:4)</a:t>
            </a:r>
            <a:endParaRPr lang="tr-TR" sz="1600"/>
          </a:p>
        </p:txBody>
      </p:sp>
      <p:pic>
        <p:nvPicPr>
          <p:cNvPr id="8" name="7 Resim" descr="Road_to____by_yv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2C2217"/>
              </a:clrFrom>
              <a:clrTo>
                <a:srgbClr val="2C2217">
                  <a:alpha val="0"/>
                </a:srgbClr>
              </a:clrTo>
            </a:clrChange>
          </a:blip>
          <a:srcRect t="20000" b="14225"/>
          <a:stretch>
            <a:fillRect/>
          </a:stretch>
        </p:blipFill>
        <p:spPr>
          <a:xfrm>
            <a:off x="4067175" y="2349500"/>
            <a:ext cx="5076825" cy="5040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Resim" descr="gunes-sistem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-99392"/>
            <a:ext cx="5328592" cy="4005064"/>
          </a:xfrm>
          <a:prstGeom prst="rect">
            <a:avLst/>
          </a:prstGeom>
          <a:ln>
            <a:noFill/>
          </a:ln>
          <a:effectLst>
            <a:outerShdw blurRad="838200" dist="1003300" dir="5400000" sx="98000" sy="98000" algn="ctr" rotWithShape="0">
              <a:srgbClr val="000000"/>
            </a:outerShdw>
            <a:softEdge rad="112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1560088163_11777d882b_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6228184" cy="4464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55299" name="5 Grup"/>
          <p:cNvGrpSpPr>
            <a:grpSpLocks/>
          </p:cNvGrpSpPr>
          <p:nvPr/>
        </p:nvGrpSpPr>
        <p:grpSpPr bwMode="auto">
          <a:xfrm>
            <a:off x="5143500" y="642938"/>
            <a:ext cx="5318125" cy="2128837"/>
            <a:chOff x="3463657" y="3590426"/>
            <a:chExt cx="5318511" cy="2128785"/>
          </a:xfrm>
        </p:grpSpPr>
        <p:pic>
          <p:nvPicPr>
            <p:cNvPr id="55302" name="Picture 4" descr="tt-final-large"/>
            <p:cNvPicPr>
              <a:picLocks noChangeAspect="1" noChangeArrowheads="1"/>
            </p:cNvPicPr>
            <p:nvPr/>
          </p:nvPicPr>
          <p:blipFill>
            <a:blip r:embed="rId4"/>
            <a:srcRect l="3711" t="8243" r="4224" b="11201"/>
            <a:stretch>
              <a:fillRect/>
            </a:stretch>
          </p:blipFill>
          <p:spPr bwMode="auto">
            <a:xfrm rot="-1413257">
              <a:off x="3463657" y="3880688"/>
              <a:ext cx="5318511" cy="1838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8 Dikdörtgen"/>
            <p:cNvSpPr/>
            <p:nvPr/>
          </p:nvSpPr>
          <p:spPr>
            <a:xfrm rot="20187217">
              <a:off x="4625791" y="5290596"/>
              <a:ext cx="1728913" cy="21589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200" dirty="0"/>
                <a:t>EVERYBODY</a:t>
              </a:r>
              <a:endParaRPr lang="tr-TR" dirty="0"/>
            </a:p>
          </p:txBody>
        </p:sp>
        <p:sp>
          <p:nvSpPr>
            <p:cNvPr id="10" name="9 Dikdörtgen"/>
            <p:cNvSpPr/>
            <p:nvPr/>
          </p:nvSpPr>
          <p:spPr>
            <a:xfrm rot="20187217">
              <a:off x="5914935" y="5296946"/>
              <a:ext cx="1603491" cy="2492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200" dirty="0"/>
                <a:t>HEREAFTER</a:t>
              </a:r>
              <a:endParaRPr lang="tr-TR" sz="1600" dirty="0"/>
            </a:p>
          </p:txBody>
        </p:sp>
        <p:sp>
          <p:nvSpPr>
            <p:cNvPr id="12" name="11 Dikdörtgen"/>
            <p:cNvSpPr/>
            <p:nvPr/>
          </p:nvSpPr>
          <p:spPr>
            <a:xfrm rot="20187217">
              <a:off x="7602570" y="3590426"/>
              <a:ext cx="844611" cy="177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900" dirty="0"/>
                <a:t>UNKNOWN</a:t>
              </a:r>
              <a:endParaRPr lang="tr-TR" sz="1200" dirty="0"/>
            </a:p>
          </p:txBody>
        </p:sp>
        <p:sp>
          <p:nvSpPr>
            <p:cNvPr id="11" name="10 Dikdörtgen"/>
            <p:cNvSpPr/>
            <p:nvPr/>
          </p:nvSpPr>
          <p:spPr>
            <a:xfrm rot="20187217">
              <a:off x="5516444" y="4504804"/>
              <a:ext cx="768406" cy="16668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200" dirty="0"/>
                <a:t>WORLD</a:t>
              </a:r>
            </a:p>
          </p:txBody>
        </p:sp>
      </p:grp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50825" y="476250"/>
            <a:ext cx="6464300" cy="5238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Eurostile" pitchFamily="34" charset="0"/>
              </a:rPr>
              <a:t>The ticket in the comparison represents 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715125" y="3857625"/>
            <a:ext cx="2178050" cy="15700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Eurostile" pitchFamily="34" charset="0"/>
              </a:rPr>
              <a:t>the prescribed prayers</a:t>
            </a:r>
            <a:r>
              <a:rPr lang="en-US" sz="2000" dirty="0">
                <a:solidFill>
                  <a:schemeClr val="bg1"/>
                </a:solidFill>
                <a:latin typeface="Eurostile" pitchFamily="34" charset="0"/>
              </a:rPr>
              <a:t>. </a:t>
            </a:r>
            <a:endParaRPr lang="tr-TR" sz="2000" dirty="0">
              <a:solidFill>
                <a:schemeClr val="bg1"/>
              </a:solidFill>
              <a:latin typeface="Eurostile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icimdeki_saat_12456209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4572000" cy="4279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076825" y="-100013"/>
            <a:ext cx="3743325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b="1">
                <a:solidFill>
                  <a:schemeClr val="bg1"/>
                </a:solidFill>
                <a:latin typeface="Eurostile" pitchFamily="34" charset="0"/>
              </a:rPr>
              <a:t>That is to say, a single hour in a day is sufficient for the five prayers together with taking ablutions. (i.e. preparing for salat by washing the hands, face, feet etc.)</a:t>
            </a:r>
            <a:r>
              <a:rPr lang="en-US" sz="2600" b="1">
                <a:latin typeface="Eurostile" pitchFamily="34" charset="0"/>
              </a:rPr>
              <a:t> </a:t>
            </a:r>
            <a:endParaRPr lang="tr-TR" sz="2600" b="1">
              <a:latin typeface="Eurostile" pitchFamily="34" charset="0"/>
            </a:endParaRPr>
          </a:p>
        </p:txBody>
      </p:sp>
      <p:grpSp>
        <p:nvGrpSpPr>
          <p:cNvPr id="57348" name="6 Grup"/>
          <p:cNvGrpSpPr>
            <a:grpSpLocks/>
          </p:cNvGrpSpPr>
          <p:nvPr/>
        </p:nvGrpSpPr>
        <p:grpSpPr bwMode="auto">
          <a:xfrm>
            <a:off x="0" y="14288"/>
            <a:ext cx="4572000" cy="3184525"/>
            <a:chOff x="4067944" y="4293096"/>
            <a:chExt cx="3960440" cy="2276475"/>
          </a:xfrm>
        </p:grpSpPr>
        <p:pic>
          <p:nvPicPr>
            <p:cNvPr id="57349" name="5 Resim" descr="namazimmehmetdemir5xj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67944" y="4293096"/>
              <a:ext cx="3960440" cy="227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4 Dikdörtgen"/>
            <p:cNvSpPr/>
            <p:nvPr/>
          </p:nvSpPr>
          <p:spPr>
            <a:xfrm>
              <a:off x="4067944" y="4293096"/>
              <a:ext cx="3960440" cy="21561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</p:grp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6" descr="1251206924pu23bdf"/>
          <p:cNvPicPr>
            <a:picLocks noChangeAspect="1" noChangeArrowheads="1"/>
          </p:cNvPicPr>
          <p:nvPr/>
        </p:nvPicPr>
        <p:blipFill>
          <a:blip r:embed="rId3"/>
          <a:srcRect r="122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493392" y="3778488"/>
            <a:ext cx="5399088" cy="188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urostile" pitchFamily="34" charset="0"/>
                <a:cs typeface="+mn-cs"/>
              </a:rPr>
              <a:t>If a person spends 23 hours on this fleeting worldly life, and fails to spend one hour on the long life of the Hereafter (i.e. for the prescribed prayers); how unreasonably he behaves.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7" descr="4034480233_5485d83e00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Diyagram"/>
          <p:cNvGraphicFramePr/>
          <p:nvPr/>
        </p:nvGraphicFramePr>
        <p:xfrm>
          <a:off x="3500430" y="260648"/>
          <a:ext cx="5643570" cy="602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4932363" y="2262188"/>
            <a:ext cx="3851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tr-TR" sz="20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tr-TR" sz="2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4932363" y="4854575"/>
            <a:ext cx="3871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tr-TR" sz="20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tr-TR" sz="2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oktatlvz4ea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44624"/>
            <a:ext cx="4896544" cy="36805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3490" name="WordArt 8"/>
          <p:cNvSpPr>
            <a:spLocks noChangeArrowheads="1" noChangeShapeType="1" noTextEdit="1"/>
          </p:cNvSpPr>
          <p:nvPr/>
        </p:nvSpPr>
        <p:spPr bwMode="auto">
          <a:xfrm>
            <a:off x="468313" y="4833938"/>
            <a:ext cx="820737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 dirty="0">
              <a:ln w="10160">
                <a:solidFill>
                  <a:schemeClr val="accent1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2000" dir="5400000" algn="tl" rotWithShape="0">
                  <a:srgbClr val="000000">
                    <a:alpha val="2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3491" name="WordArt 13">
            <a:hlinkClick r:id="rId4"/>
          </p:cNvPr>
          <p:cNvSpPr>
            <a:spLocks noChangeArrowheads="1" noChangeShapeType="1" noTextEdit="1"/>
          </p:cNvSpPr>
          <p:nvPr/>
        </p:nvSpPr>
        <p:spPr bwMode="auto">
          <a:xfrm>
            <a:off x="3119438" y="5476875"/>
            <a:ext cx="2952750" cy="328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kern="10" dirty="0">
              <a:ln w="10160">
                <a:solidFill>
                  <a:schemeClr val="accent1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2000" dir="5400000" algn="tl" rotWithShape="0">
                  <a:srgbClr val="000000">
                    <a:alpha val="2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3492" name="Picture 11" descr="logo3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5929313"/>
            <a:ext cx="7191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etin kutusu">
            <a:hlinkClick r:id="rId6"/>
          </p:cNvPr>
          <p:cNvSpPr txBox="1"/>
          <p:nvPr/>
        </p:nvSpPr>
        <p:spPr>
          <a:xfrm>
            <a:off x="1081063" y="6083319"/>
            <a:ext cx="12554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tr-TR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KADDER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2569892" y="6123753"/>
            <a:ext cx="580479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presentation was compiled from Words Book of  Risale-i Nur Collection.</a:t>
            </a:r>
          </a:p>
        </p:txBody>
      </p:sp>
      <p:sp>
        <p:nvSpPr>
          <p:cNvPr id="63495" name="WordArt 9"/>
          <p:cNvSpPr>
            <a:spLocks noChangeArrowheads="1" noChangeShapeType="1" noTextEdit="1"/>
          </p:cNvSpPr>
          <p:nvPr/>
        </p:nvSpPr>
        <p:spPr bwMode="auto">
          <a:xfrm>
            <a:off x="3906838" y="4035425"/>
            <a:ext cx="15224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ln w="10160">
                <a:solidFill>
                  <a:schemeClr val="accent1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2000" dir="5400000" algn="tl" rotWithShape="0">
                  <a:srgbClr val="000000">
                    <a:alpha val="2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4 Resim" descr="namaz1mv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6675"/>
            <a:ext cx="9144000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İçerik Yer Tutucusu"/>
          <p:cNvSpPr txBox="1">
            <a:spLocks noGrp="1"/>
          </p:cNvSpPr>
          <p:nvPr>
            <p:ph idx="1"/>
          </p:nvPr>
        </p:nvSpPr>
        <p:spPr>
          <a:xfrm>
            <a:off x="72008" y="5233263"/>
            <a:ext cx="8964488" cy="1508105"/>
          </a:xfr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>
            <a:spAutoFit/>
          </a:bodyPr>
          <a:lstStyle/>
          <a:p>
            <a:pPr algn="just" eaLnBrk="1" hangingPunct="1">
              <a:buFontTx/>
              <a:buNone/>
              <a:defRPr/>
            </a:pPr>
            <a:r>
              <a:rPr lang="tr-TR" sz="2000" dirty="0" smtClean="0">
                <a:latin typeface="Eurostile" pitchFamily="34" charset="0"/>
              </a:rPr>
              <a:t>	</a:t>
            </a:r>
            <a:r>
              <a:rPr lang="en-US" sz="2800" dirty="0" smtClean="0">
                <a:latin typeface="Eurostile" pitchFamily="34" charset="0"/>
              </a:rPr>
              <a:t> and</a:t>
            </a:r>
            <a:r>
              <a:rPr lang="tr-TR" sz="2800" dirty="0" smtClean="0">
                <a:latin typeface="Eurostile" pitchFamily="34" charset="0"/>
              </a:rPr>
              <a:t> </a:t>
            </a:r>
            <a:r>
              <a:rPr lang="en-US" sz="2800" dirty="0" smtClean="0">
                <a:latin typeface="Eurostile" pitchFamily="34" charset="0"/>
              </a:rPr>
              <a:t>how crazy</a:t>
            </a:r>
            <a:r>
              <a:rPr lang="en-US" sz="3600" dirty="0" smtClean="0">
                <a:latin typeface="Eurostile" pitchFamily="34" charset="0"/>
              </a:rPr>
              <a:t> </a:t>
            </a:r>
            <a:r>
              <a:rPr lang="en-US" sz="2800" dirty="0" smtClean="0">
                <a:latin typeface="Eurostile" pitchFamily="34" charset="0"/>
              </a:rPr>
              <a:t>and harmful is the person who neglects them, pay attention to the following story which is in the form of a comparison and allegory.</a:t>
            </a:r>
            <a:r>
              <a:rPr lang="tr-TR" sz="2800" dirty="0" smtClean="0">
                <a:latin typeface="Eurostile" pitchFamily="34" charset="0"/>
              </a:rPr>
              <a:t> </a:t>
            </a:r>
            <a:endParaRPr lang="tr-TR" sz="2800" dirty="0">
              <a:latin typeface="Eurostile" pitchFamily="34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228184" y="476672"/>
            <a:ext cx="2627784" cy="39703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800" dirty="0">
                <a:latin typeface="Eurostile" pitchFamily="34" charset="0"/>
              </a:rPr>
              <a:t>If you want to understand the value and importance of the prescribed</a:t>
            </a:r>
            <a:r>
              <a:rPr lang="tr-TR" sz="2800" dirty="0">
                <a:latin typeface="Eurostile" pitchFamily="34" charset="0"/>
              </a:rPr>
              <a:t> </a:t>
            </a:r>
            <a:r>
              <a:rPr lang="en-US" sz="2800" dirty="0">
                <a:latin typeface="Eurostile" pitchFamily="34" charset="0"/>
              </a:rPr>
              <a:t>prayers (</a:t>
            </a:r>
            <a:r>
              <a:rPr lang="en-US" sz="2800" dirty="0" err="1">
                <a:latin typeface="Eurostile" pitchFamily="34" charset="0"/>
              </a:rPr>
              <a:t>salat</a:t>
            </a:r>
            <a:r>
              <a:rPr lang="en-US" sz="2800" dirty="0">
                <a:latin typeface="Eurostile" pitchFamily="34" charset="0"/>
              </a:rPr>
              <a:t>), and how they are gained with little expense,</a:t>
            </a:r>
            <a:endParaRPr lang="tr-TR" sz="2800" dirty="0">
              <a:latin typeface="Eurostile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3 Resim" descr="99999999999999an4.png"/>
          <p:cNvPicPr>
            <a:picLocks noChangeAspect="1"/>
          </p:cNvPicPr>
          <p:nvPr/>
        </p:nvPicPr>
        <p:blipFill>
          <a:blip r:embed="rId3"/>
          <a:srcRect b="70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88640"/>
            <a:ext cx="8229600" cy="1584176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It</a:t>
            </a:r>
            <a:r>
              <a:rPr lang="tr-TR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employs comparison in a way that makes clear even the most obscure questions.</a:t>
            </a:r>
            <a:endParaRPr lang="tr-TR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5 Resim" descr="ciflik-e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3 Diyagram"/>
          <p:cNvGraphicFramePr/>
          <p:nvPr/>
        </p:nvGraphicFramePr>
        <p:xfrm>
          <a:off x="323528" y="3933056"/>
          <a:ext cx="9217024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Resim" descr="2006_01.jpg"/>
          <p:cNvPicPr>
            <a:picLocks noChangeAspect="1"/>
          </p:cNvPicPr>
          <p:nvPr/>
        </p:nvPicPr>
        <p:blipFill>
          <a:blip r:embed="rId3" cstate="print">
            <a:lum/>
          </a:blip>
          <a:srcRect b="7904"/>
          <a:stretch>
            <a:fillRect/>
          </a:stretch>
        </p:blipFill>
        <p:spPr>
          <a:xfrm>
            <a:off x="0" y="3573016"/>
            <a:ext cx="2700660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alt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56464">
            <a:off x="-167842" y="21844"/>
            <a:ext cx="2347534" cy="1565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9792" y="144016"/>
            <a:ext cx="6192688" cy="98072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Eurostile" pitchFamily="34" charset="0"/>
              </a:rPr>
              <a:t>He commanded them “Use this money for your tickets and buy whatever is necessary for your house. </a:t>
            </a:r>
            <a:endParaRPr lang="tr-TR" sz="3600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Eurostile" pitchFamily="3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67047" y="2139578"/>
            <a:ext cx="374491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Eurostile" pitchFamily="34" charset="0"/>
                <a:cs typeface="+mn-cs"/>
              </a:rPr>
              <a:t>There is a station one day's distance from </a:t>
            </a:r>
            <a:r>
              <a:rPr lang="en-US" sz="2800" b="1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Eurostile" pitchFamily="34" charset="0"/>
                <a:cs typeface="+mn-cs"/>
              </a:rPr>
              <a:t>here</a:t>
            </a:r>
            <a:r>
              <a:rPr lang="en-US" sz="2400" b="1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Eurostile" pitchFamily="34" charset="0"/>
                <a:cs typeface="+mn-cs"/>
              </a:rPr>
              <a:t>. </a:t>
            </a:r>
            <a:endParaRPr lang="tr-TR" sz="2400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Eurostile" pitchFamily="34" charset="0"/>
              <a:cs typeface="+mn-cs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644008" y="5085184"/>
            <a:ext cx="44275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Eurostile" pitchFamily="34" charset="0"/>
                <a:cs typeface="+mn-cs"/>
              </a:rPr>
              <a:t>You will find there both bus, train, ship and plane. You can use one of them according to your money.”</a:t>
            </a:r>
            <a:r>
              <a:rPr lang="tr-TR" sz="24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Eurostile" pitchFamily="34" charset="0"/>
                <a:cs typeface="+mn-cs"/>
              </a:rPr>
              <a:t> </a:t>
            </a:r>
          </a:p>
        </p:txBody>
      </p:sp>
      <p:pic>
        <p:nvPicPr>
          <p:cNvPr id="6152" name="Picture 8" descr="spontanvesaydam_istasyon"/>
          <p:cNvPicPr>
            <a:picLocks noChangeAspect="1" noChangeArrowheads="1"/>
          </p:cNvPicPr>
          <p:nvPr/>
        </p:nvPicPr>
        <p:blipFill>
          <a:blip r:embed="rId5" cstate="print"/>
          <a:srcRect l="4837" t="6047" r="6473" b="7442"/>
          <a:stretch>
            <a:fillRect/>
          </a:stretch>
        </p:blipFill>
        <p:spPr bwMode="auto">
          <a:xfrm>
            <a:off x="4427984" y="1429725"/>
            <a:ext cx="4104456" cy="2143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10 Resim" descr="ucak_1_lrg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4932363" y="2997200"/>
            <a:ext cx="3455987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Resim" descr="gemi_tu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869160"/>
            <a:ext cx="2664296" cy="1700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7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7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9" grpId="0"/>
      <p:bldP spid="61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6" descr="r189122_7087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37520"/>
            <a:ext cx="9144000" cy="4635896"/>
          </a:xfrm>
          <a:ln w="34925"/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rostile" pitchFamily="34" charset="0"/>
              </a:rPr>
              <a:t>The two servants set off after receiving</a:t>
            </a:r>
            <a:r>
              <a:rPr lang="tr-T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rostile" pitchFamily="34" charset="0"/>
              </a:rPr>
              <a:t> 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rostile" pitchFamily="34" charset="0"/>
              </a:rPr>
              <a:t>these instructions. </a:t>
            </a:r>
            <a:endParaRPr lang="tr-TR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urostile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rostile" pitchFamily="34" charset="0"/>
              </a:rPr>
              <a:t> 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rostile" pitchFamily="34" charset="0"/>
              </a:rPr>
              <a:t>One of them was fortunate so that he spent a small amount of money on the way to the station for some profitable trade, so his capital increased a thousand fold. </a:t>
            </a:r>
            <a:endParaRPr lang="tr-T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urostile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br003003"/>
          <p:cNvPicPr>
            <a:picLocks noChangeAspect="1" noChangeArrowheads="1"/>
          </p:cNvPicPr>
          <p:nvPr/>
        </p:nvPicPr>
        <p:blipFill>
          <a:blip r:embed="rId3" cstate="print"/>
          <a:srcRect r="29909"/>
          <a:stretch>
            <a:fillRect/>
          </a:stretch>
        </p:blipFill>
        <p:spPr bwMode="auto">
          <a:xfrm rot="1032084">
            <a:off x="4484953" y="2690758"/>
            <a:ext cx="3975921" cy="40140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60648"/>
            <a:ext cx="8496944" cy="1728192"/>
          </a:xfrm>
        </p:spPr>
        <p:txBody>
          <a:bodyPr>
            <a:prstTxWarp prst="textWave1">
              <a:avLst/>
            </a:prstTxWarp>
          </a:bodyPr>
          <a:lstStyle/>
          <a:p>
            <a:pPr algn="just" eaLnBrk="1" hangingPunct="1">
              <a:buFontTx/>
              <a:buNone/>
              <a:defRPr/>
            </a:pPr>
            <a:r>
              <a:rPr lang="tr-T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Eurostile" pitchFamily="34" charset="0"/>
              </a:rPr>
              <a:t>	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Eurostile" pitchFamily="34" charset="0"/>
              </a:rPr>
              <a:t>The 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Eurostile" pitchFamily="34" charset="0"/>
              </a:rPr>
              <a:t>other servant spent 23 of the 24 gold coins on the way to the station, wasting them on gambling and amusements. </a:t>
            </a:r>
            <a:endParaRPr lang="tr-TR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Eurostile" pitchFamily="34" charset="0"/>
            </a:endParaRPr>
          </a:p>
        </p:txBody>
      </p:sp>
      <p:pic>
        <p:nvPicPr>
          <p:cNvPr id="8199" name="Picture 7" descr="atasehir-de-luks-rezindansa-kumar-operasyonu-ozel_656_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56702">
            <a:off x="182055" y="2188545"/>
            <a:ext cx="4049724" cy="37257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RESAT-RESAD-100-KURUS-1327-1-ALTIN__25983087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229225"/>
            <a:ext cx="8135937" cy="936625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4400" dirty="0">
                <a:latin typeface="Eurostile" pitchFamily="34" charset="0"/>
              </a:rPr>
              <a:t>A single gold coin</a:t>
            </a:r>
            <a:r>
              <a:rPr lang="tr-TR" sz="4400" dirty="0">
                <a:latin typeface="Eurostile" pitchFamily="34" charset="0"/>
              </a:rPr>
              <a:t> </a:t>
            </a:r>
            <a:r>
              <a:rPr lang="en-US" sz="4400" dirty="0">
                <a:latin typeface="Eurostile" pitchFamily="34" charset="0"/>
              </a:rPr>
              <a:t>remained.</a:t>
            </a:r>
            <a:endParaRPr lang="tr-TR" sz="4400" dirty="0">
              <a:latin typeface="Eurostile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tr-TR" sz="4400" dirty="0">
              <a:latin typeface="Eurostile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nimBg="1"/>
    </p:bld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632</Words>
  <Application>Microsoft Office PowerPoint</Application>
  <PresentationFormat>On-screen Show (4:3)</PresentationFormat>
  <Paragraphs>56</Paragraphs>
  <Slides>25</Slides>
  <Notes>25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Varsayılan Tasarım</vt:lpstr>
      <vt:lpstr>The Fourth Word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Respark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4.Word</dc:title>
  <dc:creator>Sezz</dc:creator>
  <cp:lastModifiedBy>Sony</cp:lastModifiedBy>
  <cp:revision>121</cp:revision>
  <dcterms:created xsi:type="dcterms:W3CDTF">2010-06-05T13:06:56Z</dcterms:created>
  <dcterms:modified xsi:type="dcterms:W3CDTF">2014-03-25T14:59:07Z</dcterms:modified>
</cp:coreProperties>
</file>