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sldIdLst>
    <p:sldId id="256" r:id="rId2"/>
    <p:sldId id="257" r:id="rId3"/>
    <p:sldId id="262" r:id="rId4"/>
    <p:sldId id="258" r:id="rId5"/>
    <p:sldId id="259" r:id="rId6"/>
    <p:sldId id="260" r:id="rId7"/>
    <p:sldId id="273" r:id="rId8"/>
    <p:sldId id="261" r:id="rId9"/>
    <p:sldId id="263" r:id="rId10"/>
    <p:sldId id="264" r:id="rId11"/>
    <p:sldId id="265" r:id="rId12"/>
    <p:sldId id="266" r:id="rId13"/>
    <p:sldId id="267" r:id="rId14"/>
    <p:sldId id="268" r:id="rId15"/>
    <p:sldId id="269" r:id="rId16"/>
    <p:sldId id="276" r:id="rId17"/>
    <p:sldId id="278" r:id="rId18"/>
    <p:sldId id="270" r:id="rId19"/>
    <p:sldId id="279" r:id="rId20"/>
    <p:sldId id="271" r:id="rId21"/>
    <p:sldId id="274" r:id="rId22"/>
    <p:sldId id="275"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2" autoAdjust="0"/>
    <p:restoredTop sz="94624" autoAdjust="0"/>
  </p:normalViewPr>
  <p:slideViewPr>
    <p:cSldViewPr>
      <p:cViewPr varScale="1">
        <p:scale>
          <a:sx n="69" d="100"/>
          <a:sy n="69" d="100"/>
        </p:scale>
        <p:origin x="-12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5F9ED328-88A5-4FF4-BFE8-E7D2C5F9B196}" type="slidenum">
              <a:rPr lang="en-US" smtClean="0"/>
              <a:pPr/>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ED328-88A5-4FF4-BFE8-E7D2C5F9B196}"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ED328-88A5-4FF4-BFE8-E7D2C5F9B196}"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13B72FC1-9B54-413E-8A2E-38ACEEF67023}" type="datetimeFigureOut">
              <a:rPr lang="en-US" smtClean="0"/>
              <a:pPr/>
              <a:t>12/14/2013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ED328-88A5-4FF4-BFE8-E7D2C5F9B196}"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72FC1-9B54-413E-8A2E-38ACEEF67023}" type="datetimeFigureOut">
              <a:rPr lang="en-US" smtClean="0"/>
              <a:pPr/>
              <a:t>12/14/2013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ED328-88A5-4FF4-BFE8-E7D2C5F9B1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3B72FC1-9B54-413E-8A2E-38ACEEF6702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ED328-88A5-4FF4-BFE8-E7D2C5F9B196}"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13B72FC1-9B54-413E-8A2E-38ACEEF67023}" type="datetimeFigureOut">
              <a:rPr lang="en-US" smtClean="0"/>
              <a:pPr/>
              <a:t>12/14/2013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F9ED328-88A5-4FF4-BFE8-E7D2C5F9B19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First Muslim and</a:t>
            </a:r>
          </a:p>
          <a:p>
            <a:r>
              <a:rPr lang="en-US" dirty="0" smtClean="0"/>
              <a:t>Wife of Prophet Muhammad (PBUH)</a:t>
            </a:r>
            <a:endParaRPr lang="en-US" dirty="0"/>
          </a:p>
        </p:txBody>
      </p:sp>
      <p:sp>
        <p:nvSpPr>
          <p:cNvPr id="2" name="Title 1"/>
          <p:cNvSpPr>
            <a:spLocks noGrp="1"/>
          </p:cNvSpPr>
          <p:nvPr>
            <p:ph type="title"/>
          </p:nvPr>
        </p:nvSpPr>
        <p:spPr/>
        <p:txBody>
          <a:bodyPr/>
          <a:lstStyle/>
          <a:p>
            <a:r>
              <a:rPr lang="en-US" b="1" dirty="0" err="1" smtClean="0"/>
              <a:t>Khadija</a:t>
            </a:r>
            <a:r>
              <a:rPr lang="en-US" b="1" dirty="0" smtClean="0"/>
              <a:t> (RA)	</a:t>
            </a:r>
            <a:r>
              <a:rPr lang="en-US" dirty="0" smtClean="0"/>
              <a:t>		</a:t>
            </a:r>
            <a:endParaRPr lang="en-US" dirty="0"/>
          </a:p>
        </p:txBody>
      </p:sp>
    </p:spTree>
    <p:extLst>
      <p:ext uri="{BB962C8B-B14F-4D97-AF65-F5344CB8AC3E}">
        <p14:creationId xmlns:p14="http://schemas.microsoft.com/office/powerpoint/2010/main" xmlns="" val="8988915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 Doors, Open Hearts</a:t>
            </a:r>
            <a:endParaRPr lang="en-US" b="1" dirty="0"/>
          </a:p>
        </p:txBody>
      </p:sp>
      <p:sp>
        <p:nvSpPr>
          <p:cNvPr id="3" name="Content Placeholder 2"/>
          <p:cNvSpPr>
            <a:spLocks noGrp="1"/>
          </p:cNvSpPr>
          <p:nvPr>
            <p:ph sz="quarter" idx="13"/>
          </p:nvPr>
        </p:nvSpPr>
        <p:spPr/>
        <p:txBody>
          <a:bodyPr>
            <a:normAutofit lnSpcReduction="10000"/>
          </a:bodyPr>
          <a:lstStyle/>
          <a:p>
            <a:r>
              <a:rPr lang="en-US" sz="2400" b="1" dirty="0" smtClean="0"/>
              <a:t>Hind</a:t>
            </a:r>
            <a:r>
              <a:rPr lang="en-US" sz="2400" dirty="0" smtClean="0"/>
              <a:t> (son of Abu </a:t>
            </a:r>
            <a:r>
              <a:rPr lang="en-US" sz="2400" dirty="0" err="1" smtClean="0"/>
              <a:t>Hala</a:t>
            </a:r>
            <a:r>
              <a:rPr lang="en-US" sz="2400" dirty="0" smtClean="0"/>
              <a:t> Hind) stayed with his mother, even after her marriage to Muhammad (PBUH), to become </a:t>
            </a:r>
            <a:r>
              <a:rPr lang="en-US" sz="2400" i="1" dirty="0" err="1" smtClean="0"/>
              <a:t>Rabibar-Rasulullah</a:t>
            </a:r>
            <a:r>
              <a:rPr lang="en-US" sz="2400" i="1" dirty="0" smtClean="0"/>
              <a:t> </a:t>
            </a:r>
            <a:r>
              <a:rPr lang="en-US" sz="2400" dirty="0" smtClean="0"/>
              <a:t>“trained by the Prophet”</a:t>
            </a:r>
          </a:p>
          <a:p>
            <a:endParaRPr lang="en-US" sz="600" dirty="0" smtClean="0"/>
          </a:p>
          <a:p>
            <a:r>
              <a:rPr lang="en-US" sz="2400" dirty="0" smtClean="0"/>
              <a:t>In times of famine, Muhammad (PBUH) took in his Uncle </a:t>
            </a:r>
            <a:r>
              <a:rPr lang="en-US" sz="2400" dirty="0" err="1" smtClean="0"/>
              <a:t>Talib’s</a:t>
            </a:r>
            <a:r>
              <a:rPr lang="en-US" sz="2400" dirty="0" smtClean="0"/>
              <a:t> son </a:t>
            </a:r>
            <a:r>
              <a:rPr lang="en-US" sz="2400" b="1" dirty="0" smtClean="0"/>
              <a:t>Ali</a:t>
            </a:r>
            <a:r>
              <a:rPr lang="en-US" sz="2400" dirty="0" smtClean="0"/>
              <a:t>, to whom </a:t>
            </a:r>
            <a:r>
              <a:rPr lang="en-US" sz="2400" dirty="0" err="1" smtClean="0"/>
              <a:t>Khadija</a:t>
            </a:r>
            <a:r>
              <a:rPr lang="en-US" sz="2400" dirty="0" smtClean="0"/>
              <a:t> assumed role of his mother</a:t>
            </a:r>
          </a:p>
          <a:p>
            <a:endParaRPr lang="en-US" sz="600" dirty="0" smtClean="0"/>
          </a:p>
          <a:p>
            <a:r>
              <a:rPr lang="en-US" sz="2400" dirty="0" smtClean="0"/>
              <a:t>After refusing to leave, the couple adopted </a:t>
            </a:r>
            <a:r>
              <a:rPr lang="en-US" sz="2400" b="1" dirty="0" err="1" smtClean="0"/>
              <a:t>Zayd</a:t>
            </a:r>
            <a:r>
              <a:rPr lang="en-US" sz="2400" b="1" dirty="0" smtClean="0"/>
              <a:t> </a:t>
            </a:r>
            <a:r>
              <a:rPr lang="en-US" sz="2400" b="1" dirty="0" err="1" smtClean="0"/>
              <a:t>ibn</a:t>
            </a:r>
            <a:r>
              <a:rPr lang="en-US" sz="2400" b="1" dirty="0" smtClean="0"/>
              <a:t> </a:t>
            </a:r>
            <a:r>
              <a:rPr lang="en-US" sz="2400" b="1" dirty="0" err="1" smtClean="0"/>
              <a:t>Haritha</a:t>
            </a:r>
            <a:r>
              <a:rPr lang="en-US" sz="2400" b="1" dirty="0" smtClean="0"/>
              <a:t> </a:t>
            </a:r>
            <a:r>
              <a:rPr lang="en-US" sz="2400" dirty="0" smtClean="0"/>
              <a:t>(originally brought as a slave to </a:t>
            </a:r>
            <a:r>
              <a:rPr lang="en-US" sz="2400" dirty="0" err="1" smtClean="0"/>
              <a:t>Khadija</a:t>
            </a:r>
            <a:r>
              <a:rPr lang="en-US" sz="2400" dirty="0" smtClean="0"/>
              <a:t> by her nephew)</a:t>
            </a:r>
          </a:p>
          <a:p>
            <a:endParaRPr lang="en-US" sz="600" dirty="0" smtClean="0"/>
          </a:p>
          <a:p>
            <a:r>
              <a:rPr lang="en-US" sz="2400" b="1" dirty="0" smtClean="0"/>
              <a:t>Umm </a:t>
            </a:r>
            <a:r>
              <a:rPr lang="en-US" sz="2400" b="1" dirty="0" err="1" smtClean="0"/>
              <a:t>Aymam</a:t>
            </a:r>
            <a:r>
              <a:rPr lang="en-US" sz="2400" dirty="0" smtClean="0"/>
              <a:t>, the Prophet’s “second mother” (nanny) was one of the inhabitants of the house</a:t>
            </a:r>
          </a:p>
          <a:p>
            <a:endParaRPr lang="en-US" sz="600" dirty="0" smtClean="0"/>
          </a:p>
          <a:p>
            <a:r>
              <a:rPr lang="en-US" sz="2400" b="1" dirty="0" err="1" smtClean="0"/>
              <a:t>Zubayr</a:t>
            </a:r>
            <a:r>
              <a:rPr lang="en-US" sz="2400" b="1" dirty="0" smtClean="0"/>
              <a:t> </a:t>
            </a:r>
            <a:r>
              <a:rPr lang="en-US" sz="2400" b="1" dirty="0" err="1" smtClean="0"/>
              <a:t>ibn</a:t>
            </a:r>
            <a:r>
              <a:rPr lang="en-US" sz="2400" b="1" dirty="0" smtClean="0"/>
              <a:t> </a:t>
            </a:r>
            <a:r>
              <a:rPr lang="en-US" sz="2400" b="1" dirty="0" err="1" smtClean="0"/>
              <a:t>Awwam</a:t>
            </a:r>
            <a:r>
              <a:rPr lang="en-US" sz="2400" b="1" dirty="0" smtClean="0"/>
              <a:t> </a:t>
            </a:r>
            <a:r>
              <a:rPr lang="en-US" sz="2400" dirty="0" smtClean="0"/>
              <a:t>grew up in the household after his father’s death, later becoming one of the first Muslims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Dedicated Wife</a:t>
            </a:r>
            <a:endParaRPr lang="en-US" b="1" dirty="0"/>
          </a:p>
        </p:txBody>
      </p:sp>
      <p:sp>
        <p:nvSpPr>
          <p:cNvPr id="3" name="Content Placeholder 2"/>
          <p:cNvSpPr>
            <a:spLocks noGrp="1"/>
          </p:cNvSpPr>
          <p:nvPr>
            <p:ph sz="quarter" idx="13"/>
          </p:nvPr>
        </p:nvSpPr>
        <p:spPr/>
        <p:txBody>
          <a:bodyPr>
            <a:normAutofit/>
          </a:bodyPr>
          <a:lstStyle/>
          <a:p>
            <a:endParaRPr lang="en-US" sz="2400" dirty="0" smtClean="0"/>
          </a:p>
          <a:p>
            <a:r>
              <a:rPr lang="en-US" sz="2600" dirty="0" smtClean="0"/>
              <a:t>Despite being very wealthy, </a:t>
            </a:r>
            <a:r>
              <a:rPr lang="en-US" sz="2600" dirty="0" err="1" smtClean="0"/>
              <a:t>Khadija</a:t>
            </a:r>
            <a:r>
              <a:rPr lang="en-US" sz="2600" dirty="0" smtClean="0"/>
              <a:t> (RA) preferred to look after the needs of her husband</a:t>
            </a:r>
          </a:p>
          <a:p>
            <a:endParaRPr lang="en-US" sz="2600" dirty="0" smtClean="0"/>
          </a:p>
          <a:p>
            <a:r>
              <a:rPr lang="en-US" sz="2600" dirty="0" smtClean="0"/>
              <a:t>She zealously tired to prevent any discomfort on her husband’s part</a:t>
            </a:r>
          </a:p>
          <a:p>
            <a:pPr>
              <a:buNone/>
            </a:pPr>
            <a:endParaRPr lang="en-US" sz="2600" dirty="0" smtClean="0"/>
          </a:p>
          <a:p>
            <a:r>
              <a:rPr lang="en-US" sz="2600" dirty="0" err="1" smtClean="0"/>
              <a:t>Khadija</a:t>
            </a:r>
            <a:r>
              <a:rPr lang="en-US" sz="2600" dirty="0" smtClean="0"/>
              <a:t> (RA) said to her blessed husband:</a:t>
            </a:r>
          </a:p>
          <a:p>
            <a:pPr>
              <a:buNone/>
            </a:pPr>
            <a:r>
              <a:rPr lang="en-US" sz="2600" dirty="0" smtClean="0"/>
              <a:t>	“I would sacrifice my parents for you.  I know I would not do this for anyone else but you.  I know that you are the awaited Prophet.”</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Prophet’s Family</a:t>
            </a:r>
            <a:r>
              <a:rPr lang="en-US" dirty="0" smtClean="0"/>
              <a:t>		</a:t>
            </a:r>
            <a:endParaRPr lang="en-US" dirty="0"/>
          </a:p>
        </p:txBody>
      </p:sp>
      <p:sp>
        <p:nvSpPr>
          <p:cNvPr id="3" name="Content Placeholder 2"/>
          <p:cNvSpPr>
            <a:spLocks noGrp="1"/>
          </p:cNvSpPr>
          <p:nvPr>
            <p:ph sz="quarter" idx="13"/>
          </p:nvPr>
        </p:nvSpPr>
        <p:spPr/>
        <p:txBody>
          <a:bodyPr>
            <a:normAutofit fontScale="92500" lnSpcReduction="20000"/>
          </a:bodyPr>
          <a:lstStyle/>
          <a:p>
            <a:endParaRPr lang="en-US" sz="2800" dirty="0" smtClean="0"/>
          </a:p>
          <a:p>
            <a:r>
              <a:rPr lang="en-US" sz="2800" b="1" dirty="0" smtClean="0"/>
              <a:t>1</a:t>
            </a:r>
            <a:r>
              <a:rPr lang="en-US" sz="2800" b="1" baseline="30000" dirty="0" smtClean="0"/>
              <a:t>st</a:t>
            </a:r>
            <a:r>
              <a:rPr lang="en-US" sz="2800" b="1" dirty="0" smtClean="0"/>
              <a:t> Child</a:t>
            </a:r>
            <a:r>
              <a:rPr lang="en-US" sz="2800" dirty="0" smtClean="0"/>
              <a:t>: son </a:t>
            </a:r>
            <a:r>
              <a:rPr lang="en-US" sz="2800" b="1" dirty="0" err="1" smtClean="0"/>
              <a:t>Qasim</a:t>
            </a:r>
            <a:r>
              <a:rPr lang="en-US" sz="2800" dirty="0" smtClean="0"/>
              <a:t> (b. 598)		(</a:t>
            </a:r>
            <a:r>
              <a:rPr lang="en-US" sz="2800" i="1" dirty="0" smtClean="0"/>
              <a:t>died as an infant</a:t>
            </a:r>
            <a:r>
              <a:rPr lang="en-US" sz="2800" dirty="0" smtClean="0"/>
              <a:t>)</a:t>
            </a:r>
          </a:p>
          <a:p>
            <a:endParaRPr lang="en-US" sz="500" dirty="0" smtClean="0"/>
          </a:p>
          <a:p>
            <a:r>
              <a:rPr lang="en-US" sz="2800" b="1" dirty="0" smtClean="0"/>
              <a:t>2</a:t>
            </a:r>
            <a:r>
              <a:rPr lang="en-US" sz="2800" b="1" baseline="30000" dirty="0" smtClean="0"/>
              <a:t>nd</a:t>
            </a:r>
            <a:r>
              <a:rPr lang="en-US" sz="2800" b="1" dirty="0" smtClean="0"/>
              <a:t> Child</a:t>
            </a:r>
            <a:r>
              <a:rPr lang="en-US" sz="2800" dirty="0" smtClean="0"/>
              <a:t>: daughter </a:t>
            </a:r>
            <a:r>
              <a:rPr lang="en-US" sz="2800" b="1" dirty="0" err="1" smtClean="0"/>
              <a:t>Zaynab</a:t>
            </a:r>
            <a:r>
              <a:rPr lang="en-US" sz="2800" dirty="0" smtClean="0"/>
              <a:t> (b. 600) </a:t>
            </a:r>
          </a:p>
          <a:p>
            <a:pPr>
              <a:buNone/>
            </a:pPr>
            <a:r>
              <a:rPr lang="en-US" sz="2800" dirty="0" smtClean="0"/>
              <a:t>		</a:t>
            </a:r>
            <a:r>
              <a:rPr lang="en-US" sz="2600" dirty="0" smtClean="0"/>
              <a:t>(2 grandchildren: Ali and </a:t>
            </a:r>
            <a:r>
              <a:rPr lang="en-US" sz="2600" dirty="0" err="1" smtClean="0"/>
              <a:t>Umama</a:t>
            </a:r>
            <a:r>
              <a:rPr lang="en-US" sz="2600" dirty="0" smtClean="0"/>
              <a:t>)</a:t>
            </a:r>
          </a:p>
          <a:p>
            <a:endParaRPr lang="en-US" sz="500" dirty="0" smtClean="0"/>
          </a:p>
          <a:p>
            <a:r>
              <a:rPr lang="en-US" sz="2800" b="1" dirty="0" smtClean="0"/>
              <a:t>3</a:t>
            </a:r>
            <a:r>
              <a:rPr lang="en-US" sz="2800" b="1" baseline="30000" dirty="0" smtClean="0"/>
              <a:t>rd</a:t>
            </a:r>
            <a:r>
              <a:rPr lang="en-US" sz="2800" b="1" dirty="0" smtClean="0"/>
              <a:t> Child</a:t>
            </a:r>
            <a:r>
              <a:rPr lang="en-US" sz="2800" dirty="0" smtClean="0"/>
              <a:t>: daughter </a:t>
            </a:r>
            <a:r>
              <a:rPr lang="en-US" sz="2800" b="1" dirty="0" err="1" smtClean="0"/>
              <a:t>Ruqayya</a:t>
            </a:r>
            <a:r>
              <a:rPr lang="en-US" sz="2800" dirty="0" smtClean="0"/>
              <a:t> (b. 603)</a:t>
            </a:r>
          </a:p>
          <a:p>
            <a:pPr>
              <a:buNone/>
            </a:pPr>
            <a:r>
              <a:rPr lang="en-US" sz="2800" dirty="0" smtClean="0"/>
              <a:t> 		</a:t>
            </a:r>
            <a:r>
              <a:rPr lang="en-US" sz="2600" dirty="0" smtClean="0"/>
              <a:t>(1 </a:t>
            </a:r>
            <a:r>
              <a:rPr lang="en-US" sz="2600" dirty="0" err="1" smtClean="0"/>
              <a:t>granchild</a:t>
            </a:r>
            <a:r>
              <a:rPr lang="en-US" sz="2600" dirty="0" smtClean="0"/>
              <a:t>, </a:t>
            </a:r>
            <a:r>
              <a:rPr lang="en-US" sz="2600" dirty="0" err="1" smtClean="0"/>
              <a:t>Abd</a:t>
            </a:r>
            <a:r>
              <a:rPr lang="en-US" sz="2600" dirty="0" smtClean="0"/>
              <a:t> Allah)</a:t>
            </a:r>
          </a:p>
          <a:p>
            <a:endParaRPr lang="en-US" sz="500" dirty="0" smtClean="0"/>
          </a:p>
          <a:p>
            <a:r>
              <a:rPr lang="en-US" sz="2800" b="1" dirty="0" smtClean="0"/>
              <a:t>4</a:t>
            </a:r>
            <a:r>
              <a:rPr lang="en-US" sz="2800" b="1" baseline="30000" dirty="0" smtClean="0"/>
              <a:t>th</a:t>
            </a:r>
            <a:r>
              <a:rPr lang="en-US" sz="2800" b="1" dirty="0" smtClean="0"/>
              <a:t> Child</a:t>
            </a:r>
            <a:r>
              <a:rPr lang="en-US" sz="2800" dirty="0" smtClean="0"/>
              <a:t>: daughter </a:t>
            </a:r>
            <a:r>
              <a:rPr lang="en-US" sz="2800" b="1" dirty="0" smtClean="0"/>
              <a:t>Umm </a:t>
            </a:r>
            <a:r>
              <a:rPr lang="en-US" sz="2800" b="1" dirty="0" err="1" smtClean="0"/>
              <a:t>Qulthum</a:t>
            </a:r>
            <a:r>
              <a:rPr lang="en-US" sz="2800" b="1" dirty="0" smtClean="0"/>
              <a:t>  </a:t>
            </a:r>
            <a:r>
              <a:rPr lang="en-US" sz="2800" dirty="0" smtClean="0"/>
              <a:t>(b. 605)</a:t>
            </a:r>
          </a:p>
          <a:p>
            <a:endParaRPr lang="en-US" sz="500" dirty="0" smtClean="0"/>
          </a:p>
          <a:p>
            <a:r>
              <a:rPr lang="en-US" sz="2800" b="1" dirty="0" smtClean="0"/>
              <a:t>5</a:t>
            </a:r>
            <a:r>
              <a:rPr lang="en-US" sz="2800" b="1" baseline="30000" dirty="0" smtClean="0"/>
              <a:t>th</a:t>
            </a:r>
            <a:r>
              <a:rPr lang="en-US" sz="2800" b="1" dirty="0" smtClean="0"/>
              <a:t> child</a:t>
            </a:r>
            <a:r>
              <a:rPr lang="en-US" sz="2800" dirty="0" smtClean="0"/>
              <a:t>: daughter </a:t>
            </a:r>
            <a:r>
              <a:rPr lang="en-US" sz="2800" b="1" dirty="0" smtClean="0"/>
              <a:t>Fatima</a:t>
            </a:r>
            <a:r>
              <a:rPr lang="en-US" sz="2800" dirty="0" smtClean="0"/>
              <a:t> (b. 608)</a:t>
            </a:r>
          </a:p>
          <a:p>
            <a:pPr>
              <a:buNone/>
            </a:pPr>
            <a:r>
              <a:rPr lang="en-US" sz="2800" dirty="0" smtClean="0"/>
              <a:t>		</a:t>
            </a:r>
            <a:r>
              <a:rPr lang="en-US" sz="2600" dirty="0" smtClean="0"/>
              <a:t>(2 grandchildren: </a:t>
            </a:r>
            <a:r>
              <a:rPr lang="en-US" sz="2600" dirty="0" err="1" smtClean="0"/>
              <a:t>Hasan</a:t>
            </a:r>
            <a:r>
              <a:rPr lang="en-US" sz="2600" dirty="0" smtClean="0"/>
              <a:t> and </a:t>
            </a:r>
            <a:r>
              <a:rPr lang="en-US" sz="2600" dirty="0" err="1" smtClean="0"/>
              <a:t>Huseyin</a:t>
            </a:r>
            <a:r>
              <a:rPr lang="en-US" sz="2600" dirty="0" smtClean="0"/>
              <a:t>)</a:t>
            </a:r>
          </a:p>
          <a:p>
            <a:endParaRPr lang="en-US" sz="500" dirty="0" smtClean="0"/>
          </a:p>
          <a:p>
            <a:r>
              <a:rPr lang="en-US" sz="2800" b="1" dirty="0" smtClean="0"/>
              <a:t>6</a:t>
            </a:r>
            <a:r>
              <a:rPr lang="en-US" sz="2800" b="1" baseline="30000" dirty="0" smtClean="0"/>
              <a:t>th</a:t>
            </a:r>
            <a:r>
              <a:rPr lang="en-US" sz="2800" b="1" dirty="0" smtClean="0"/>
              <a:t> Child</a:t>
            </a:r>
            <a:r>
              <a:rPr lang="en-US" sz="2800" dirty="0" smtClean="0"/>
              <a:t>: son </a:t>
            </a:r>
            <a:r>
              <a:rPr lang="en-US" sz="2800" b="1" dirty="0" smtClean="0"/>
              <a:t>Abdullah</a:t>
            </a:r>
            <a:r>
              <a:rPr lang="en-US" sz="2800" dirty="0" smtClean="0"/>
              <a:t> (b. 612)		(</a:t>
            </a:r>
            <a:r>
              <a:rPr lang="en-US" sz="2800" i="1" dirty="0" smtClean="0"/>
              <a:t>died as an infant</a:t>
            </a:r>
            <a:r>
              <a:rPr lang="en-US" sz="2800"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014788" y="2895600"/>
            <a:ext cx="5129212" cy="2667000"/>
          </a:xfrm>
        </p:spPr>
        <p:txBody>
          <a:bodyPr/>
          <a:lstStyle/>
          <a:p>
            <a:r>
              <a:rPr lang="en-US" b="1" dirty="0" smtClean="0"/>
              <a:t>Life after </a:t>
            </a:r>
            <a:br>
              <a:rPr lang="en-US" b="1" dirty="0" smtClean="0"/>
            </a:br>
            <a:r>
              <a:rPr lang="en-US" b="1" dirty="0" err="1" smtClean="0"/>
              <a:t>ProphetHood</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First Revelation</a:t>
            </a:r>
            <a:endParaRPr lang="en-US" b="1" dirty="0"/>
          </a:p>
        </p:txBody>
      </p:sp>
      <p:sp>
        <p:nvSpPr>
          <p:cNvPr id="5" name="Content Placeholder 4"/>
          <p:cNvSpPr>
            <a:spLocks noGrp="1"/>
          </p:cNvSpPr>
          <p:nvPr>
            <p:ph sz="quarter" idx="13"/>
          </p:nvPr>
        </p:nvSpPr>
        <p:spPr/>
        <p:txBody>
          <a:bodyPr>
            <a:noAutofit/>
          </a:bodyPr>
          <a:lstStyle/>
          <a:p>
            <a:r>
              <a:rPr lang="en-US" sz="2400" dirty="0" smtClean="0"/>
              <a:t>After running home fearful after the first revelation he asked </a:t>
            </a:r>
            <a:r>
              <a:rPr lang="en-US" sz="2400" dirty="0" err="1" smtClean="0"/>
              <a:t>Khadija</a:t>
            </a:r>
            <a:r>
              <a:rPr lang="en-US" sz="2400" dirty="0" smtClean="0"/>
              <a:t> (RA) to cover him with a blanket and said, “I am frightened of myself.”</a:t>
            </a:r>
          </a:p>
          <a:p>
            <a:endParaRPr lang="en-US" sz="900" dirty="0" smtClean="0"/>
          </a:p>
          <a:p>
            <a:r>
              <a:rPr lang="en-US" sz="2400" dirty="0" err="1" smtClean="0"/>
              <a:t>Khadija</a:t>
            </a:r>
            <a:r>
              <a:rPr lang="en-US" sz="2400" dirty="0" smtClean="0"/>
              <a:t> (RA) feeling relieved said: “Do not  fear at all! God will not do anything to bring you harm! Good tidings, O Muhammad! Persevere and be steadfast! By Him in Whose hand is my soul, I believe that you are the Prophet of this nation.  Do not fear! God will undoubtedly protect you.  You give support to your relatives, and help and clothe those in need.  Truth, and you have totally devoted yourself to all that is good.”</a:t>
            </a:r>
          </a:p>
          <a:p>
            <a:endParaRPr lang="en-US" sz="900" dirty="0" smtClean="0"/>
          </a:p>
          <a:p>
            <a:r>
              <a:rPr lang="en-US" sz="2400" dirty="0" err="1" smtClean="0"/>
              <a:t>Khadija</a:t>
            </a:r>
            <a:r>
              <a:rPr lang="en-US" sz="2400" dirty="0" smtClean="0"/>
              <a:t> (RA) had no doubt in her beliefs because she had been waiting for this moment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First Muslim</a:t>
            </a:r>
            <a:endParaRPr lang="en-US" b="1" dirty="0"/>
          </a:p>
        </p:txBody>
      </p:sp>
      <p:sp>
        <p:nvSpPr>
          <p:cNvPr id="3" name="Content Placeholder 2"/>
          <p:cNvSpPr>
            <a:spLocks noGrp="1"/>
          </p:cNvSpPr>
          <p:nvPr>
            <p:ph sz="quarter" idx="13"/>
          </p:nvPr>
        </p:nvSpPr>
        <p:spPr/>
        <p:txBody>
          <a:bodyPr>
            <a:normAutofit/>
          </a:bodyPr>
          <a:lstStyle/>
          <a:p>
            <a:r>
              <a:rPr lang="en-US" dirty="0" smtClean="0"/>
              <a:t>In response to Aisha’s (RA) jealousy, the Prophet (PBUH) said:</a:t>
            </a:r>
          </a:p>
          <a:p>
            <a:pPr>
              <a:buNone/>
            </a:pPr>
            <a:r>
              <a:rPr lang="en-US" dirty="0" smtClean="0"/>
              <a:t>	“Was there anyone like her? I swear by God that He has not given me anyone as beneficent as she.  When people denied me, she believed in me; she affirmed me when people labeled me a liar; when people deprived me, she supported me form her property; and God gave me children through her.”  </a:t>
            </a:r>
          </a:p>
          <a:p>
            <a:endParaRPr lang="en-US" sz="800" dirty="0" smtClean="0"/>
          </a:p>
          <a:p>
            <a:r>
              <a:rPr lang="en-US" dirty="0" smtClean="0"/>
              <a:t>After the Prophet’s (PBUH) return from </a:t>
            </a:r>
            <a:r>
              <a:rPr lang="en-US" dirty="0" err="1" smtClean="0"/>
              <a:t>Hira</a:t>
            </a:r>
            <a:r>
              <a:rPr lang="en-US" dirty="0" smtClean="0"/>
              <a:t>, </a:t>
            </a:r>
            <a:r>
              <a:rPr lang="en-US" dirty="0" err="1" smtClean="0"/>
              <a:t>Khadija</a:t>
            </a:r>
            <a:r>
              <a:rPr lang="en-US" dirty="0" smtClean="0"/>
              <a:t> worked night and day confronting the disbelief of the </a:t>
            </a:r>
            <a:r>
              <a:rPr lang="en-US" dirty="0" err="1" smtClean="0"/>
              <a:t>Meccans</a:t>
            </a:r>
            <a:endParaRPr lang="en-US" dirty="0" smtClean="0"/>
          </a:p>
          <a:p>
            <a:pPr lvl="1"/>
            <a:r>
              <a:rPr lang="en-US" dirty="0" smtClean="0"/>
              <a:t>Whenever she saw two people together she would join them and plead with them to save their eternal life and illuminate their hearts with faith</a:t>
            </a:r>
          </a:p>
          <a:p>
            <a:pPr lvl="1"/>
            <a:r>
              <a:rPr lang="en-US" dirty="0" smtClean="0"/>
              <a:t>Hosting dinner parties and doing the cooking herself (inviting people street by street)</a:t>
            </a:r>
          </a:p>
          <a:p>
            <a:pPr lvl="1"/>
            <a:r>
              <a:rPr lang="en-US" dirty="0" smtClean="0"/>
              <a:t>Within a few years all her wealth had been spent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Exchanges with Gabriel</a:t>
            </a:r>
            <a:endParaRPr lang="en-US" b="1" dirty="0"/>
          </a:p>
        </p:txBody>
      </p:sp>
      <p:sp>
        <p:nvSpPr>
          <p:cNvPr id="3" name="Content Placeholder 2"/>
          <p:cNvSpPr>
            <a:spLocks noGrp="1"/>
          </p:cNvSpPr>
          <p:nvPr>
            <p:ph sz="quarter" idx="13"/>
          </p:nvPr>
        </p:nvSpPr>
        <p:spPr/>
        <p:txBody>
          <a:bodyPr>
            <a:noAutofit/>
          </a:bodyPr>
          <a:lstStyle/>
          <a:p>
            <a:r>
              <a:rPr lang="en-US" sz="2400" dirty="0" smtClean="0"/>
              <a:t>After meeting her husband in the mountains with provisions for him, who was accompanied by Gabriel at the time, Gabriel sent the following message to her:</a:t>
            </a:r>
          </a:p>
          <a:p>
            <a:pPr lvl="1">
              <a:buNone/>
            </a:pPr>
            <a:r>
              <a:rPr lang="en-US" sz="2400" dirty="0" smtClean="0"/>
              <a:t>	“That is </a:t>
            </a:r>
            <a:r>
              <a:rPr lang="en-US" sz="2400" dirty="0" err="1" smtClean="0"/>
              <a:t>Khadija</a:t>
            </a:r>
            <a:r>
              <a:rPr lang="en-US" sz="2400" dirty="0" smtClean="0"/>
              <a:t> coming, bearing food and drink.  When she comes to you, tell her that her Lord greets her, and convey my greetings, too, to her.  At the same time, give her good tidings that she will be granted a castle made of pearls in Heaven, where there is neither disturbance nor fatigue”</a:t>
            </a:r>
          </a:p>
          <a:p>
            <a:pPr lvl="1">
              <a:buNone/>
            </a:pPr>
            <a:endParaRPr lang="en-US" sz="500" dirty="0" smtClean="0"/>
          </a:p>
          <a:p>
            <a:r>
              <a:rPr lang="en-US" sz="2400" dirty="0" err="1" smtClean="0"/>
              <a:t>Khadija</a:t>
            </a:r>
            <a:r>
              <a:rPr lang="en-US" sz="2400" dirty="0" smtClean="0"/>
              <a:t> (RA), calm and reserved, responds:</a:t>
            </a:r>
          </a:p>
          <a:p>
            <a:pPr lvl="1">
              <a:buNone/>
            </a:pPr>
            <a:r>
              <a:rPr lang="en-US" sz="2400" dirty="0" smtClean="0"/>
              <a:t>	“God is peace, and He is the source of all peace! May God’s peace and blessings be upon you, O Messenger of God. May peace be upon all who has greetings except Satan.  And may greetings to be Gabriel.”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Compromising Couple</a:t>
            </a:r>
            <a:endParaRPr lang="en-US" b="1" dirty="0"/>
          </a:p>
        </p:txBody>
      </p:sp>
      <p:sp>
        <p:nvSpPr>
          <p:cNvPr id="3" name="Content Placeholder 2"/>
          <p:cNvSpPr>
            <a:spLocks noGrp="1"/>
          </p:cNvSpPr>
          <p:nvPr>
            <p:ph sz="quarter" idx="13"/>
          </p:nvPr>
        </p:nvSpPr>
        <p:spPr/>
        <p:txBody>
          <a:bodyPr>
            <a:noAutofit/>
          </a:bodyPr>
          <a:lstStyle/>
          <a:p>
            <a:pPr>
              <a:buNone/>
            </a:pPr>
            <a:endParaRPr lang="en-US" sz="700" dirty="0" smtClean="0"/>
          </a:p>
          <a:p>
            <a:pPr>
              <a:buNone/>
            </a:pPr>
            <a:r>
              <a:rPr lang="en-US" sz="2800" dirty="0" smtClean="0"/>
              <a:t>During the Prophet’s (PBUH) stays in the mountains, he and </a:t>
            </a:r>
            <a:r>
              <a:rPr lang="en-US" sz="2800" dirty="0" err="1" smtClean="0"/>
              <a:t>Khadija</a:t>
            </a:r>
            <a:r>
              <a:rPr lang="en-US" sz="2800" dirty="0" smtClean="0"/>
              <a:t> (RA) made compromises:</a:t>
            </a:r>
          </a:p>
          <a:p>
            <a:pPr>
              <a:buNone/>
            </a:pPr>
            <a:endParaRPr lang="en-US" sz="400" dirty="0" smtClean="0"/>
          </a:p>
          <a:p>
            <a:pPr lvl="1"/>
            <a:r>
              <a:rPr lang="en-US" sz="2800" dirty="0" smtClean="0"/>
              <a:t>At times the Prophet (PBUH) would come down to Mecca to gather provisions from home; other times </a:t>
            </a:r>
            <a:r>
              <a:rPr lang="en-US" sz="2800" dirty="0" err="1" smtClean="0"/>
              <a:t>Khadija</a:t>
            </a:r>
            <a:r>
              <a:rPr lang="en-US" sz="2800" dirty="0" smtClean="0"/>
              <a:t> (RA) would take them to her husband herself </a:t>
            </a:r>
          </a:p>
          <a:p>
            <a:pPr>
              <a:buNone/>
            </a:pPr>
            <a:endParaRPr lang="en-US" sz="400" dirty="0" smtClean="0"/>
          </a:p>
          <a:p>
            <a:pPr lvl="1"/>
            <a:r>
              <a:rPr lang="en-US" sz="2800" dirty="0" smtClean="0"/>
              <a:t>In other cases, they would meet at </a:t>
            </a:r>
            <a:r>
              <a:rPr lang="en-US" sz="2800" dirty="0" err="1" smtClean="0"/>
              <a:t>Ijaba</a:t>
            </a:r>
            <a:r>
              <a:rPr lang="en-US" sz="2800" dirty="0" smtClean="0"/>
              <a:t> </a:t>
            </a:r>
            <a:r>
              <a:rPr lang="en-US" sz="2800" dirty="0" err="1" smtClean="0"/>
              <a:t>Masjid</a:t>
            </a:r>
            <a:r>
              <a:rPr lang="en-US" sz="2800" dirty="0" smtClean="0"/>
              <a:t> and spend the night there to separate the next day – </a:t>
            </a:r>
            <a:r>
              <a:rPr lang="en-US" sz="2800" dirty="0" err="1" smtClean="0"/>
              <a:t>Khadija</a:t>
            </a:r>
            <a:r>
              <a:rPr lang="en-US" sz="2800" dirty="0" smtClean="0"/>
              <a:t> (RA) would go home and the Prophet (PBUH) back to the mountain</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Boycott Years</a:t>
            </a:r>
            <a:endParaRPr lang="en-US" b="1" dirty="0"/>
          </a:p>
        </p:txBody>
      </p:sp>
      <p:sp>
        <p:nvSpPr>
          <p:cNvPr id="4" name="Content Placeholder 3"/>
          <p:cNvSpPr>
            <a:spLocks noGrp="1"/>
          </p:cNvSpPr>
          <p:nvPr>
            <p:ph sz="quarter" idx="13"/>
          </p:nvPr>
        </p:nvSpPr>
        <p:spPr/>
        <p:txBody>
          <a:bodyPr>
            <a:normAutofit/>
          </a:bodyPr>
          <a:lstStyle/>
          <a:p>
            <a:endParaRPr lang="en-US" sz="700" dirty="0" smtClean="0"/>
          </a:p>
          <a:p>
            <a:r>
              <a:rPr lang="en-US" sz="3200" dirty="0" smtClean="0"/>
              <a:t>When exempt from the boycott, she stayed with the Prophet (PBUH), choosing hunger and thirst over comfort</a:t>
            </a:r>
          </a:p>
          <a:p>
            <a:pPr>
              <a:buNone/>
            </a:pPr>
            <a:r>
              <a:rPr lang="en-US" sz="1050" dirty="0" smtClean="0"/>
              <a:t> </a:t>
            </a:r>
          </a:p>
          <a:p>
            <a:r>
              <a:rPr lang="en-US" sz="3200" dirty="0" smtClean="0"/>
              <a:t>She arranged for her nephew to secretly bring goods to the Muslims from what remained of her property</a:t>
            </a:r>
          </a:p>
          <a:p>
            <a:endParaRPr lang="en-US" sz="9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Unshakeable Belief</a:t>
            </a:r>
            <a:endParaRPr lang="en-US" b="1" dirty="0"/>
          </a:p>
        </p:txBody>
      </p:sp>
      <p:sp>
        <p:nvSpPr>
          <p:cNvPr id="3" name="Content Placeholder 2"/>
          <p:cNvSpPr>
            <a:spLocks noGrp="1"/>
          </p:cNvSpPr>
          <p:nvPr>
            <p:ph sz="quarter" idx="13"/>
          </p:nvPr>
        </p:nvSpPr>
        <p:spPr/>
        <p:txBody>
          <a:bodyPr>
            <a:normAutofit lnSpcReduction="10000"/>
          </a:bodyPr>
          <a:lstStyle/>
          <a:p>
            <a:pPr>
              <a:buNone/>
            </a:pPr>
            <a:endParaRPr lang="en-US" sz="2400" b="1" dirty="0" smtClean="0"/>
          </a:p>
          <a:p>
            <a:pPr>
              <a:buNone/>
            </a:pPr>
            <a:r>
              <a:rPr lang="en-US" sz="2800" b="1" dirty="0" err="1" smtClean="0"/>
              <a:t>Qasim’s</a:t>
            </a:r>
            <a:r>
              <a:rPr lang="en-US" sz="2800" b="1" dirty="0" smtClean="0"/>
              <a:t> Death</a:t>
            </a:r>
          </a:p>
          <a:p>
            <a:pPr>
              <a:buNone/>
            </a:pPr>
            <a:endParaRPr lang="en-US" sz="600" b="1" dirty="0" smtClean="0"/>
          </a:p>
          <a:p>
            <a:pPr lvl="1"/>
            <a:r>
              <a:rPr lang="en-US" sz="2800" dirty="0" err="1" smtClean="0"/>
              <a:t>Khadija</a:t>
            </a:r>
            <a:r>
              <a:rPr lang="en-US" sz="2800" dirty="0" smtClean="0"/>
              <a:t>(RA): “O Messenger of God! </a:t>
            </a:r>
            <a:r>
              <a:rPr lang="en-US" sz="2800" dirty="0" err="1" smtClean="0"/>
              <a:t>Qasim’s</a:t>
            </a:r>
            <a:r>
              <a:rPr lang="en-US" sz="2800" dirty="0" smtClean="0"/>
              <a:t> time has come.  I wish his life had been longer so that he could have reached the age of weaning.”</a:t>
            </a:r>
          </a:p>
          <a:p>
            <a:pPr lvl="1"/>
            <a:endParaRPr lang="en-US" sz="700" dirty="0" smtClean="0"/>
          </a:p>
          <a:p>
            <a:pPr lvl="1"/>
            <a:r>
              <a:rPr lang="en-US" sz="2800" dirty="0" smtClean="0"/>
              <a:t>Prophet Muhammad (PBUH): “He will finish his nursing years in heaven.  If you wish, I can pray to God to make you hear his voice.”</a:t>
            </a:r>
          </a:p>
          <a:p>
            <a:pPr lvl="1">
              <a:buNone/>
            </a:pPr>
            <a:endParaRPr lang="en-US" sz="700" dirty="0" smtClean="0"/>
          </a:p>
          <a:p>
            <a:pPr lvl="1"/>
            <a:r>
              <a:rPr lang="en-US" sz="2800" dirty="0" err="1" smtClean="0"/>
              <a:t>Khadija</a:t>
            </a:r>
            <a:r>
              <a:rPr lang="en-US" sz="2800" dirty="0" smtClean="0"/>
              <a:t> (RA):  “No, I</a:t>
            </a:r>
            <a:r>
              <a:rPr lang="en-US" sz="3200" dirty="0" smtClean="0"/>
              <a:t> </a:t>
            </a:r>
            <a:r>
              <a:rPr lang="en-US" sz="2800" dirty="0" smtClean="0"/>
              <a:t>need no proof;  I accept what God and his Prophet have to say.”</a:t>
            </a:r>
            <a:endParaRPr lang="en-US" sz="2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and Upbringing</a:t>
            </a:r>
            <a:endParaRPr lang="en-US" b="1" dirty="0"/>
          </a:p>
        </p:txBody>
      </p:sp>
      <p:sp>
        <p:nvSpPr>
          <p:cNvPr id="3" name="Content Placeholder 2"/>
          <p:cNvSpPr>
            <a:spLocks noGrp="1"/>
          </p:cNvSpPr>
          <p:nvPr>
            <p:ph sz="quarter" idx="13"/>
          </p:nvPr>
        </p:nvSpPr>
        <p:spPr/>
        <p:txBody>
          <a:bodyPr>
            <a:normAutofit/>
          </a:bodyPr>
          <a:lstStyle/>
          <a:p>
            <a:endParaRPr lang="en-US" sz="600" dirty="0" smtClean="0"/>
          </a:p>
          <a:p>
            <a:r>
              <a:rPr lang="en-US" sz="2800" dirty="0" smtClean="0"/>
              <a:t>Born in 555 CE to </a:t>
            </a:r>
            <a:r>
              <a:rPr lang="en-US" sz="2800" dirty="0" err="1" smtClean="0"/>
              <a:t>Khuwayled</a:t>
            </a:r>
            <a:r>
              <a:rPr lang="en-US" sz="2800" dirty="0" smtClean="0"/>
              <a:t> and Fatima </a:t>
            </a:r>
            <a:r>
              <a:rPr lang="en-US" sz="2800" dirty="0" err="1" smtClean="0"/>
              <a:t>bint</a:t>
            </a:r>
            <a:r>
              <a:rPr lang="en-US" sz="2800" dirty="0" smtClean="0"/>
              <a:t> </a:t>
            </a:r>
            <a:r>
              <a:rPr lang="en-US" sz="2800" dirty="0" err="1" smtClean="0"/>
              <a:t>Zaida</a:t>
            </a:r>
            <a:endParaRPr lang="en-US" sz="2800" dirty="0" smtClean="0"/>
          </a:p>
          <a:p>
            <a:r>
              <a:rPr lang="en-US" sz="2800" dirty="0" smtClean="0"/>
              <a:t>Cousin </a:t>
            </a:r>
            <a:r>
              <a:rPr lang="en-US" sz="2800" dirty="0" err="1" smtClean="0"/>
              <a:t>Waraqa</a:t>
            </a:r>
            <a:r>
              <a:rPr lang="en-US" sz="2800" dirty="0" smtClean="0"/>
              <a:t> </a:t>
            </a:r>
            <a:r>
              <a:rPr lang="en-US" sz="2800" dirty="0" err="1" smtClean="0"/>
              <a:t>ibn</a:t>
            </a:r>
            <a:r>
              <a:rPr lang="en-US" sz="2800" dirty="0" smtClean="0"/>
              <a:t> </a:t>
            </a:r>
            <a:r>
              <a:rPr lang="en-US" sz="2800" dirty="0" err="1" smtClean="0"/>
              <a:t>Nawfal</a:t>
            </a:r>
            <a:r>
              <a:rPr lang="en-US" sz="2800" dirty="0" smtClean="0"/>
              <a:t>, knowledgeable of the Hebrew Torah and Gospel, </a:t>
            </a:r>
            <a:r>
              <a:rPr lang="en-US" sz="2800" dirty="0" err="1" smtClean="0"/>
              <a:t>Khadija’s</a:t>
            </a:r>
            <a:r>
              <a:rPr lang="en-US" sz="2800" dirty="0" smtClean="0"/>
              <a:t> most important information source</a:t>
            </a:r>
          </a:p>
          <a:p>
            <a:r>
              <a:rPr lang="en-US" sz="2800" dirty="0" smtClean="0"/>
              <a:t>Even in the time of ignorance, she led an upright life – known for her chastity, dignity and elegance</a:t>
            </a:r>
          </a:p>
          <a:p>
            <a:r>
              <a:rPr lang="en-US" sz="2800" i="1" dirty="0" smtClean="0"/>
              <a:t>Often referred to as:</a:t>
            </a:r>
          </a:p>
          <a:p>
            <a:pPr lvl="2"/>
            <a:r>
              <a:rPr lang="en-US" sz="2400" i="1" dirty="0" err="1" smtClean="0"/>
              <a:t>Tahira</a:t>
            </a:r>
            <a:r>
              <a:rPr lang="en-US" sz="2400" i="1" dirty="0" smtClean="0"/>
              <a:t> </a:t>
            </a:r>
            <a:r>
              <a:rPr lang="en-US" sz="2400" dirty="0" smtClean="0"/>
              <a:t>“pure and clean”</a:t>
            </a:r>
          </a:p>
          <a:p>
            <a:pPr lvl="2"/>
            <a:r>
              <a:rPr lang="en-US" sz="2400" i="1" dirty="0" err="1" smtClean="0"/>
              <a:t>Sayyida</a:t>
            </a:r>
            <a:r>
              <a:rPr lang="en-US" sz="2400" dirty="0" smtClean="0"/>
              <a:t> “a great leady”</a:t>
            </a:r>
          </a:p>
          <a:p>
            <a:pPr lvl="2"/>
            <a:r>
              <a:rPr lang="en-US" sz="2400" i="1" dirty="0" err="1" smtClean="0"/>
              <a:t>Jayyida</a:t>
            </a:r>
            <a:r>
              <a:rPr lang="en-US" sz="2400" dirty="0" smtClean="0"/>
              <a:t> referring to her sharp wit and deep insight</a:t>
            </a:r>
            <a:endParaRPr lang="en-US" sz="2400" i="1" dirty="0" smtClean="0"/>
          </a:p>
          <a:p>
            <a:pPr lvl="2">
              <a:buNone/>
            </a:pPr>
            <a:endParaRPr lang="en-US" sz="2400" dirty="0" smtClean="0"/>
          </a:p>
        </p:txBody>
      </p:sp>
    </p:spTree>
    <p:extLst>
      <p:ext uri="{BB962C8B-B14F-4D97-AF65-F5344CB8AC3E}">
        <p14:creationId xmlns:p14="http://schemas.microsoft.com/office/powerpoint/2010/main" xmlns="" val="4162960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Saying Goodbye</a:t>
            </a:r>
            <a:endParaRPr lang="en-US" b="1" dirty="0"/>
          </a:p>
        </p:txBody>
      </p:sp>
      <p:sp>
        <p:nvSpPr>
          <p:cNvPr id="3" name="Content Placeholder 2"/>
          <p:cNvSpPr>
            <a:spLocks noGrp="1"/>
          </p:cNvSpPr>
          <p:nvPr>
            <p:ph sz="quarter" idx="13"/>
          </p:nvPr>
        </p:nvSpPr>
        <p:spPr/>
        <p:txBody>
          <a:bodyPr>
            <a:normAutofit fontScale="92500" lnSpcReduction="10000"/>
          </a:bodyPr>
          <a:lstStyle/>
          <a:p>
            <a:r>
              <a:rPr lang="en-US" sz="2400" dirty="0" smtClean="0"/>
              <a:t>Abu </a:t>
            </a:r>
            <a:r>
              <a:rPr lang="en-US" sz="2400" dirty="0" err="1" smtClean="0"/>
              <a:t>Talib</a:t>
            </a:r>
            <a:r>
              <a:rPr lang="en-US" sz="2400" dirty="0" smtClean="0"/>
              <a:t> having passed only three days earlier, </a:t>
            </a:r>
            <a:r>
              <a:rPr lang="en-US" sz="2400" dirty="0" err="1" smtClean="0"/>
              <a:t>Khadija</a:t>
            </a:r>
            <a:r>
              <a:rPr lang="en-US" sz="2400" dirty="0" smtClean="0"/>
              <a:t> was nearing her death </a:t>
            </a:r>
          </a:p>
          <a:p>
            <a:endParaRPr lang="en-US" sz="900" dirty="0" smtClean="0"/>
          </a:p>
          <a:p>
            <a:pPr>
              <a:buNone/>
            </a:pPr>
            <a:r>
              <a:rPr lang="en-US" sz="2600" b="1" dirty="0" smtClean="0"/>
              <a:t>The Separation of a Blessed Couple</a:t>
            </a:r>
          </a:p>
          <a:p>
            <a:pPr lvl="1"/>
            <a:r>
              <a:rPr lang="en-US" sz="2400" dirty="0" smtClean="0"/>
              <a:t>The Prophet (PBUH) opened the curtain to their tent found </a:t>
            </a:r>
            <a:r>
              <a:rPr lang="en-US" sz="2400" dirty="0" err="1" smtClean="0"/>
              <a:t>Khadija</a:t>
            </a:r>
            <a:r>
              <a:rPr lang="en-US" sz="2400" dirty="0" smtClean="0"/>
              <a:t> moaning in pain from hunger</a:t>
            </a:r>
          </a:p>
          <a:p>
            <a:pPr lvl="1"/>
            <a:r>
              <a:rPr lang="en-US" sz="2400" dirty="0" err="1" smtClean="0"/>
              <a:t>Khadija</a:t>
            </a:r>
            <a:r>
              <a:rPr lang="en-US" sz="2400" dirty="0" smtClean="0"/>
              <a:t> was thinking of her Prophet and children</a:t>
            </a:r>
          </a:p>
          <a:p>
            <a:pPr lvl="1"/>
            <a:r>
              <a:rPr lang="en-US" sz="2400" dirty="0" smtClean="0"/>
              <a:t>There was a smile on her face before she parted – but when looking upon her husband watching her from the door of the tent, her smile turned to sorrow</a:t>
            </a:r>
          </a:p>
          <a:p>
            <a:pPr lvl="1"/>
            <a:r>
              <a:rPr lang="en-US" sz="2400" dirty="0" smtClean="0"/>
              <a:t>The Prophet’s sobs caught in his throat, trembling he come near her and said : “You have suffered all this, </a:t>
            </a:r>
            <a:r>
              <a:rPr lang="en-US" sz="2400" dirty="0" err="1" smtClean="0"/>
              <a:t>Khadija</a:t>
            </a:r>
            <a:r>
              <a:rPr lang="en-US" sz="2400" dirty="0" smtClean="0"/>
              <a:t>, because of me.  You lived a life deprived of what you deserved.  But don’t forget, God has willed goodness to follow from every hardship and pain.”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Feelings of Separation</a:t>
            </a:r>
            <a:endParaRPr lang="en-US" b="1" dirty="0"/>
          </a:p>
        </p:txBody>
      </p:sp>
      <p:sp>
        <p:nvSpPr>
          <p:cNvPr id="3" name="Content Placeholder 2"/>
          <p:cNvSpPr>
            <a:spLocks noGrp="1"/>
          </p:cNvSpPr>
          <p:nvPr>
            <p:ph sz="quarter" idx="13"/>
          </p:nvPr>
        </p:nvSpPr>
        <p:spPr/>
        <p:txBody>
          <a:bodyPr>
            <a:normAutofit lnSpcReduction="10000"/>
          </a:bodyPr>
          <a:lstStyle/>
          <a:p>
            <a:pPr>
              <a:buNone/>
            </a:pPr>
            <a:r>
              <a:rPr lang="en-US" sz="2400" b="1" dirty="0" smtClean="0"/>
              <a:t>A Companion’s Concern</a:t>
            </a:r>
          </a:p>
          <a:p>
            <a:pPr lvl="1"/>
            <a:r>
              <a:rPr lang="en-US" sz="2200" dirty="0" smtClean="0"/>
              <a:t>A companion before the migration to Medina said: </a:t>
            </a:r>
          </a:p>
          <a:p>
            <a:pPr lvl="1">
              <a:buNone/>
            </a:pPr>
            <a:r>
              <a:rPr lang="en-US" sz="2200" dirty="0" smtClean="0"/>
              <a:t>	“O Messenger of God, you seem as if you are bent double with sorrow because of </a:t>
            </a:r>
            <a:r>
              <a:rPr lang="en-US" sz="2200" dirty="0" err="1" smtClean="0"/>
              <a:t>Khadija’s</a:t>
            </a:r>
            <a:r>
              <a:rPr lang="en-US" sz="2200" dirty="0" smtClean="0"/>
              <a:t> absence.”</a:t>
            </a:r>
          </a:p>
          <a:p>
            <a:pPr lvl="1"/>
            <a:r>
              <a:rPr lang="en-US" sz="2200" dirty="0" smtClean="0"/>
              <a:t>Prophet Muhammad (PBUH): “Yes. She was the mother of my children and the mistress of my house.”</a:t>
            </a:r>
          </a:p>
          <a:p>
            <a:pPr>
              <a:buNone/>
            </a:pPr>
            <a:endParaRPr lang="en-US" sz="2400" b="1" dirty="0" smtClean="0"/>
          </a:p>
          <a:p>
            <a:pPr>
              <a:buNone/>
            </a:pPr>
            <a:r>
              <a:rPr lang="en-US" sz="2400" b="1" dirty="0" smtClean="0"/>
              <a:t>Fatima’s Question</a:t>
            </a:r>
          </a:p>
          <a:p>
            <a:pPr lvl="1"/>
            <a:r>
              <a:rPr lang="en-US" sz="2200" dirty="0" smtClean="0"/>
              <a:t>Fatima (RA): “Where is my mother </a:t>
            </a:r>
            <a:r>
              <a:rPr lang="en-US" sz="2200" dirty="0" err="1" smtClean="0"/>
              <a:t>Khadija</a:t>
            </a:r>
            <a:r>
              <a:rPr lang="en-US" sz="2200" dirty="0" smtClean="0"/>
              <a:t> now?</a:t>
            </a:r>
          </a:p>
          <a:p>
            <a:pPr lvl="1"/>
            <a:r>
              <a:rPr lang="en-US" sz="2200" dirty="0" smtClean="0"/>
              <a:t>Prophet Muhammad (PBUH): “In a castle made from bamboo.”</a:t>
            </a:r>
          </a:p>
          <a:p>
            <a:pPr lvl="1"/>
            <a:r>
              <a:rPr lang="en-US" sz="2200" dirty="0" smtClean="0"/>
              <a:t>Fatima (RA): “Is it the bamboo we know?</a:t>
            </a:r>
          </a:p>
          <a:p>
            <a:pPr lvl="1"/>
            <a:r>
              <a:rPr lang="en-US" sz="2200" dirty="0" smtClean="0"/>
              <a:t>Prophet Muhammad (PBUH): “No, no, bamboo decorated with pearls, emeralds, and coral.”</a:t>
            </a:r>
            <a:endParaRPr lang="en-US"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Cherished Memories</a:t>
            </a:r>
            <a:endParaRPr lang="en-US" b="1" dirty="0"/>
          </a:p>
        </p:txBody>
      </p:sp>
      <p:sp>
        <p:nvSpPr>
          <p:cNvPr id="3" name="Content Placeholder 2"/>
          <p:cNvSpPr>
            <a:spLocks noGrp="1"/>
          </p:cNvSpPr>
          <p:nvPr>
            <p:ph sz="quarter" idx="13"/>
          </p:nvPr>
        </p:nvSpPr>
        <p:spPr/>
        <p:txBody>
          <a:bodyPr>
            <a:normAutofit fontScale="92500" lnSpcReduction="20000"/>
          </a:bodyPr>
          <a:lstStyle/>
          <a:p>
            <a:pPr>
              <a:buNone/>
            </a:pPr>
            <a:r>
              <a:rPr lang="en-US" dirty="0" smtClean="0"/>
              <a:t>	</a:t>
            </a:r>
            <a:endParaRPr lang="en-US" sz="2600" dirty="0" smtClean="0"/>
          </a:p>
          <a:p>
            <a:pPr>
              <a:buNone/>
            </a:pPr>
            <a:r>
              <a:rPr lang="en-US" sz="3000" b="1" dirty="0" smtClean="0"/>
              <a:t>Love for </a:t>
            </a:r>
            <a:r>
              <a:rPr lang="en-US" sz="3000" b="1" dirty="0" err="1" smtClean="0"/>
              <a:t>Khadija’s</a:t>
            </a:r>
            <a:r>
              <a:rPr lang="en-US" sz="3000" b="1" dirty="0" smtClean="0"/>
              <a:t> Relatives</a:t>
            </a:r>
          </a:p>
          <a:p>
            <a:pPr>
              <a:buNone/>
            </a:pPr>
            <a:r>
              <a:rPr lang="en-US" sz="2600" dirty="0" smtClean="0"/>
              <a:t>	When with </a:t>
            </a:r>
            <a:r>
              <a:rPr lang="en-US" sz="2600" dirty="0" err="1" smtClean="0"/>
              <a:t>Khadija’s</a:t>
            </a:r>
            <a:r>
              <a:rPr lang="en-US" sz="2600" dirty="0" smtClean="0"/>
              <a:t> relatives, Prophet Muhammad (PBUH) would give the cushion he was sitting on to them.</a:t>
            </a:r>
          </a:p>
          <a:p>
            <a:pPr>
              <a:buNone/>
            </a:pPr>
            <a:r>
              <a:rPr lang="en-US" sz="2600" dirty="0" smtClean="0"/>
              <a:t>	When asked why he would answer, “I also love the ones she loved”</a:t>
            </a:r>
          </a:p>
          <a:p>
            <a:pPr>
              <a:buNone/>
            </a:pPr>
            <a:endParaRPr lang="en-US" sz="2600" dirty="0" smtClean="0"/>
          </a:p>
          <a:p>
            <a:pPr>
              <a:buNone/>
            </a:pPr>
            <a:r>
              <a:rPr lang="en-US" sz="3000" b="1" dirty="0" smtClean="0"/>
              <a:t>The Necklace</a:t>
            </a:r>
          </a:p>
          <a:p>
            <a:pPr>
              <a:buNone/>
            </a:pPr>
            <a:r>
              <a:rPr lang="en-US" sz="2600" dirty="0" smtClean="0"/>
              <a:t>	The Prophet’s granddaughter </a:t>
            </a:r>
            <a:r>
              <a:rPr lang="en-US" sz="2600" dirty="0" err="1" smtClean="0"/>
              <a:t>Umama</a:t>
            </a:r>
            <a:r>
              <a:rPr lang="en-US" sz="2600" dirty="0" smtClean="0"/>
              <a:t> would come to the mosque from time to time and play with her grandfather. </a:t>
            </a:r>
          </a:p>
          <a:p>
            <a:pPr>
              <a:buNone/>
            </a:pPr>
            <a:r>
              <a:rPr lang="en-US" sz="2600" dirty="0" smtClean="0"/>
              <a:t>	On one occasion there was a necklace among some gifts that came to him.  He put it on </a:t>
            </a:r>
            <a:r>
              <a:rPr lang="en-US" sz="2600" dirty="0" err="1" smtClean="0"/>
              <a:t>Umana’s</a:t>
            </a:r>
            <a:r>
              <a:rPr lang="en-US" sz="2600" dirty="0" smtClean="0"/>
              <a:t> neck.  It had reminded him of the necklace that </a:t>
            </a:r>
            <a:r>
              <a:rPr lang="en-US" sz="2600" dirty="0" err="1" smtClean="0"/>
              <a:t>Khadija</a:t>
            </a:r>
            <a:r>
              <a:rPr lang="en-US" sz="2600" dirty="0" smtClean="0"/>
              <a:t> had put on Fatima’s neck years before.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r>
              <a:rPr lang="en-US" dirty="0" smtClean="0"/>
              <a:t>		</a:t>
            </a:r>
            <a:endParaRPr lang="en-US" dirty="0"/>
          </a:p>
        </p:txBody>
      </p:sp>
      <p:sp>
        <p:nvSpPr>
          <p:cNvPr id="3" name="Content Placeholder 2"/>
          <p:cNvSpPr>
            <a:spLocks noGrp="1"/>
          </p:cNvSpPr>
          <p:nvPr>
            <p:ph sz="quarter" idx="13"/>
          </p:nvPr>
        </p:nvSpPr>
        <p:spPr/>
        <p:txBody>
          <a:bodyPr/>
          <a:lstStyle/>
          <a:p>
            <a:r>
              <a:rPr lang="en-US" dirty="0" smtClean="0"/>
              <a:t>2004. </a:t>
            </a:r>
            <a:r>
              <a:rPr lang="en-US" u="sng" dirty="0" err="1" smtClean="0"/>
              <a:t>Haylamaz</a:t>
            </a:r>
            <a:r>
              <a:rPr lang="en-US" u="sng" dirty="0" smtClean="0"/>
              <a:t> </a:t>
            </a:r>
            <a:r>
              <a:rPr lang="en-US" u="sng" dirty="0" err="1" smtClean="0"/>
              <a:t>Resit</a:t>
            </a:r>
            <a:r>
              <a:rPr lang="en-US" u="sng" dirty="0" smtClean="0"/>
              <a:t>. </a:t>
            </a:r>
            <a:r>
              <a:rPr lang="en-US" u="sng" dirty="0" err="1" smtClean="0"/>
              <a:t>Khadija</a:t>
            </a:r>
            <a:r>
              <a:rPr lang="en-US" u="sng" dirty="0" smtClean="0"/>
              <a:t>: the first Muslim and the Wife of Prophet Muhammad</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Marriages </a:t>
            </a:r>
            <a:endParaRPr lang="en-US" b="1" dirty="0"/>
          </a:p>
        </p:txBody>
      </p:sp>
      <p:sp>
        <p:nvSpPr>
          <p:cNvPr id="3" name="Content Placeholder 2"/>
          <p:cNvSpPr>
            <a:spLocks noGrp="1"/>
          </p:cNvSpPr>
          <p:nvPr>
            <p:ph sz="quarter" idx="13"/>
          </p:nvPr>
        </p:nvSpPr>
        <p:spPr/>
        <p:txBody>
          <a:bodyPr>
            <a:normAutofit/>
          </a:bodyPr>
          <a:lstStyle/>
          <a:p>
            <a:pPr>
              <a:buNone/>
            </a:pPr>
            <a:endParaRPr lang="en-US" sz="2800" dirty="0" smtClean="0"/>
          </a:p>
          <a:p>
            <a:pPr>
              <a:buNone/>
            </a:pPr>
            <a:r>
              <a:rPr lang="en-US" sz="2800" dirty="0" smtClean="0"/>
              <a:t>Married Abu </a:t>
            </a:r>
            <a:r>
              <a:rPr lang="en-US" sz="2800" dirty="0" err="1" smtClean="0"/>
              <a:t>Hala</a:t>
            </a:r>
            <a:r>
              <a:rPr lang="en-US" sz="2800" dirty="0" smtClean="0"/>
              <a:t> Hind </a:t>
            </a:r>
            <a:r>
              <a:rPr lang="en-US" sz="2800" dirty="0" err="1" smtClean="0"/>
              <a:t>ibn</a:t>
            </a:r>
            <a:r>
              <a:rPr lang="en-US" sz="2800" dirty="0" smtClean="0"/>
              <a:t> Zara</a:t>
            </a:r>
          </a:p>
          <a:p>
            <a:pPr lvl="1"/>
            <a:r>
              <a:rPr lang="en-US" sz="2800" dirty="0" smtClean="0"/>
              <a:t> Two sons, Hind and </a:t>
            </a:r>
            <a:r>
              <a:rPr lang="en-US" sz="2800" dirty="0" err="1" smtClean="0"/>
              <a:t>Hala</a:t>
            </a:r>
            <a:endParaRPr lang="en-US" sz="2800" dirty="0" smtClean="0"/>
          </a:p>
          <a:p>
            <a:pPr lvl="1"/>
            <a:r>
              <a:rPr lang="en-US" sz="2800" dirty="0" smtClean="0"/>
              <a:t>Abu </a:t>
            </a:r>
            <a:r>
              <a:rPr lang="en-US" sz="2800" dirty="0" err="1" smtClean="0"/>
              <a:t>Hala</a:t>
            </a:r>
            <a:r>
              <a:rPr lang="en-US" sz="2800" dirty="0" smtClean="0"/>
              <a:t> Hind died after a short time, leaving his wealth to </a:t>
            </a:r>
            <a:r>
              <a:rPr lang="en-US" sz="2800" dirty="0" err="1" smtClean="0"/>
              <a:t>Khadija</a:t>
            </a:r>
            <a:endParaRPr lang="en-US" sz="2800" dirty="0" smtClean="0"/>
          </a:p>
          <a:p>
            <a:pPr lvl="1"/>
            <a:endParaRPr lang="en-US" sz="2800" dirty="0" smtClean="0"/>
          </a:p>
          <a:p>
            <a:pPr>
              <a:buNone/>
            </a:pPr>
            <a:r>
              <a:rPr lang="en-US" sz="2800" dirty="0" smtClean="0"/>
              <a:t>Married </a:t>
            </a:r>
            <a:r>
              <a:rPr lang="en-US" sz="2800" dirty="0" err="1" smtClean="0"/>
              <a:t>Atiq</a:t>
            </a:r>
            <a:r>
              <a:rPr lang="en-US" sz="2800" dirty="0" smtClean="0"/>
              <a:t> </a:t>
            </a:r>
            <a:r>
              <a:rPr lang="en-US" sz="2800" dirty="0" err="1" smtClean="0"/>
              <a:t>ibn</a:t>
            </a:r>
            <a:r>
              <a:rPr lang="en-US" sz="2800" dirty="0" smtClean="0"/>
              <a:t> </a:t>
            </a:r>
            <a:r>
              <a:rPr lang="en-US" sz="2800" dirty="0" err="1" smtClean="0"/>
              <a:t>Ayidh</a:t>
            </a:r>
            <a:endParaRPr lang="en-US" sz="2800" dirty="0" smtClean="0"/>
          </a:p>
          <a:p>
            <a:pPr lvl="1"/>
            <a:r>
              <a:rPr lang="en-US" sz="2800" dirty="0" smtClean="0"/>
              <a:t>One daughter, </a:t>
            </a:r>
            <a:r>
              <a:rPr lang="en-US" sz="2800" dirty="0" err="1" smtClean="0"/>
              <a:t>Hala</a:t>
            </a:r>
            <a:endParaRPr lang="en-US" sz="2800" dirty="0" smtClean="0"/>
          </a:p>
          <a:p>
            <a:pPr lvl="1"/>
            <a:r>
              <a:rPr lang="en-US" sz="2800" dirty="0" err="1" smtClean="0"/>
              <a:t>Atiq</a:t>
            </a:r>
            <a:r>
              <a:rPr lang="en-US" sz="2800" dirty="0" smtClean="0"/>
              <a:t> died shortly after their marriage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Divine Direction</a:t>
            </a:r>
            <a:endParaRPr lang="en-US" b="1" dirty="0"/>
          </a:p>
        </p:txBody>
      </p:sp>
      <p:sp>
        <p:nvSpPr>
          <p:cNvPr id="3" name="Content Placeholder 2"/>
          <p:cNvSpPr>
            <a:spLocks noGrp="1"/>
          </p:cNvSpPr>
          <p:nvPr>
            <p:ph sz="quarter" idx="13"/>
          </p:nvPr>
        </p:nvSpPr>
        <p:spPr/>
        <p:txBody>
          <a:bodyPr/>
          <a:lstStyle/>
          <a:p>
            <a:r>
              <a:rPr lang="en-US" sz="2400" dirty="0" err="1" smtClean="0"/>
              <a:t>Khadija</a:t>
            </a:r>
            <a:r>
              <a:rPr lang="en-US" sz="2400" dirty="0" smtClean="0"/>
              <a:t> had dreams and could see signs of the Prophet </a:t>
            </a:r>
          </a:p>
          <a:p>
            <a:pPr>
              <a:buNone/>
            </a:pPr>
            <a:endParaRPr lang="en-US" sz="800" dirty="0" smtClean="0"/>
          </a:p>
          <a:p>
            <a:pPr>
              <a:buNone/>
            </a:pPr>
            <a:r>
              <a:rPr lang="en-US" sz="2400" dirty="0" smtClean="0"/>
              <a:t>After seeking consultation with </a:t>
            </a:r>
            <a:r>
              <a:rPr lang="en-US" sz="2400" dirty="0" err="1" smtClean="0"/>
              <a:t>Waraqa</a:t>
            </a:r>
            <a:r>
              <a:rPr lang="en-US" sz="2400" dirty="0" smtClean="0"/>
              <a:t> about one dream:</a:t>
            </a:r>
          </a:p>
          <a:p>
            <a:pPr lvl="1"/>
            <a:r>
              <a:rPr lang="en-US" sz="2400" dirty="0" err="1" smtClean="0"/>
              <a:t>Waraqa</a:t>
            </a:r>
            <a:r>
              <a:rPr lang="en-US" sz="2400" dirty="0" smtClean="0"/>
              <a:t>: “Good tidings, O cousin! … This dream is undoubtedly a gift from God’s bounty to you.  Soon God will grant your home Divine light.  Of course, God knows best, but I think it may be the light of the Prophet.”</a:t>
            </a:r>
          </a:p>
          <a:p>
            <a:pPr lvl="1"/>
            <a:r>
              <a:rPr lang="en-US" sz="2400" dirty="0" err="1" smtClean="0"/>
              <a:t>Khadija</a:t>
            </a:r>
            <a:r>
              <a:rPr lang="en-US" sz="2400" dirty="0" smtClean="0"/>
              <a:t> not satisfied with this explanation, </a:t>
            </a:r>
            <a:r>
              <a:rPr lang="en-US" sz="2400" dirty="0" err="1" smtClean="0"/>
              <a:t>Waraqa</a:t>
            </a:r>
            <a:r>
              <a:rPr lang="en-US" sz="2400" dirty="0" smtClean="0"/>
              <a:t> continues:</a:t>
            </a:r>
          </a:p>
          <a:p>
            <a:pPr lvl="1"/>
            <a:r>
              <a:rPr lang="en-US" sz="2400" dirty="0" err="1" smtClean="0"/>
              <a:t>Waraqa</a:t>
            </a:r>
            <a:r>
              <a:rPr lang="en-US" sz="2400" dirty="0" smtClean="0"/>
              <a:t>: “The Last Prophet has entered the world.  You will become his family.  In your lifetime, he will receive Divine revelation and his religion will encompass the entire universe.  You will be the first of his believers.”</a:t>
            </a:r>
          </a:p>
          <a:p>
            <a:pPr>
              <a:buNone/>
            </a:pPr>
            <a:endParaRPr lang="en-US" dirty="0"/>
          </a:p>
        </p:txBody>
      </p:sp>
    </p:spTree>
    <p:extLst>
      <p:ext uri="{BB962C8B-B14F-4D97-AF65-F5344CB8AC3E}">
        <p14:creationId xmlns:p14="http://schemas.microsoft.com/office/powerpoint/2010/main" xmlns="" val="1214757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Meeting in the Stars</a:t>
            </a:r>
            <a:endParaRPr lang="en-US" b="1" dirty="0"/>
          </a:p>
        </p:txBody>
      </p:sp>
      <p:sp>
        <p:nvSpPr>
          <p:cNvPr id="3" name="Content Placeholder 2"/>
          <p:cNvSpPr>
            <a:spLocks noGrp="1"/>
          </p:cNvSpPr>
          <p:nvPr>
            <p:ph sz="quarter" idx="13"/>
          </p:nvPr>
        </p:nvSpPr>
        <p:spPr/>
        <p:txBody>
          <a:bodyPr>
            <a:normAutofit/>
          </a:bodyPr>
          <a:lstStyle/>
          <a:p>
            <a:r>
              <a:rPr lang="en-US" sz="2400" dirty="0" smtClean="0"/>
              <a:t>In need of personnel for an upcoming caravan to Damascus, </a:t>
            </a:r>
            <a:r>
              <a:rPr lang="en-US" sz="2400" dirty="0" err="1" smtClean="0"/>
              <a:t>Khadija</a:t>
            </a:r>
            <a:r>
              <a:rPr lang="en-US" sz="2400" dirty="0" smtClean="0"/>
              <a:t> began looking for new employees</a:t>
            </a:r>
          </a:p>
          <a:p>
            <a:pPr>
              <a:buNone/>
            </a:pPr>
            <a:endParaRPr lang="en-US" sz="800" dirty="0" smtClean="0"/>
          </a:p>
          <a:p>
            <a:r>
              <a:rPr lang="en-US" sz="2400" dirty="0" smtClean="0"/>
              <a:t>Having lost his property and thus ability to take care of his nephew, Abu </a:t>
            </a:r>
            <a:r>
              <a:rPr lang="en-US" sz="2400" dirty="0" err="1" smtClean="0"/>
              <a:t>Talib</a:t>
            </a:r>
            <a:r>
              <a:rPr lang="en-US" sz="2400" dirty="0" smtClean="0"/>
              <a:t> suggests the future Prophet take the job</a:t>
            </a:r>
          </a:p>
          <a:p>
            <a:pPr>
              <a:buNone/>
            </a:pPr>
            <a:endParaRPr lang="en-US" sz="800" dirty="0" smtClean="0"/>
          </a:p>
          <a:p>
            <a:pPr>
              <a:buNone/>
            </a:pPr>
            <a:r>
              <a:rPr lang="en-US" sz="2400" dirty="0" smtClean="0"/>
              <a:t>Abu </a:t>
            </a:r>
            <a:r>
              <a:rPr lang="en-US" sz="2400" dirty="0" err="1" smtClean="0"/>
              <a:t>Talib</a:t>
            </a:r>
            <a:r>
              <a:rPr lang="en-US" sz="2400" dirty="0" smtClean="0"/>
              <a:t> meets </a:t>
            </a:r>
            <a:r>
              <a:rPr lang="en-US" sz="2400" dirty="0" err="1" smtClean="0"/>
              <a:t>Khadija</a:t>
            </a:r>
            <a:r>
              <a:rPr lang="en-US" sz="2400" dirty="0" smtClean="0"/>
              <a:t> and settles the deal:</a:t>
            </a:r>
          </a:p>
          <a:p>
            <a:pPr lvl="1"/>
            <a:r>
              <a:rPr lang="en-US" sz="2400" dirty="0" smtClean="0"/>
              <a:t>Abu </a:t>
            </a:r>
            <a:r>
              <a:rPr lang="en-US" sz="2400" dirty="0" err="1" smtClean="0"/>
              <a:t>Talib</a:t>
            </a:r>
            <a:r>
              <a:rPr lang="en-US" sz="2400" dirty="0" smtClean="0"/>
              <a:t>: “I received news that for this job, you are going to give two camels as wages.  My nephew is Muhammad the Trustworthy, and I request double that for him.”</a:t>
            </a:r>
          </a:p>
          <a:p>
            <a:pPr lvl="1"/>
            <a:r>
              <a:rPr lang="en-US" sz="2400" dirty="0" err="1" smtClean="0"/>
              <a:t>Khadija</a:t>
            </a:r>
            <a:r>
              <a:rPr lang="en-US" sz="2400" dirty="0" smtClean="0"/>
              <a:t>: “Verily you ask for an easy and pleasurable amount.  Even if you asked for much more than this, I swear that I would have given that also.”</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Caravan</a:t>
            </a:r>
            <a:endParaRPr lang="en-US" b="1" dirty="0"/>
          </a:p>
        </p:txBody>
      </p:sp>
      <p:sp>
        <p:nvSpPr>
          <p:cNvPr id="3" name="Content Placeholder 2"/>
          <p:cNvSpPr>
            <a:spLocks noGrp="1"/>
          </p:cNvSpPr>
          <p:nvPr>
            <p:ph sz="quarter" idx="13"/>
          </p:nvPr>
        </p:nvSpPr>
        <p:spPr/>
        <p:txBody>
          <a:bodyPr>
            <a:normAutofit lnSpcReduction="10000"/>
          </a:bodyPr>
          <a:lstStyle/>
          <a:p>
            <a:r>
              <a:rPr lang="en-US" sz="2400" dirty="0" err="1" smtClean="0"/>
              <a:t>Khadija</a:t>
            </a:r>
            <a:r>
              <a:rPr lang="en-US" sz="2400" dirty="0" smtClean="0"/>
              <a:t> sent </a:t>
            </a:r>
            <a:r>
              <a:rPr lang="en-US" sz="2400" dirty="0" err="1" smtClean="0"/>
              <a:t>Maysara</a:t>
            </a:r>
            <a:r>
              <a:rPr lang="en-US" sz="2400" dirty="0" smtClean="0"/>
              <a:t> to accompany Muhammad (PBUH), making him promise to carefully watch his every move and to report what he sees upon their return</a:t>
            </a:r>
          </a:p>
          <a:p>
            <a:endParaRPr lang="en-US" sz="800" dirty="0" smtClean="0"/>
          </a:p>
          <a:p>
            <a:pPr>
              <a:buNone/>
            </a:pPr>
            <a:r>
              <a:rPr lang="en-US" sz="2400" b="1" dirty="0" smtClean="0"/>
              <a:t>A Notable Business Deal</a:t>
            </a:r>
          </a:p>
          <a:p>
            <a:pPr lvl="1"/>
            <a:r>
              <a:rPr lang="en-US" dirty="0" smtClean="0"/>
              <a:t> </a:t>
            </a:r>
            <a:r>
              <a:rPr lang="en-US" sz="2200" dirty="0" smtClean="0"/>
              <a:t>When asked to swear upon idols Lat and </a:t>
            </a:r>
            <a:r>
              <a:rPr lang="en-US" sz="2200" dirty="0" err="1" smtClean="0"/>
              <a:t>Uzza</a:t>
            </a:r>
            <a:r>
              <a:rPr lang="en-US" sz="2200" dirty="0" smtClean="0"/>
              <a:t> during a business deal the prophet said: “I will never swear by their names, as there is nothing that seems so unlovable to me as these”</a:t>
            </a:r>
          </a:p>
          <a:p>
            <a:pPr lvl="1"/>
            <a:r>
              <a:rPr lang="en-US" sz="2200" dirty="0" smtClean="0"/>
              <a:t>The same man asked </a:t>
            </a:r>
            <a:r>
              <a:rPr lang="en-US" sz="2200" dirty="0" err="1" smtClean="0"/>
              <a:t>Maysara</a:t>
            </a:r>
            <a:r>
              <a:rPr lang="en-US" sz="2200" dirty="0" smtClean="0"/>
              <a:t> “Who is this man?” and before he could answer, the man said, “Do not leave his side; undoubtedly, he is the Prophet.”</a:t>
            </a:r>
          </a:p>
          <a:p>
            <a:endParaRPr lang="en-US" sz="800" dirty="0" smtClean="0"/>
          </a:p>
          <a:p>
            <a:pPr>
              <a:buNone/>
            </a:pPr>
            <a:r>
              <a:rPr lang="en-US" sz="2400" b="1" dirty="0" smtClean="0"/>
              <a:t>Profitable Business</a:t>
            </a:r>
          </a:p>
          <a:p>
            <a:pPr lvl="1"/>
            <a:r>
              <a:rPr lang="en-US" sz="2200" dirty="0" smtClean="0"/>
              <a:t>Caravan goods had been sold at the best price, doubling the initial investment </a:t>
            </a: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Journey Back</a:t>
            </a:r>
            <a:endParaRPr lang="en-US" b="1" dirty="0"/>
          </a:p>
        </p:txBody>
      </p:sp>
      <p:sp>
        <p:nvSpPr>
          <p:cNvPr id="3" name="Content Placeholder 2"/>
          <p:cNvSpPr>
            <a:spLocks noGrp="1"/>
          </p:cNvSpPr>
          <p:nvPr>
            <p:ph sz="quarter" idx="13"/>
          </p:nvPr>
        </p:nvSpPr>
        <p:spPr/>
        <p:txBody>
          <a:bodyPr/>
          <a:lstStyle/>
          <a:p>
            <a:pPr>
              <a:buNone/>
            </a:pPr>
            <a:r>
              <a:rPr lang="en-US" sz="2400" b="1" dirty="0" smtClean="0"/>
              <a:t>A Monk’s Happiness</a:t>
            </a:r>
          </a:p>
          <a:p>
            <a:pPr lvl="1"/>
            <a:r>
              <a:rPr lang="en-US" sz="2200" dirty="0" smtClean="0"/>
              <a:t>The monk Nestor came running to </a:t>
            </a:r>
            <a:r>
              <a:rPr lang="en-US" sz="2200" dirty="0" err="1" smtClean="0"/>
              <a:t>Maysara</a:t>
            </a:r>
            <a:r>
              <a:rPr lang="en-US" sz="2200" dirty="0" smtClean="0"/>
              <a:t> and asked, “Who is that cooling off under the tree?”</a:t>
            </a:r>
          </a:p>
          <a:p>
            <a:pPr lvl="1"/>
            <a:r>
              <a:rPr lang="en-US" sz="2200" dirty="0" err="1" smtClean="0"/>
              <a:t>Maysara</a:t>
            </a:r>
            <a:r>
              <a:rPr lang="en-US" sz="2200" dirty="0" smtClean="0"/>
              <a:t> answered and the monk returned, “I swear that none other than a Prophet is sitting beneath that tree!”</a:t>
            </a:r>
          </a:p>
          <a:p>
            <a:pPr lvl="1"/>
            <a:r>
              <a:rPr lang="en-US" sz="2200" dirty="0" smtClean="0"/>
              <a:t>The monk asked more questions about the Prophet and concluded: “There is no doubt that he is the awaited Prophet. And he is the last of all Prophets”</a:t>
            </a:r>
          </a:p>
          <a:p>
            <a:pPr lvl="1"/>
            <a:endParaRPr lang="en-US" sz="800" dirty="0" smtClean="0"/>
          </a:p>
          <a:p>
            <a:pPr>
              <a:buNone/>
            </a:pPr>
            <a:r>
              <a:rPr lang="en-US" sz="2400" b="1" dirty="0" smtClean="0"/>
              <a:t>Angel Intervention</a:t>
            </a:r>
          </a:p>
          <a:p>
            <a:pPr lvl="1"/>
            <a:r>
              <a:rPr lang="en-US" sz="2200" dirty="0" err="1" smtClean="0"/>
              <a:t>Maysara</a:t>
            </a:r>
            <a:r>
              <a:rPr lang="en-US" sz="2200" dirty="0" smtClean="0"/>
              <a:t> saw two angels in the form of clouds protecting and shading the future Prophet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Wedding</a:t>
            </a:r>
            <a:endParaRPr lang="en-US" b="1" dirty="0"/>
          </a:p>
        </p:txBody>
      </p:sp>
      <p:sp>
        <p:nvSpPr>
          <p:cNvPr id="3" name="Content Placeholder 2"/>
          <p:cNvSpPr>
            <a:spLocks noGrp="1"/>
          </p:cNvSpPr>
          <p:nvPr>
            <p:ph sz="quarter" idx="13"/>
          </p:nvPr>
        </p:nvSpPr>
        <p:spPr/>
        <p:txBody>
          <a:bodyPr>
            <a:normAutofit/>
          </a:bodyPr>
          <a:lstStyle/>
          <a:p>
            <a:r>
              <a:rPr lang="en-US" sz="2400" dirty="0" err="1" smtClean="0"/>
              <a:t>Khadija</a:t>
            </a:r>
            <a:r>
              <a:rPr lang="en-US" sz="2400" dirty="0" smtClean="0"/>
              <a:t> had not planned to marry again, but in order to get closer to the future Prophet, decided to marry him</a:t>
            </a:r>
          </a:p>
          <a:p>
            <a:r>
              <a:rPr lang="en-US" sz="2400" dirty="0" smtClean="0"/>
              <a:t>Against tradition of the time, she initiated the engagement process:</a:t>
            </a:r>
          </a:p>
          <a:p>
            <a:pPr>
              <a:buNone/>
            </a:pPr>
            <a:r>
              <a:rPr lang="en-US" sz="2400" dirty="0" smtClean="0"/>
              <a:t>	“Oh Muhammad! There is no doubt that I am asking to marry you because of our shared lineage, your incomparable place in our tribe, your good ethics and loyalty and your trustworthiness and honesty.  Tell your uncles to step in to finalize the matter.” (via letter) </a:t>
            </a:r>
          </a:p>
          <a:p>
            <a:r>
              <a:rPr lang="en-US" sz="2400" dirty="0" err="1" smtClean="0"/>
              <a:t>Khadija</a:t>
            </a:r>
            <a:r>
              <a:rPr lang="en-US" sz="2400" dirty="0" smtClean="0"/>
              <a:t> invited her husband’s wet-nurse Halima as-</a:t>
            </a:r>
            <a:r>
              <a:rPr lang="en-US" sz="2400" dirty="0" err="1" smtClean="0"/>
              <a:t>Sadiya</a:t>
            </a:r>
            <a:r>
              <a:rPr lang="en-US" sz="2400" dirty="0" smtClean="0"/>
              <a:t> and gave her 40 sheep to thank her for the milk she gave Muhammad</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014788" y="2895600"/>
            <a:ext cx="5129212" cy="2667000"/>
          </a:xfrm>
        </p:spPr>
        <p:txBody>
          <a:bodyPr/>
          <a:lstStyle/>
          <a:p>
            <a:r>
              <a:rPr lang="en-US" b="1" dirty="0" smtClean="0"/>
              <a:t>A Loving</a:t>
            </a:r>
            <a:br>
              <a:rPr lang="en-US" b="1" dirty="0" smtClean="0"/>
            </a:br>
            <a:r>
              <a:rPr lang="en-US" b="1" dirty="0" smtClean="0"/>
              <a:t>Household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Custom 5">
      <a:dk1>
        <a:sysClr val="windowText" lastClr="000000"/>
      </a:dk1>
      <a:lt1>
        <a:sysClr val="window" lastClr="FFFFFF"/>
      </a:lt1>
      <a:dk2>
        <a:srgbClr val="B13F9A"/>
      </a:dk2>
      <a:lt2>
        <a:srgbClr val="EEE0F1"/>
      </a:lt2>
      <a:accent1>
        <a:srgbClr val="FFFFFF"/>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632</TotalTime>
  <Words>1414</Words>
  <Application>Microsoft Office PowerPoint</Application>
  <PresentationFormat>On-screen Show (4:3)</PresentationFormat>
  <Paragraphs>165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Soho</vt:lpstr>
      <vt:lpstr>Khadija (RA)   </vt:lpstr>
      <vt:lpstr>Family and Upbringing</vt:lpstr>
      <vt:lpstr>Marriages </vt:lpstr>
      <vt:lpstr>Divine Direction</vt:lpstr>
      <vt:lpstr>A Meeting in the Stars</vt:lpstr>
      <vt:lpstr>The Caravan</vt:lpstr>
      <vt:lpstr>The Journey Back</vt:lpstr>
      <vt:lpstr>The Wedding</vt:lpstr>
      <vt:lpstr>A Loving Household </vt:lpstr>
      <vt:lpstr>Open Doors, Open Hearts</vt:lpstr>
      <vt:lpstr>A Dedicated Wife</vt:lpstr>
      <vt:lpstr>The Prophet’s Family  </vt:lpstr>
      <vt:lpstr>Life after  ProphetHood</vt:lpstr>
      <vt:lpstr>The First Revelation</vt:lpstr>
      <vt:lpstr>The First Muslim</vt:lpstr>
      <vt:lpstr>Exchanges with Gabriel</vt:lpstr>
      <vt:lpstr>A Compromising Couple</vt:lpstr>
      <vt:lpstr>The Boycott Years</vt:lpstr>
      <vt:lpstr>Unshakeable Belief</vt:lpstr>
      <vt:lpstr>Saying Goodbye</vt:lpstr>
      <vt:lpstr>Feelings of Separation</vt:lpstr>
      <vt:lpstr>Cherished Memories</vt:lpstr>
      <vt:lpstr>References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Khadija</dc:title>
  <dc:creator>Mehmet</dc:creator>
  <cp:lastModifiedBy>Oak</cp:lastModifiedBy>
  <cp:revision>46</cp:revision>
  <dcterms:created xsi:type="dcterms:W3CDTF">2011-06-17T04:12:56Z</dcterms:created>
  <dcterms:modified xsi:type="dcterms:W3CDTF">2013-12-15T02:06:08Z</dcterms:modified>
</cp:coreProperties>
</file>