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3" r:id="rId4"/>
    <p:sldId id="264" r:id="rId5"/>
    <p:sldId id="265" r:id="rId6"/>
    <p:sldId id="266" r:id="rId7"/>
    <p:sldId id="261" r:id="rId8"/>
    <p:sldId id="268" r:id="rId9"/>
    <p:sldId id="269" r:id="rId10"/>
    <p:sldId id="259"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F8C84-1F5F-4ABC-934C-698DEEE0D523}" type="datetimeFigureOut">
              <a:rPr lang="en-US" smtClean="0"/>
              <a:pPr/>
              <a:t>9/3/2009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C37331-E286-4A21-9F93-6FCC3584D5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096164-D49E-43B9-9F8E-E84DBB3E2577}"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96164-D49E-43B9-9F8E-E84DBB3E2577}"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96164-D49E-43B9-9F8E-E84DBB3E2577}"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96164-D49E-43B9-9F8E-E84DBB3E2577}"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96164-D49E-43B9-9F8E-E84DBB3E2577}"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96164-D49E-43B9-9F8E-E84DBB3E2577}"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096164-D49E-43B9-9F8E-E84DBB3E2577}" type="datetimeFigureOut">
              <a:rPr lang="en-US" smtClean="0"/>
              <a:pPr/>
              <a:t>9/3/2009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96164-D49E-43B9-9F8E-E84DBB3E2577}" type="datetimeFigureOut">
              <a:rPr lang="en-US" smtClean="0"/>
              <a:pPr/>
              <a:t>9/3/2009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96164-D49E-43B9-9F8E-E84DBB3E2577}" type="datetimeFigureOut">
              <a:rPr lang="en-US" smtClean="0"/>
              <a:pPr/>
              <a:t>9/3/2009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96164-D49E-43B9-9F8E-E84DBB3E2577}"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96164-D49E-43B9-9F8E-E84DBB3E2577}"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35474-5F4A-4EA4-963E-F3EC922544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96164-D49E-43B9-9F8E-E84DBB3E2577}" type="datetimeFigureOut">
              <a:rPr lang="en-US" smtClean="0"/>
              <a:pPr/>
              <a:t>9/3/2009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35474-5F4A-4EA4-963E-F3EC922544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5257800"/>
            <a:ext cx="6400800" cy="1066800"/>
          </a:xfrm>
        </p:spPr>
        <p:txBody>
          <a:bodyPr>
            <a:normAutofit/>
          </a:bodyPr>
          <a:lstStyle/>
          <a:p>
            <a:r>
              <a:rPr lang="en-US" sz="4400" b="1" dirty="0" smtClean="0">
                <a:latin typeface="Footlight MT Light" pitchFamily="18" charset="0"/>
              </a:rPr>
              <a:t>Ramadan Mubarak</a:t>
            </a:r>
            <a:endParaRPr lang="en-US" sz="4400" b="1" dirty="0">
              <a:latin typeface="Footlight MT Light" pitchFamily="18" charset="0"/>
            </a:endParaRPr>
          </a:p>
        </p:txBody>
      </p:sp>
      <p:pic>
        <p:nvPicPr>
          <p:cNvPr id="4" name="Picture 3" descr="6136-500-375.jpg"/>
          <p:cNvPicPr>
            <a:picLocks noChangeAspect="1"/>
          </p:cNvPicPr>
          <p:nvPr/>
        </p:nvPicPr>
        <p:blipFill>
          <a:blip r:embed="rId2"/>
          <a:stretch>
            <a:fillRect/>
          </a:stretch>
        </p:blipFill>
        <p:spPr>
          <a:xfrm>
            <a:off x="1219200" y="304800"/>
            <a:ext cx="6324600" cy="47434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Footlight MT Light" pitchFamily="18" charset="0"/>
              </a:rPr>
              <a:t>Muhammad (</a:t>
            </a:r>
            <a:r>
              <a:rPr lang="en-US" dirty="0" err="1" smtClean="0">
                <a:latin typeface="Footlight MT Light" pitchFamily="18" charset="0"/>
              </a:rPr>
              <a:t>pbuh</a:t>
            </a:r>
            <a:r>
              <a:rPr lang="en-US" dirty="0" smtClean="0">
                <a:latin typeface="Footlight MT Light" pitchFamily="18" charset="0"/>
              </a:rPr>
              <a:t>)</a:t>
            </a:r>
            <a:endParaRPr lang="en-US" dirty="0">
              <a:latin typeface="Footlight MT Light" pitchFamily="18" charset="0"/>
            </a:endParaRPr>
          </a:p>
        </p:txBody>
      </p:sp>
      <p:pic>
        <p:nvPicPr>
          <p:cNvPr id="4" name="Content Placeholder 3" descr="125968653_69bd15dd35_m.jpg"/>
          <p:cNvPicPr>
            <a:picLocks noGrp="1" noChangeAspect="1"/>
          </p:cNvPicPr>
          <p:nvPr>
            <p:ph sz="half" idx="1"/>
          </p:nvPr>
        </p:nvPicPr>
        <p:blipFill>
          <a:blip r:embed="rId2"/>
          <a:stretch>
            <a:fillRect/>
          </a:stretch>
        </p:blipFill>
        <p:spPr>
          <a:xfrm>
            <a:off x="762000" y="1600200"/>
            <a:ext cx="3733800" cy="4533900"/>
          </a:xfrm>
        </p:spPr>
      </p:pic>
      <p:sp>
        <p:nvSpPr>
          <p:cNvPr id="6" name="Content Placeholder 5"/>
          <p:cNvSpPr>
            <a:spLocks noGrp="1"/>
          </p:cNvSpPr>
          <p:nvPr>
            <p:ph sz="half" idx="2"/>
          </p:nvPr>
        </p:nvSpPr>
        <p:spPr/>
        <p:txBody>
          <a:bodyPr>
            <a:normAutofit/>
          </a:bodyPr>
          <a:lstStyle/>
          <a:p>
            <a:endParaRPr lang="en-US" sz="3200" dirty="0" smtClean="0">
              <a:latin typeface="Footlight MT Light" pitchFamily="18" charset="0"/>
            </a:endParaRPr>
          </a:p>
          <a:p>
            <a:r>
              <a:rPr lang="en-US" sz="3200" dirty="0" err="1" smtClean="0">
                <a:latin typeface="Footlight MT Light" pitchFamily="18" charset="0"/>
              </a:rPr>
              <a:t>Allahumme</a:t>
            </a:r>
            <a:r>
              <a:rPr lang="en-US" sz="3200" dirty="0" smtClean="0">
                <a:latin typeface="Footlight MT Light" pitchFamily="18" charset="0"/>
              </a:rPr>
              <a:t> </a:t>
            </a:r>
            <a:r>
              <a:rPr lang="en-US" sz="3200" dirty="0" err="1" smtClean="0">
                <a:latin typeface="Footlight MT Light" pitchFamily="18" charset="0"/>
              </a:rPr>
              <a:t>salli</a:t>
            </a:r>
            <a:r>
              <a:rPr lang="en-US" sz="3200" dirty="0" smtClean="0">
                <a:latin typeface="Footlight MT Light" pitchFamily="18" charset="0"/>
              </a:rPr>
              <a:t> ala </a:t>
            </a:r>
            <a:r>
              <a:rPr lang="en-US" sz="3200" dirty="0" err="1" smtClean="0">
                <a:latin typeface="Footlight MT Light" pitchFamily="18" charset="0"/>
              </a:rPr>
              <a:t>seyyidina</a:t>
            </a:r>
            <a:r>
              <a:rPr lang="en-US" sz="3200" dirty="0" smtClean="0">
                <a:latin typeface="Footlight MT Light" pitchFamily="18" charset="0"/>
              </a:rPr>
              <a:t> </a:t>
            </a:r>
            <a:r>
              <a:rPr lang="en-US" sz="3200" dirty="0" err="1" smtClean="0">
                <a:latin typeface="Footlight MT Light" pitchFamily="18" charset="0"/>
              </a:rPr>
              <a:t>Muhammedin</a:t>
            </a:r>
            <a:r>
              <a:rPr lang="en-US" sz="3200" dirty="0" smtClean="0">
                <a:latin typeface="Footlight MT Light" pitchFamily="18" charset="0"/>
              </a:rPr>
              <a:t> an-</a:t>
            </a:r>
            <a:r>
              <a:rPr lang="en-US" sz="3200" dirty="0" err="1" smtClean="0">
                <a:latin typeface="Footlight MT Light" pitchFamily="18" charset="0"/>
              </a:rPr>
              <a:t>Nabiyyi</a:t>
            </a:r>
            <a:r>
              <a:rPr lang="en-US" sz="3200" dirty="0" smtClean="0">
                <a:latin typeface="Footlight MT Light" pitchFamily="18" charset="0"/>
              </a:rPr>
              <a:t> al-</a:t>
            </a:r>
            <a:r>
              <a:rPr lang="en-US" sz="3200" dirty="0" err="1" smtClean="0">
                <a:latin typeface="Footlight MT Light" pitchFamily="18" charset="0"/>
              </a:rPr>
              <a:t>Ummiyyi</a:t>
            </a:r>
            <a:r>
              <a:rPr lang="en-US" sz="3200" dirty="0" smtClean="0">
                <a:latin typeface="Footlight MT Light" pitchFamily="18" charset="0"/>
              </a:rPr>
              <a:t> </a:t>
            </a:r>
            <a:r>
              <a:rPr lang="en-US" sz="3200" dirty="0" err="1" smtClean="0">
                <a:latin typeface="Footlight MT Light" pitchFamily="18" charset="0"/>
              </a:rPr>
              <a:t>ve</a:t>
            </a:r>
            <a:r>
              <a:rPr lang="en-US" sz="3200" dirty="0" smtClean="0">
                <a:latin typeface="Footlight MT Light" pitchFamily="18" charset="0"/>
              </a:rPr>
              <a:t> ala </a:t>
            </a:r>
            <a:r>
              <a:rPr lang="en-US" sz="3200" dirty="0" err="1" smtClean="0">
                <a:latin typeface="Footlight MT Light" pitchFamily="18" charset="0"/>
              </a:rPr>
              <a:t>âlihi</a:t>
            </a:r>
            <a:r>
              <a:rPr lang="en-US" sz="3200" dirty="0" smtClean="0">
                <a:latin typeface="Footlight MT Light" pitchFamily="18" charset="0"/>
              </a:rPr>
              <a:t> </a:t>
            </a:r>
            <a:r>
              <a:rPr lang="en-US" sz="3200" dirty="0" err="1" smtClean="0">
                <a:latin typeface="Footlight MT Light" pitchFamily="18" charset="0"/>
              </a:rPr>
              <a:t>ve</a:t>
            </a:r>
            <a:r>
              <a:rPr lang="en-US" sz="3200" dirty="0" smtClean="0">
                <a:latin typeface="Footlight MT Light" pitchFamily="18" charset="0"/>
              </a:rPr>
              <a:t> </a:t>
            </a:r>
            <a:r>
              <a:rPr lang="en-US" sz="3200" dirty="0" err="1" smtClean="0">
                <a:latin typeface="Footlight MT Light" pitchFamily="18" charset="0"/>
              </a:rPr>
              <a:t>sahbihi</a:t>
            </a:r>
            <a:r>
              <a:rPr lang="en-US" sz="3200" dirty="0" smtClean="0">
                <a:latin typeface="Footlight MT Light" pitchFamily="18" charset="0"/>
              </a:rPr>
              <a:t> </a:t>
            </a:r>
            <a:r>
              <a:rPr lang="en-US" sz="3200" dirty="0" err="1" smtClean="0">
                <a:latin typeface="Footlight MT Light" pitchFamily="18" charset="0"/>
              </a:rPr>
              <a:t>ve</a:t>
            </a:r>
            <a:r>
              <a:rPr lang="en-US" sz="3200" dirty="0" smtClean="0">
                <a:latin typeface="Footlight MT Light" pitchFamily="18" charset="0"/>
              </a:rPr>
              <a:t> </a:t>
            </a:r>
            <a:r>
              <a:rPr lang="en-US" sz="3200" dirty="0" err="1" smtClean="0">
                <a:latin typeface="Footlight MT Light" pitchFamily="18" charset="0"/>
              </a:rPr>
              <a:t>sellim</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normAutofit/>
          </a:bodyPr>
          <a:lstStyle/>
          <a:p>
            <a:r>
              <a:rPr lang="en-US" sz="3600" dirty="0" smtClean="0">
                <a:latin typeface="Footlight MT Light" pitchFamily="18" charset="0"/>
              </a:rPr>
              <a:t>Whoever fasts in Ramadan by believing in its virtue and expecting  its reward from God his all previous sins are forgiven.</a:t>
            </a:r>
          </a:p>
          <a:p>
            <a:pPr lvl="2">
              <a:buNone/>
            </a:pPr>
            <a:r>
              <a:rPr lang="en-US" sz="3600" dirty="0" smtClean="0">
                <a:latin typeface="Footlight MT Light" pitchFamily="18" charset="0"/>
              </a:rPr>
              <a:t>				</a:t>
            </a:r>
            <a:r>
              <a:rPr lang="en-US" sz="3200" dirty="0" smtClean="0">
                <a:latin typeface="Footlight MT Light" pitchFamily="18" charset="0"/>
              </a:rPr>
              <a:t>	Prophet Muhammad</a:t>
            </a:r>
            <a:endParaRPr lang="en-US" sz="3200" dirty="0">
              <a:latin typeface="Footlight MT Light" pitchFamily="18" charset="0"/>
            </a:endParaRPr>
          </a:p>
        </p:txBody>
      </p:sp>
      <p:pic>
        <p:nvPicPr>
          <p:cNvPr id="9" name="Picture 8" descr="Muhammad_Calligraphy_by_SoulFlamer.jpg"/>
          <p:cNvPicPr>
            <a:picLocks noChangeAspect="1"/>
          </p:cNvPicPr>
          <p:nvPr/>
        </p:nvPicPr>
        <p:blipFill>
          <a:blip r:embed="rId2"/>
          <a:stretch>
            <a:fillRect/>
          </a:stretch>
        </p:blipFill>
        <p:spPr>
          <a:xfrm>
            <a:off x="6400800" y="4648200"/>
            <a:ext cx="1428750" cy="1333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latin typeface="Footlight MT Light" pitchFamily="18" charset="0"/>
              </a:rPr>
              <a:t>Fasting</a:t>
            </a:r>
            <a:endParaRPr lang="en-US" dirty="0">
              <a:latin typeface="Footlight MT Light" pitchFamily="18" charset="0"/>
            </a:endParaRPr>
          </a:p>
        </p:txBody>
      </p:sp>
      <p:sp>
        <p:nvSpPr>
          <p:cNvPr id="13" name="Content Placeholder 12"/>
          <p:cNvSpPr>
            <a:spLocks noGrp="1"/>
          </p:cNvSpPr>
          <p:nvPr>
            <p:ph idx="1"/>
          </p:nvPr>
        </p:nvSpPr>
        <p:spPr/>
        <p:txBody>
          <a:bodyPr>
            <a:normAutofit lnSpcReduction="10000"/>
          </a:bodyPr>
          <a:lstStyle/>
          <a:p>
            <a:r>
              <a:rPr lang="en-US" dirty="0" smtClean="0">
                <a:latin typeface="Footlight MT Light" pitchFamily="18" charset="0"/>
              </a:rPr>
              <a:t>Over 1 billion Muslims all over the globe</a:t>
            </a:r>
          </a:p>
          <a:p>
            <a:r>
              <a:rPr lang="en-US" dirty="0" smtClean="0">
                <a:latin typeface="Footlight MT Light" pitchFamily="18" charset="0"/>
              </a:rPr>
              <a:t>from Dawn to Sunset (5.40 am till 8.05 pm)</a:t>
            </a:r>
          </a:p>
          <a:p>
            <a:r>
              <a:rPr lang="en-US" dirty="0" smtClean="0">
                <a:latin typeface="Footlight MT Light" pitchFamily="18" charset="0"/>
              </a:rPr>
              <a:t>Eating, drinking and sexual relationship </a:t>
            </a:r>
          </a:p>
          <a:p>
            <a:r>
              <a:rPr lang="en-US" dirty="0" smtClean="0">
                <a:latin typeface="Footlight MT Light" pitchFamily="18" charset="0"/>
              </a:rPr>
              <a:t>for 30 days</a:t>
            </a:r>
          </a:p>
          <a:p>
            <a:r>
              <a:rPr lang="en-US" dirty="0" err="1" smtClean="0">
                <a:latin typeface="Footlight MT Light" pitchFamily="18" charset="0"/>
              </a:rPr>
              <a:t>Zakat</a:t>
            </a:r>
            <a:r>
              <a:rPr lang="en-US" dirty="0" smtClean="0">
                <a:latin typeface="Footlight MT Light" pitchFamily="18" charset="0"/>
              </a:rPr>
              <a:t> - % 2.5 of the yearly </a:t>
            </a:r>
            <a:r>
              <a:rPr lang="en-US" dirty="0" smtClean="0">
                <a:latin typeface="Footlight MT Light" pitchFamily="18" charset="0"/>
              </a:rPr>
              <a:t>income and the extra wealth of the moment</a:t>
            </a:r>
            <a:endParaRPr lang="en-US" dirty="0" smtClean="0">
              <a:latin typeface="Footlight MT Light" pitchFamily="18" charset="0"/>
            </a:endParaRPr>
          </a:p>
          <a:p>
            <a:r>
              <a:rPr lang="en-US" dirty="0" smtClean="0">
                <a:latin typeface="Footlight MT Light" pitchFamily="18" charset="0"/>
              </a:rPr>
              <a:t>Ramadan Feast</a:t>
            </a:r>
          </a:p>
          <a:p>
            <a:r>
              <a:rPr lang="en-US" dirty="0" err="1" smtClean="0">
                <a:latin typeface="Footlight MT Light" pitchFamily="18" charset="0"/>
              </a:rPr>
              <a:t>Fitir</a:t>
            </a:r>
            <a:r>
              <a:rPr lang="en-US" dirty="0" smtClean="0">
                <a:latin typeface="Footlight MT Light" pitchFamily="18" charset="0"/>
              </a:rPr>
              <a:t> - thanksgiving charity</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Why?</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dirty="0" smtClean="0">
                <a:latin typeface="Footlight MT Light" pitchFamily="18" charset="0"/>
              </a:rPr>
              <a:t>“O you believe! Prescribed for you is the Fast, as it was prescribed for those before you, so that you may deserve God’s protection (against the temptations of your carnal soul) and attain piety.” (2/183)</a:t>
            </a:r>
          </a:p>
          <a:p>
            <a:endParaRPr lang="en-US" dirty="0" smtClean="0">
              <a:latin typeface="Footlight MT Light" pitchFamily="18" charset="0"/>
            </a:endParaRPr>
          </a:p>
          <a:p>
            <a:r>
              <a:rPr lang="en-US" dirty="0" smtClean="0">
                <a:latin typeface="Footlight MT Light" pitchFamily="18" charset="0"/>
              </a:rPr>
              <a:t>Following the footprints of Prophet Muhammad (</a:t>
            </a:r>
            <a:r>
              <a:rPr lang="en-US" dirty="0" err="1" smtClean="0">
                <a:latin typeface="Footlight MT Light" pitchFamily="18" charset="0"/>
              </a:rPr>
              <a:t>pbuh</a:t>
            </a:r>
            <a:r>
              <a:rPr lang="en-US" dirty="0" smtClean="0">
                <a:latin typeface="Footlight MT Light" pitchFamily="18" charset="0"/>
              </a:rPr>
              <a:t>)</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Why in Ramadan?</a:t>
            </a:r>
            <a:endParaRPr lang="en-US" dirty="0">
              <a:latin typeface="Footlight MT Light" pitchFamily="18" charset="0"/>
            </a:endParaRPr>
          </a:p>
        </p:txBody>
      </p:sp>
      <p:pic>
        <p:nvPicPr>
          <p:cNvPr id="6" name="Content Placeholder 5" descr="ikra1.jpg"/>
          <p:cNvPicPr>
            <a:picLocks noGrp="1" noChangeAspect="1"/>
          </p:cNvPicPr>
          <p:nvPr>
            <p:ph sz="half" idx="1"/>
          </p:nvPr>
        </p:nvPicPr>
        <p:blipFill>
          <a:blip r:embed="rId2"/>
          <a:stretch>
            <a:fillRect/>
          </a:stretch>
        </p:blipFill>
        <p:spPr>
          <a:xfrm>
            <a:off x="685800" y="1503174"/>
            <a:ext cx="3505200" cy="4360257"/>
          </a:xfrm>
        </p:spPr>
      </p:pic>
      <p:sp>
        <p:nvSpPr>
          <p:cNvPr id="5" name="Content Placeholder 4"/>
          <p:cNvSpPr>
            <a:spLocks noGrp="1"/>
          </p:cNvSpPr>
          <p:nvPr>
            <p:ph sz="half" idx="2"/>
          </p:nvPr>
        </p:nvSpPr>
        <p:spPr/>
        <p:txBody>
          <a:bodyPr>
            <a:normAutofit fontScale="92500"/>
          </a:bodyPr>
          <a:lstStyle/>
          <a:p>
            <a:r>
              <a:rPr lang="en-US" dirty="0" smtClean="0">
                <a:latin typeface="Footlight MT Light" pitchFamily="18" charset="0"/>
              </a:rPr>
              <a:t>“The month of Ramadan (is the month) in which the Qur’an was sent down as guidance for people  and as clear truths of the guidance and Criterion (between truth and falsehood). Therefore whoever of you is present this month must fast it, </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Why in Ramadan?</a:t>
            </a:r>
            <a:endParaRPr lang="en-US" dirty="0"/>
          </a:p>
        </p:txBody>
      </p:sp>
      <p:pic>
        <p:nvPicPr>
          <p:cNvPr id="5" name="Content Placeholder 4" descr="thanks.jpg"/>
          <p:cNvPicPr>
            <a:picLocks noGrp="1" noChangeAspect="1"/>
          </p:cNvPicPr>
          <p:nvPr>
            <p:ph sz="half" idx="1"/>
          </p:nvPr>
        </p:nvPicPr>
        <p:blipFill>
          <a:blip r:embed="rId2"/>
          <a:stretch>
            <a:fillRect/>
          </a:stretch>
        </p:blipFill>
        <p:spPr>
          <a:xfrm>
            <a:off x="457201" y="1600201"/>
            <a:ext cx="3952512" cy="4190999"/>
          </a:xfrm>
        </p:spPr>
      </p:pic>
      <p:sp>
        <p:nvSpPr>
          <p:cNvPr id="4" name="Content Placeholder 3"/>
          <p:cNvSpPr>
            <a:spLocks noGrp="1"/>
          </p:cNvSpPr>
          <p:nvPr>
            <p:ph sz="half" idx="2"/>
          </p:nvPr>
        </p:nvSpPr>
        <p:spPr>
          <a:xfrm>
            <a:off x="4648200" y="1600200"/>
            <a:ext cx="4038600" cy="4800600"/>
          </a:xfrm>
        </p:spPr>
        <p:txBody>
          <a:bodyPr>
            <a:normAutofit fontScale="55000" lnSpcReduction="20000"/>
          </a:bodyPr>
          <a:lstStyle/>
          <a:p>
            <a:r>
              <a:rPr lang="en-US" sz="4500" dirty="0" smtClean="0">
                <a:latin typeface="Footlight MT Light" pitchFamily="18" charset="0"/>
              </a:rPr>
              <a:t>and whoever is so ill that he cannot fast or on a journey (must fast the same) number of other days. God will ease for you and He does not will hardship for you, so that you can complete the number of the days required and exalt God for He has guided you and so it may be that you will give thanks “ (2/185)</a:t>
            </a:r>
          </a:p>
          <a:p>
            <a:pPr>
              <a:buNone/>
            </a:pPr>
            <a:r>
              <a:rPr lang="en-US" dirty="0" smtClean="0">
                <a:latin typeface="Footlight MT Light" pitchFamily="18" charset="0"/>
              </a:rPr>
              <a:t>	</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Thanking by fasting</a:t>
            </a:r>
            <a:endParaRPr lang="en-US" dirty="0">
              <a:latin typeface="Footlight MT Light" pitchFamily="18" charset="0"/>
            </a:endParaRPr>
          </a:p>
        </p:txBody>
      </p:sp>
      <p:sp>
        <p:nvSpPr>
          <p:cNvPr id="4" name="Content Placeholder 3"/>
          <p:cNvSpPr>
            <a:spLocks noGrp="1"/>
          </p:cNvSpPr>
          <p:nvPr>
            <p:ph sz="half" idx="2"/>
          </p:nvPr>
        </p:nvSpPr>
        <p:spPr/>
        <p:txBody>
          <a:bodyPr/>
          <a:lstStyle/>
          <a:p>
            <a:r>
              <a:rPr lang="en-US" dirty="0" smtClean="0">
                <a:latin typeface="Footlight MT Light" pitchFamily="18" charset="0"/>
              </a:rPr>
              <a:t>Freedom of bodily desires</a:t>
            </a:r>
          </a:p>
          <a:p>
            <a:r>
              <a:rPr lang="en-US" dirty="0" smtClean="0">
                <a:latin typeface="Footlight MT Light" pitchFamily="18" charset="0"/>
              </a:rPr>
              <a:t>Contemplating</a:t>
            </a:r>
          </a:p>
          <a:p>
            <a:r>
              <a:rPr lang="en-US" dirty="0" smtClean="0">
                <a:latin typeface="Footlight MT Light" pitchFamily="18" charset="0"/>
              </a:rPr>
              <a:t>Realizing your own impotence</a:t>
            </a:r>
          </a:p>
          <a:p>
            <a:r>
              <a:rPr lang="en-US" dirty="0" smtClean="0">
                <a:latin typeface="Footlight MT Light" pitchFamily="18" charset="0"/>
              </a:rPr>
              <a:t>Realizing God’s bounties and His mercy</a:t>
            </a:r>
          </a:p>
          <a:p>
            <a:r>
              <a:rPr lang="en-US" dirty="0" smtClean="0">
                <a:latin typeface="Footlight MT Light" pitchFamily="18" charset="0"/>
              </a:rPr>
              <a:t>Gratitude</a:t>
            </a:r>
          </a:p>
          <a:p>
            <a:endParaRPr lang="en-US" dirty="0" smtClean="0">
              <a:latin typeface="Footlight MT Light" pitchFamily="18" charset="0"/>
            </a:endParaRPr>
          </a:p>
          <a:p>
            <a:endParaRPr lang="en-US" dirty="0" smtClean="0">
              <a:latin typeface="Footlight MT Light" pitchFamily="18" charset="0"/>
            </a:endParaRPr>
          </a:p>
          <a:p>
            <a:endParaRPr lang="en-US" dirty="0"/>
          </a:p>
        </p:txBody>
      </p:sp>
      <p:pic>
        <p:nvPicPr>
          <p:cNvPr id="7" name="Content Placeholder 6" descr="cellman81_f1aae18590044970071f3f2f774d97e9.jpg"/>
          <p:cNvPicPr>
            <a:picLocks noGrp="1" noChangeAspect="1"/>
          </p:cNvPicPr>
          <p:nvPr>
            <p:ph sz="half" idx="1"/>
          </p:nvPr>
        </p:nvPicPr>
        <p:blipFill>
          <a:blip r:embed="rId2"/>
          <a:stretch>
            <a:fillRect/>
          </a:stretch>
        </p:blipFill>
        <p:spPr>
          <a:xfrm>
            <a:off x="304800" y="1676400"/>
            <a:ext cx="4192465" cy="4419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Qur’an.. guidance for humankind</a:t>
            </a:r>
            <a:endParaRPr lang="en-US" dirty="0">
              <a:latin typeface="Footlight MT Light" pitchFamily="18" charset="0"/>
            </a:endParaRPr>
          </a:p>
        </p:txBody>
      </p:sp>
      <p:pic>
        <p:nvPicPr>
          <p:cNvPr id="5" name="Content Placeholder 4" descr="reading qur'an.jpg"/>
          <p:cNvPicPr>
            <a:picLocks noGrp="1" noChangeAspect="1"/>
          </p:cNvPicPr>
          <p:nvPr>
            <p:ph sz="half" idx="1"/>
          </p:nvPr>
        </p:nvPicPr>
        <p:blipFill>
          <a:blip r:embed="rId2"/>
          <a:stretch>
            <a:fillRect/>
          </a:stretch>
        </p:blipFill>
        <p:spPr>
          <a:xfrm>
            <a:off x="533400" y="1600200"/>
            <a:ext cx="3521125" cy="4495800"/>
          </a:xfrm>
        </p:spPr>
      </p:pic>
      <p:sp>
        <p:nvSpPr>
          <p:cNvPr id="4" name="Content Placeholder 3"/>
          <p:cNvSpPr>
            <a:spLocks noGrp="1"/>
          </p:cNvSpPr>
          <p:nvPr>
            <p:ph sz="half" idx="2"/>
          </p:nvPr>
        </p:nvSpPr>
        <p:spPr/>
        <p:txBody>
          <a:bodyPr>
            <a:normAutofit/>
          </a:bodyPr>
          <a:lstStyle/>
          <a:p>
            <a:r>
              <a:rPr lang="en-US" dirty="0" smtClean="0">
                <a:latin typeface="Footlight MT Light" pitchFamily="18" charset="0"/>
              </a:rPr>
              <a:t>“Read in and with the Name of your Lord, Who has created” (96/1)</a:t>
            </a:r>
          </a:p>
          <a:p>
            <a:r>
              <a:rPr lang="en-US" dirty="0" err="1" smtClean="0">
                <a:latin typeface="Footlight MT Light" pitchFamily="18" charset="0"/>
              </a:rPr>
              <a:t>Laylatu’l-Qadr</a:t>
            </a:r>
            <a:endParaRPr lang="en-US" dirty="0" smtClean="0">
              <a:latin typeface="Footlight MT Light" pitchFamily="18" charset="0"/>
            </a:endParaRPr>
          </a:p>
          <a:p>
            <a:r>
              <a:rPr lang="en-US" dirty="0" smtClean="0">
                <a:latin typeface="Footlight MT Light" pitchFamily="18" charset="0"/>
              </a:rPr>
              <a:t>Individual and communal reading during the day (20 pages)</a:t>
            </a:r>
          </a:p>
          <a:p>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ootlight MT Light" pitchFamily="18" charset="0"/>
              </a:rPr>
              <a:t>Ramadan &amp; Understanding Qur’an</a:t>
            </a:r>
            <a:endParaRPr lang="en-US" dirty="0">
              <a:latin typeface="Footlight MT Light" pitchFamily="18" charset="0"/>
            </a:endParaRPr>
          </a:p>
        </p:txBody>
      </p:sp>
      <p:sp>
        <p:nvSpPr>
          <p:cNvPr id="3" name="Content Placeholder 2"/>
          <p:cNvSpPr>
            <a:spLocks noGrp="1"/>
          </p:cNvSpPr>
          <p:nvPr>
            <p:ph sz="half" idx="1"/>
          </p:nvPr>
        </p:nvSpPr>
        <p:spPr/>
        <p:txBody>
          <a:bodyPr/>
          <a:lstStyle/>
          <a:p>
            <a:r>
              <a:rPr lang="en-US" dirty="0" smtClean="0">
                <a:latin typeface="Footlight MT Light" pitchFamily="18" charset="0"/>
              </a:rPr>
              <a:t>“O you believe! Prescribed for you is the Fast, as it was prescribed for those before you, so that you may deserve God’s protection (against the temptations of your carnal soul) and attain piety.” (2/183)</a:t>
            </a:r>
          </a:p>
          <a:p>
            <a:endParaRPr lang="en-US" dirty="0"/>
          </a:p>
        </p:txBody>
      </p:sp>
      <p:sp>
        <p:nvSpPr>
          <p:cNvPr id="4" name="Content Placeholder 3"/>
          <p:cNvSpPr>
            <a:spLocks noGrp="1"/>
          </p:cNvSpPr>
          <p:nvPr>
            <p:ph sz="half" idx="2"/>
          </p:nvPr>
        </p:nvSpPr>
        <p:spPr/>
        <p:txBody>
          <a:bodyPr/>
          <a:lstStyle/>
          <a:p>
            <a:r>
              <a:rPr lang="en-US" dirty="0" smtClean="0">
                <a:latin typeface="Footlight MT Light" pitchFamily="18" charset="0"/>
              </a:rPr>
              <a:t>“</a:t>
            </a:r>
            <a:r>
              <a:rPr lang="en-US" dirty="0" err="1" smtClean="0">
                <a:latin typeface="Footlight MT Light" pitchFamily="18" charset="0"/>
              </a:rPr>
              <a:t>Alif</a:t>
            </a:r>
            <a:r>
              <a:rPr lang="en-US" dirty="0" smtClean="0">
                <a:latin typeface="Footlight MT Light" pitchFamily="18" charset="0"/>
              </a:rPr>
              <a:t>. Lam. </a:t>
            </a:r>
            <a:r>
              <a:rPr lang="en-US" dirty="0" err="1" smtClean="0">
                <a:latin typeface="Footlight MT Light" pitchFamily="18" charset="0"/>
              </a:rPr>
              <a:t>Mim</a:t>
            </a:r>
            <a:r>
              <a:rPr lang="en-US" dirty="0" smtClean="0">
                <a:latin typeface="Footlight MT Light" pitchFamily="18" charset="0"/>
              </a:rPr>
              <a:t>. This is the (most honored, matchless) Book; there is no doubt about it. A perfect guidance for the God-revering, pious, who keep their duty to God.” (2/1-2)</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Footlight MT Light" pitchFamily="18" charset="0"/>
              </a:rPr>
              <a:t>Tarawih</a:t>
            </a:r>
            <a:r>
              <a:rPr lang="en-US" dirty="0" smtClean="0">
                <a:latin typeface="Footlight MT Light" pitchFamily="18" charset="0"/>
              </a:rPr>
              <a:t> Prayer </a:t>
            </a:r>
            <a:endParaRPr lang="en-US" dirty="0"/>
          </a:p>
        </p:txBody>
      </p:sp>
      <p:sp>
        <p:nvSpPr>
          <p:cNvPr id="4" name="Content Placeholder 3"/>
          <p:cNvSpPr>
            <a:spLocks noGrp="1"/>
          </p:cNvSpPr>
          <p:nvPr>
            <p:ph sz="half" idx="2"/>
          </p:nvPr>
        </p:nvSpPr>
        <p:spPr/>
        <p:txBody>
          <a:bodyPr/>
          <a:lstStyle/>
          <a:p>
            <a:r>
              <a:rPr lang="en-US" dirty="0" smtClean="0">
                <a:latin typeface="Footlight MT Light" pitchFamily="18" charset="0"/>
              </a:rPr>
              <a:t>Rest</a:t>
            </a:r>
          </a:p>
          <a:p>
            <a:r>
              <a:rPr lang="en-US" dirty="0" smtClean="0">
                <a:latin typeface="Footlight MT Light" pitchFamily="18" charset="0"/>
              </a:rPr>
              <a:t>20 circles and 1 page in each circle</a:t>
            </a:r>
          </a:p>
          <a:p>
            <a:r>
              <a:rPr lang="en-US" dirty="0" smtClean="0">
                <a:latin typeface="Footlight MT Light" pitchFamily="18" charset="0"/>
              </a:rPr>
              <a:t>Last about 2 hours</a:t>
            </a:r>
          </a:p>
          <a:p>
            <a:r>
              <a:rPr lang="en-US" dirty="0" smtClean="0">
                <a:latin typeface="Footlight MT Light" pitchFamily="18" charset="0"/>
              </a:rPr>
              <a:t>Voluntary</a:t>
            </a:r>
          </a:p>
          <a:p>
            <a:r>
              <a:rPr lang="en-US" dirty="0" smtClean="0">
                <a:latin typeface="Footlight MT Light" pitchFamily="18" charset="0"/>
              </a:rPr>
              <a:t>Individually or in congregation</a:t>
            </a:r>
            <a:endParaRPr lang="en-US" dirty="0">
              <a:latin typeface="Footlight MT Light" pitchFamily="18" charset="0"/>
            </a:endParaRPr>
          </a:p>
        </p:txBody>
      </p:sp>
      <p:pic>
        <p:nvPicPr>
          <p:cNvPr id="5" name="Content Placeholder 6" descr="CocukveNamaz.jpg"/>
          <p:cNvPicPr>
            <a:picLocks noGrp="1" noChangeAspect="1"/>
          </p:cNvPicPr>
          <p:nvPr>
            <p:ph sz="half" idx="1"/>
          </p:nvPr>
        </p:nvPicPr>
        <p:blipFill>
          <a:blip r:embed="rId2"/>
          <a:stretch>
            <a:fillRect/>
          </a:stretch>
        </p:blipFill>
        <p:spPr>
          <a:xfrm>
            <a:off x="457200" y="2209800"/>
            <a:ext cx="4038600" cy="327659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440</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Fasting</vt:lpstr>
      <vt:lpstr>Why?</vt:lpstr>
      <vt:lpstr>Why in Ramadan?</vt:lpstr>
      <vt:lpstr>Why in Ramadan?</vt:lpstr>
      <vt:lpstr>Thanking by fasting</vt:lpstr>
      <vt:lpstr>Qur’an.. guidance for humankind</vt:lpstr>
      <vt:lpstr>Ramadan &amp; Understanding Qur’an</vt:lpstr>
      <vt:lpstr>Tarawih Prayer </vt:lpstr>
      <vt:lpstr>Muhammad (pbuh)</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cp:revision>
  <dcterms:created xsi:type="dcterms:W3CDTF">2009-09-02T22:19:33Z</dcterms:created>
  <dcterms:modified xsi:type="dcterms:W3CDTF">2009-09-03T11:29:25Z</dcterms:modified>
</cp:coreProperties>
</file>