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4" r:id="rId2"/>
    <p:sldId id="258" r:id="rId3"/>
    <p:sldId id="259" r:id="rId4"/>
    <p:sldId id="260" r:id="rId5"/>
    <p:sldId id="262" r:id="rId6"/>
    <p:sldId id="267" r:id="rId7"/>
    <p:sldId id="264" r:id="rId8"/>
    <p:sldId id="280" r:id="rId9"/>
    <p:sldId id="265" r:id="rId10"/>
    <p:sldId id="268" r:id="rId11"/>
    <p:sldId id="269" r:id="rId12"/>
    <p:sldId id="270" r:id="rId13"/>
    <p:sldId id="278" r:id="rId14"/>
    <p:sldId id="271" r:id="rId15"/>
    <p:sldId id="279" r:id="rId16"/>
    <p:sldId id="272" r:id="rId17"/>
    <p:sldId id="273" r:id="rId18"/>
    <p:sldId id="274" r:id="rId19"/>
    <p:sldId id="275" r:id="rId20"/>
    <p:sldId id="276" r:id="rId21"/>
    <p:sldId id="277" r:id="rId22"/>
    <p:sldId id="281" r:id="rId23"/>
    <p:sldId id="282" r:id="rId24"/>
    <p:sldId id="283" r:id="rId25"/>
  </p:sldIdLst>
  <p:sldSz cx="9144000" cy="6858000" type="screen4x3"/>
  <p:notesSz cx="6807200" cy="9906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B5C0F5"/>
    <a:srgbClr val="33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8146" autoAdjust="0"/>
  </p:normalViewPr>
  <p:slideViewPr>
    <p:cSldViewPr>
      <p:cViewPr varScale="1">
        <p:scale>
          <a:sx n="64" d="100"/>
          <a:sy n="64" d="100"/>
        </p:scale>
        <p:origin x="-153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53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Date Placeholder 2"/>
          <p:cNvSpPr>
            <a:spLocks noGrp="1"/>
          </p:cNvSpPr>
          <p:nvPr>
            <p:ph type="dt" idx="1"/>
          </p:nvPr>
        </p:nvSpPr>
        <p:spPr>
          <a:xfrm>
            <a:off x="3856038" y="0"/>
            <a:ext cx="2949575" cy="4953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BE18675-DDD2-4F87-A943-612BEF404D13}" type="datetimeFigureOut">
              <a:rPr lang="tr-TR"/>
              <a:pPr>
                <a:defRPr/>
              </a:pPr>
              <a:t>25.3.2014</a:t>
            </a:fld>
            <a:endParaRPr lang="tr-TR"/>
          </a:p>
        </p:txBody>
      </p:sp>
      <p:sp>
        <p:nvSpPr>
          <p:cNvPr id="4" name="Slide Image Placeholder 3"/>
          <p:cNvSpPr>
            <a:spLocks noGrp="1" noRot="1" noChangeAspect="1"/>
          </p:cNvSpPr>
          <p:nvPr>
            <p:ph type="sldImg" idx="2"/>
          </p:nvPr>
        </p:nvSpPr>
        <p:spPr>
          <a:xfrm>
            <a:off x="927100" y="742950"/>
            <a:ext cx="4953000" cy="371475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es Placeholder 4"/>
          <p:cNvSpPr>
            <a:spLocks noGrp="1"/>
          </p:cNvSpPr>
          <p:nvPr>
            <p:ph type="body" sz="quarter" idx="3"/>
          </p:nvPr>
        </p:nvSpPr>
        <p:spPr>
          <a:xfrm>
            <a:off x="681038" y="4705350"/>
            <a:ext cx="5445125" cy="44577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tr-TR" noProof="0"/>
          </a:p>
        </p:txBody>
      </p:sp>
      <p:sp>
        <p:nvSpPr>
          <p:cNvPr id="6" name="Footer Placeholder 5"/>
          <p:cNvSpPr>
            <a:spLocks noGrp="1"/>
          </p:cNvSpPr>
          <p:nvPr>
            <p:ph type="ftr" sz="quarter" idx="4"/>
          </p:nvPr>
        </p:nvSpPr>
        <p:spPr>
          <a:xfrm>
            <a:off x="0" y="9409113"/>
            <a:ext cx="2949575" cy="4953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Slide Number Placeholder 6"/>
          <p:cNvSpPr>
            <a:spLocks noGrp="1"/>
          </p:cNvSpPr>
          <p:nvPr>
            <p:ph type="sldNum" sz="quarter" idx="5"/>
          </p:nvPr>
        </p:nvSpPr>
        <p:spPr>
          <a:xfrm>
            <a:off x="3856038" y="9409113"/>
            <a:ext cx="2949575" cy="4953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4557D8D-5773-4690-95A3-B27FD5F0605F}"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
        <p:nvSpPr>
          <p:cNvPr id="163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//Çatlamış toprak resmi arkaya koy, şimdikini ¼ üne koy.</a:t>
            </a:r>
          </a:p>
          <a:p>
            <a:pPr eaLnBrk="1" hangingPunct="1">
              <a:spcBef>
                <a:spcPct val="0"/>
              </a:spcBef>
            </a:pPr>
            <a:r>
              <a:rPr lang="tr-TR" smtClean="0"/>
              <a:t>Yarısına yeşillik yarısı şimdiki kalsın.</a:t>
            </a:r>
          </a:p>
          <a:p>
            <a:pPr eaLnBrk="1" hangingPunct="1">
              <a:spcBef>
                <a:spcPct val="0"/>
              </a:spcBef>
            </a:pPr>
            <a:r>
              <a:rPr lang="tr-TR" smtClean="0"/>
              <a:t>Kuru toprak + yağmur + yeşillik -&gt; Erol abinin isteği. -&gt; Yapıldı</a:t>
            </a: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DCD32C-3691-4045-8449-5BC2B41D98C6}" type="slidenum">
              <a:rPr lang="tr-TR">
                <a:cs typeface="Arial" charset="0"/>
              </a:rPr>
              <a:pPr fontAlgn="base">
                <a:spcBef>
                  <a:spcPct val="0"/>
                </a:spcBef>
                <a:spcAft>
                  <a:spcPct val="0"/>
                </a:spcAft>
                <a:defRPr/>
              </a:pPr>
              <a:t>10</a:t>
            </a:fld>
            <a:endParaRPr lang="tr-TR">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7CB0B4-6046-4018-B8DC-4D367C503A7E}" type="slidenum">
              <a:rPr lang="tr-TR">
                <a:cs typeface="Arial" charset="0"/>
              </a:rPr>
              <a:pPr fontAlgn="base">
                <a:spcBef>
                  <a:spcPct val="0"/>
                </a:spcBef>
                <a:spcAft>
                  <a:spcPct val="0"/>
                </a:spcAft>
                <a:defRPr/>
              </a:pPr>
              <a:t>12</a:t>
            </a:fld>
            <a:endParaRPr lang="tr-TR">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6384DE-2F67-4E02-B8D6-00780D406F3F}" type="slidenum">
              <a:rPr lang="tr-TR">
                <a:cs typeface="Arial" charset="0"/>
              </a:rPr>
              <a:pPr fontAlgn="base">
                <a:spcBef>
                  <a:spcPct val="0"/>
                </a:spcBef>
                <a:spcAft>
                  <a:spcPct val="0"/>
                </a:spcAft>
                <a:defRPr/>
              </a:pPr>
              <a:t>13</a:t>
            </a:fld>
            <a:endParaRPr lang="tr-TR">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İlk cümle farklı bir slayt olacak. -&gt; Yapıldı</a:t>
            </a: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2BCC1A-A645-4A9C-BC06-3CAA7B7BB48D}" type="slidenum">
              <a:rPr lang="tr-TR">
                <a:cs typeface="Arial" charset="0"/>
              </a:rPr>
              <a:pPr fontAlgn="base">
                <a:spcBef>
                  <a:spcPct val="0"/>
                </a:spcBef>
                <a:spcAft>
                  <a:spcPct val="0"/>
                </a:spcAft>
                <a:defRPr/>
              </a:pPr>
              <a:t>14</a:t>
            </a:fld>
            <a:endParaRPr lang="tr-TR">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Dünya kırmızı çizginin üstünde duruyor. İnsanın gözüne takılıyor. Düzeltilse iyi olur.</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D8AF1C-1731-4BAA-8E6A-37338AD36A16}" type="slidenum">
              <a:rPr lang="tr-TR">
                <a:cs typeface="Arial" charset="0"/>
              </a:rPr>
              <a:pPr fontAlgn="base">
                <a:spcBef>
                  <a:spcPct val="0"/>
                </a:spcBef>
                <a:spcAft>
                  <a:spcPct val="0"/>
                </a:spcAft>
                <a:defRPr/>
              </a:pPr>
              <a:t>15</a:t>
            </a:fld>
            <a:endParaRPr lang="tr-TR">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235FCE-CA0A-4DAC-A53E-3506FF676796}" type="slidenum">
              <a:rPr lang="tr-TR">
                <a:cs typeface="Arial" charset="0"/>
              </a:rPr>
              <a:pPr fontAlgn="base">
                <a:spcBef>
                  <a:spcPct val="0"/>
                </a:spcBef>
                <a:spcAft>
                  <a:spcPct val="0"/>
                </a:spcAft>
                <a:defRPr/>
              </a:pPr>
              <a:t>17</a:t>
            </a:fld>
            <a:endParaRPr lang="tr-TR">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noFill/>
          <a:ln>
            <a:solidFill>
              <a:srgbClr val="000000"/>
            </a:solidFill>
            <a:miter lim="800000"/>
            <a:headEnd/>
            <a:tailEnd/>
          </a:ln>
        </p:spPr>
      </p:sp>
      <p:sp>
        <p:nvSpPr>
          <p:cNvPr id="542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Gradient kaldırılabilir</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750C78-1FF1-415D-A559-934DEE2C354A}" type="slidenum">
              <a:rPr lang="tr-TR">
                <a:cs typeface="Arial" charset="0"/>
              </a:rPr>
              <a:pPr fontAlgn="base">
                <a:spcBef>
                  <a:spcPct val="0"/>
                </a:spcBef>
                <a:spcAft>
                  <a:spcPct val="0"/>
                </a:spcAft>
                <a:defRPr/>
              </a:pPr>
              <a:t>2</a:t>
            </a:fld>
            <a:endParaRPr lang="tr-TR">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ACED8B-3BB8-483B-9F87-C4CACC41F16E}" type="slidenum">
              <a:rPr lang="tr-TR">
                <a:cs typeface="Arial" charset="0"/>
              </a:rPr>
              <a:pPr fontAlgn="base">
                <a:spcBef>
                  <a:spcPct val="0"/>
                </a:spcBef>
                <a:spcAft>
                  <a:spcPct val="0"/>
                </a:spcAft>
                <a:defRPr/>
              </a:pPr>
              <a:t>20</a:t>
            </a:fld>
            <a:endParaRPr lang="tr-TR">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BEDD44-BC80-476B-8A39-DC77A7A2FB9A}" type="slidenum">
              <a:rPr lang="tr-TR">
                <a:cs typeface="Arial" charset="0"/>
              </a:rPr>
              <a:pPr fontAlgn="base">
                <a:spcBef>
                  <a:spcPct val="0"/>
                </a:spcBef>
                <a:spcAft>
                  <a:spcPct val="0"/>
                </a:spcAft>
                <a:defRPr/>
              </a:pPr>
              <a:t>22</a:t>
            </a:fld>
            <a:endParaRPr lang="tr-TR">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B87C56-F0C2-4086-B2AC-5D3355287CC9}" type="slidenum">
              <a:rPr lang="tr-TR">
                <a:cs typeface="Arial" charset="0"/>
              </a:rPr>
              <a:pPr fontAlgn="base">
                <a:spcBef>
                  <a:spcPct val="0"/>
                </a:spcBef>
                <a:spcAft>
                  <a:spcPct val="0"/>
                </a:spcAft>
                <a:defRPr/>
              </a:pPr>
              <a:t>23</a:t>
            </a:fld>
            <a:endParaRPr lang="tr-TR">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639816-21EC-420C-A82E-0906692D7F27}" type="slidenum">
              <a:rPr lang="tr-TR">
                <a:cs typeface="Arial" charset="0"/>
              </a:rPr>
              <a:pPr fontAlgn="base">
                <a:spcBef>
                  <a:spcPct val="0"/>
                </a:spcBef>
                <a:spcAft>
                  <a:spcPct val="0"/>
                </a:spcAft>
                <a:defRPr/>
              </a:pPr>
              <a:t>24</a:t>
            </a:fld>
            <a:endParaRPr lang="tr-TR">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718261-C6ED-4366-BEE8-90C5F79F1D21}" type="slidenum">
              <a:rPr lang="tr-TR">
                <a:cs typeface="Arial" charset="0"/>
              </a:rPr>
              <a:pPr fontAlgn="base">
                <a:spcBef>
                  <a:spcPct val="0"/>
                </a:spcBef>
                <a:spcAft>
                  <a:spcPct val="0"/>
                </a:spcAft>
                <a:defRPr/>
              </a:pPr>
              <a:t>3</a:t>
            </a:fld>
            <a:endParaRPr lang="tr-TR">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Arka plan tok durdu. Güzel oldu gibi.</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9D427F-BD35-4D31-B1F0-C555748D2B14}" type="slidenum">
              <a:rPr lang="tr-TR">
                <a:cs typeface="Arial" charset="0"/>
              </a:rPr>
              <a:pPr fontAlgn="base">
                <a:spcBef>
                  <a:spcPct val="0"/>
                </a:spcBef>
                <a:spcAft>
                  <a:spcPct val="0"/>
                </a:spcAft>
                <a:defRPr/>
              </a:pPr>
              <a:t>4</a:t>
            </a:fld>
            <a:endParaRPr lang="tr-TR">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Arka plan kaldırlabilir. Sağdaki resimde bazı küçük hatalar var. Photoshop’ta düzeltmek gerekebilir.</a:t>
            </a:r>
          </a:p>
          <a:p>
            <a:pPr eaLnBrk="1" hangingPunct="1">
              <a:spcBef>
                <a:spcPct val="0"/>
              </a:spcBef>
            </a:pPr>
            <a:endParaRPr lang="tr-TR" smtClean="0"/>
          </a:p>
          <a:p>
            <a:pPr eaLnBrk="1" hangingPunct="1">
              <a:spcBef>
                <a:spcPct val="0"/>
              </a:spcBef>
            </a:pPr>
            <a:r>
              <a:rPr lang="tr-TR" smtClean="0"/>
              <a:t>Kasırga resmi yerine rüzgarı temsil eden başka bir resim. Gale -&gt; Wind yapılabilir. (yapıldı)</a:t>
            </a:r>
          </a:p>
          <a:p>
            <a:pPr eaLnBrk="1" hangingPunct="1">
              <a:spcBef>
                <a:spcPct val="0"/>
              </a:spcBef>
            </a:pPr>
            <a:r>
              <a:rPr lang="tr-TR" smtClean="0"/>
              <a:t>Ortadaki resmin yerine dökülmesi erol abinin gönderdiği şişe dökülme slaytını koy.</a:t>
            </a:r>
          </a:p>
          <a:p>
            <a:pPr eaLnBrk="1" hangingPunct="1">
              <a:spcBef>
                <a:spcPct val="0"/>
              </a:spcBef>
            </a:pPr>
            <a:r>
              <a:rPr lang="tr-TR" smtClean="0"/>
              <a:t>Evlerin çatısının kalktığı, ağaçların eğildiği bir resim konulabilir.</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F0165B-A950-4AA5-883B-A6FA0E518E8B}" type="slidenum">
              <a:rPr lang="tr-TR">
                <a:cs typeface="Arial" charset="0"/>
              </a:rPr>
              <a:pPr fontAlgn="base">
                <a:spcBef>
                  <a:spcPct val="0"/>
                </a:spcBef>
                <a:spcAft>
                  <a:spcPct val="0"/>
                </a:spcAft>
                <a:defRPr/>
              </a:pPr>
              <a:t>5</a:t>
            </a:fld>
            <a:endParaRPr lang="tr-TR">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0D93CA-8D24-4101-A55A-412C05B155A4}" type="slidenum">
              <a:rPr lang="tr-TR">
                <a:cs typeface="Arial" charset="0"/>
              </a:rPr>
              <a:pPr fontAlgn="base">
                <a:spcBef>
                  <a:spcPct val="0"/>
                </a:spcBef>
                <a:spcAft>
                  <a:spcPct val="0"/>
                </a:spcAft>
                <a:defRPr/>
              </a:pPr>
              <a:t>6</a:t>
            </a:fld>
            <a:endParaRPr lang="tr-TR">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88F75F-84C5-4841-90D1-732DDA1C160F}" type="slidenum">
              <a:rPr lang="tr-TR">
                <a:cs typeface="Arial" charset="0"/>
              </a:rPr>
              <a:pPr fontAlgn="base">
                <a:spcBef>
                  <a:spcPct val="0"/>
                </a:spcBef>
                <a:spcAft>
                  <a:spcPct val="0"/>
                </a:spcAft>
                <a:defRPr/>
              </a:pPr>
              <a:t>7</a:t>
            </a:fld>
            <a:endParaRPr lang="tr-TR">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2C8890-A8B9-4D9C-BD80-51BE84768E62}" type="slidenum">
              <a:rPr lang="tr-TR">
                <a:cs typeface="Arial" charset="0"/>
              </a:rPr>
              <a:pPr fontAlgn="base">
                <a:spcBef>
                  <a:spcPct val="0"/>
                </a:spcBef>
                <a:spcAft>
                  <a:spcPct val="0"/>
                </a:spcAft>
                <a:defRPr/>
              </a:pPr>
              <a:t>8</a:t>
            </a:fld>
            <a:endParaRPr lang="tr-TR">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18E05C-F789-4FCE-8D2D-04758772D412}" type="slidenum">
              <a:rPr lang="tr-TR">
                <a:cs typeface="Arial" charset="0"/>
              </a:rPr>
              <a:pPr fontAlgn="base">
                <a:spcBef>
                  <a:spcPct val="0"/>
                </a:spcBef>
                <a:spcAft>
                  <a:spcPct val="0"/>
                </a:spcAft>
                <a:defRPr/>
              </a:pPr>
              <a:t>9</a:t>
            </a:fld>
            <a:endParaRPr lang="tr-T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lvl1pPr>
              <a:defRPr/>
            </a:lvl1pPr>
          </a:lstStyle>
          <a:p>
            <a:pPr>
              <a:defRPr/>
            </a:pPr>
            <a:fld id="{95205AB2-EAC8-4057-A048-90E0972A09DC}" type="datetimeFigureOut">
              <a:rPr lang="tr-TR"/>
              <a:pPr>
                <a:defRPr/>
              </a:pPr>
              <a:t>25.3.2014</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7C56C470-224F-42FF-8BBB-D50338002160}"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EFE3C390-1C9C-4BF8-B939-8172D90D37C1}" type="datetimeFigureOut">
              <a:rPr lang="tr-TR"/>
              <a:pPr>
                <a:defRPr/>
              </a:pPr>
              <a:t>25.3.2014</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94B1EEBA-3B56-4D3D-B5DA-1A6D3FA308A0}"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DF7DB93C-E846-41B5-B681-40D186111ADD}" type="datetimeFigureOut">
              <a:rPr lang="tr-TR"/>
              <a:pPr>
                <a:defRPr/>
              </a:pPr>
              <a:t>25.3.2014</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CA40388C-815F-45C3-94F9-233512D3F3FF}"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Başlık ve İçerik">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7475C45E-E5DA-45A3-A078-6772D3520583}" type="slidenum">
              <a:rPr lang="tr-TR"/>
              <a:pPr>
                <a:defRPr/>
              </a:pPr>
              <a:t>‹#›</a:t>
            </a:fld>
            <a:endParaRPr lang="tr-TR"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D794D392-685A-4913-95A7-9E281C0E06F2}" type="datetimeFigureOut">
              <a:rPr lang="tr-TR"/>
              <a:pPr>
                <a:defRPr/>
              </a:pPr>
              <a:t>25.3.2014</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038558C9-2EA7-4233-A1E6-3D618C403D95}"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6AA36AD-8198-4051-880D-3B2D0B510581}" type="datetimeFigureOut">
              <a:rPr lang="tr-TR"/>
              <a:pPr>
                <a:defRPr/>
              </a:pPr>
              <a:t>25.3.2014</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FF5E77B3-3E6C-45D7-AA10-E40056E1987E}"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3"/>
          <p:cNvSpPr>
            <a:spLocks noGrp="1"/>
          </p:cNvSpPr>
          <p:nvPr>
            <p:ph type="dt" sz="half" idx="10"/>
          </p:nvPr>
        </p:nvSpPr>
        <p:spPr/>
        <p:txBody>
          <a:bodyPr/>
          <a:lstStyle>
            <a:lvl1pPr>
              <a:defRPr/>
            </a:lvl1pPr>
          </a:lstStyle>
          <a:p>
            <a:pPr>
              <a:defRPr/>
            </a:pPr>
            <a:fld id="{0E7ED8B3-9BE3-407A-A31F-239E703B3031}" type="datetimeFigureOut">
              <a:rPr lang="tr-TR"/>
              <a:pPr>
                <a:defRPr/>
              </a:pPr>
              <a:t>25.3.2014</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6D3EA59D-12BC-4608-92FC-B506FA5ED49E}"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3"/>
          <p:cNvSpPr>
            <a:spLocks noGrp="1"/>
          </p:cNvSpPr>
          <p:nvPr>
            <p:ph type="dt" sz="half" idx="10"/>
          </p:nvPr>
        </p:nvSpPr>
        <p:spPr/>
        <p:txBody>
          <a:bodyPr/>
          <a:lstStyle>
            <a:lvl1pPr>
              <a:defRPr/>
            </a:lvl1pPr>
          </a:lstStyle>
          <a:p>
            <a:pPr>
              <a:defRPr/>
            </a:pPr>
            <a:fld id="{E34AF6CC-BB1F-4CB4-907A-5EC0E9EB6B3F}" type="datetimeFigureOut">
              <a:rPr lang="tr-TR"/>
              <a:pPr>
                <a:defRPr/>
              </a:pPr>
              <a:t>25.3.2014</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B38A5699-04E1-4982-AC8F-39DC2AEF16C2}"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3"/>
          <p:cNvSpPr>
            <a:spLocks noGrp="1"/>
          </p:cNvSpPr>
          <p:nvPr>
            <p:ph type="dt" sz="half" idx="10"/>
          </p:nvPr>
        </p:nvSpPr>
        <p:spPr/>
        <p:txBody>
          <a:bodyPr/>
          <a:lstStyle>
            <a:lvl1pPr>
              <a:defRPr/>
            </a:lvl1pPr>
          </a:lstStyle>
          <a:p>
            <a:pPr>
              <a:defRPr/>
            </a:pPr>
            <a:fld id="{252258FA-9710-4198-BF3E-B660DB55F2D5}" type="datetimeFigureOut">
              <a:rPr lang="tr-TR"/>
              <a:pPr>
                <a:defRPr/>
              </a:pPr>
              <a:t>25.3.2014</a:t>
            </a:fld>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71814CE9-725B-4623-896E-817102870018}"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66E15E-4B43-4FC9-81AD-6A2FA2442FF8}" type="datetimeFigureOut">
              <a:rPr lang="tr-TR"/>
              <a:pPr>
                <a:defRPr/>
              </a:pPr>
              <a:t>25.3.2014</a:t>
            </a:fld>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29216B79-918A-4BEC-B42F-F85EFF95A3F3}"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E12698-42FF-405E-85E5-3A32E259D4ED}" type="datetimeFigureOut">
              <a:rPr lang="tr-TR"/>
              <a:pPr>
                <a:defRPr/>
              </a:pPr>
              <a:t>25.3.2014</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95D4EF52-0637-431C-83AB-B443896A23CB}"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3127D4-7A15-44B4-8CE4-7676EBA3AE59}" type="datetimeFigureOut">
              <a:rPr lang="tr-TR"/>
              <a:pPr>
                <a:defRPr/>
              </a:pPr>
              <a:t>25.3.2014</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1303789B-4FAC-4E22-9FE1-C48AFC67B803}"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tr-TR"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8BFA6F6-90A2-48A6-942B-BAB3451D47D5}" type="datetimeFigureOut">
              <a:rPr lang="tr-TR"/>
              <a:pPr>
                <a:defRPr/>
              </a:pPr>
              <a:t>25.3.2014</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E4C8F9B-0A05-48AF-9420-4CF85080A142}"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gif"/><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Microsoft_Office_Excel_97-2003_Worksheet1.xls"/><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gif"/><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gif"/><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gif"/></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4 Resim" descr="1309797_143.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 name="Rectangle 2"/>
          <p:cNvSpPr>
            <a:spLocks noGrp="1" noChangeArrowheads="1"/>
          </p:cNvSpPr>
          <p:nvPr>
            <p:ph type="ctrTitle"/>
          </p:nvPr>
        </p:nvSpPr>
        <p:spPr>
          <a:xfrm flipV="1">
            <a:off x="1428728" y="1785926"/>
            <a:ext cx="6429420" cy="714380"/>
          </a:xfrm>
          <a:prstGeom prst="roundRect">
            <a:avLst/>
          </a:prstGeom>
        </p:spPr>
        <p:style>
          <a:lnRef idx="1">
            <a:schemeClr val="accent3"/>
          </a:lnRef>
          <a:fillRef idx="2">
            <a:schemeClr val="accent3"/>
          </a:fillRef>
          <a:effectRef idx="1">
            <a:schemeClr val="accent3"/>
          </a:effectRef>
          <a:fontRef idx="minor">
            <a:schemeClr val="dk1"/>
          </a:fontRef>
        </p:style>
        <p:txBody>
          <a:bodyPr rtlCol="0">
            <a:noAutofit/>
            <a:scene3d>
              <a:camera prst="orthographicFront"/>
              <a:lightRig rig="soft" dir="t">
                <a:rot lat="0" lon="0" rev="10800000"/>
              </a:lightRig>
            </a:scene3d>
            <a:sp3d>
              <a:bevelT w="27940" h="12700"/>
              <a:contourClr>
                <a:srgbClr val="DDDDDD"/>
              </a:contourClr>
            </a:sp3d>
          </a:bodyPr>
          <a:lstStyle/>
          <a:p>
            <a:pPr eaLnBrk="1" fontAlgn="auto" hangingPunct="1">
              <a:spcAft>
                <a:spcPts val="0"/>
              </a:spcAft>
              <a:defRPr/>
            </a:pPr>
            <a:endParaRPr lang="tr-TR" sz="4000" b="1" spc="150" dirty="0">
              <a:ln w="11430"/>
              <a:solidFill>
                <a:schemeClr val="accent3">
                  <a:lumMod val="50000"/>
                </a:schemeClr>
              </a:solidFill>
              <a:latin typeface="Monotype Corsiva" pitchFamily="66" charset="0"/>
            </a:endParaRPr>
          </a:p>
        </p:txBody>
      </p:sp>
      <p:sp>
        <p:nvSpPr>
          <p:cNvPr id="7" name="Rectangle 3"/>
          <p:cNvSpPr>
            <a:spLocks noGrp="1" noChangeArrowheads="1"/>
          </p:cNvSpPr>
          <p:nvPr>
            <p:ph type="subTitle" idx="1"/>
          </p:nvPr>
        </p:nvSpPr>
        <p:spPr>
          <a:xfrm>
            <a:off x="1428728" y="1785926"/>
            <a:ext cx="6452790"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oAutofit/>
            <a:scene3d>
              <a:camera prst="orthographicFront"/>
              <a:lightRig rig="soft" dir="t">
                <a:rot lat="0" lon="0" rev="10800000"/>
              </a:lightRig>
            </a:scene3d>
            <a:sp3d>
              <a:bevelT w="27940" h="12700"/>
              <a:contourClr>
                <a:srgbClr val="DDDDDD"/>
              </a:contourClr>
            </a:sp3d>
          </a:bodyPr>
          <a:lstStyle/>
          <a:p>
            <a:pPr eaLnBrk="1" fontAlgn="auto" hangingPunct="1">
              <a:spcAft>
                <a:spcPts val="0"/>
              </a:spcAft>
              <a:buFont typeface="Arial" pitchFamily="34" charset="0"/>
              <a:buNone/>
              <a:defRPr/>
            </a:pPr>
            <a:r>
              <a:rPr lang="tr-TR" sz="4400" b="1" spc="150" dirty="0" smtClean="0">
                <a:ln w="11430"/>
                <a:solidFill>
                  <a:schemeClr val="accent3">
                    <a:lumMod val="50000"/>
                  </a:schemeClr>
                </a:solidFill>
                <a:latin typeface="Monotype Corsiva" pitchFamily="66" charset="0"/>
              </a:rPr>
              <a:t>Nature:Cause  or  Effect ?</a:t>
            </a:r>
            <a:endParaRPr lang="tr-TR" sz="4400" b="1" spc="150" dirty="0">
              <a:ln w="11430"/>
              <a:solidFill>
                <a:schemeClr val="accent3">
                  <a:lumMod val="50000"/>
                </a:schemeClr>
              </a:solidFill>
              <a:latin typeface="Monotype Corsiva" pitchFamily="66" charset="0"/>
            </a:endParaRPr>
          </a:p>
        </p:txBody>
      </p:sp>
      <p:sp>
        <p:nvSpPr>
          <p:cNvPr id="9" name="8 Dikdörtgen"/>
          <p:cNvSpPr/>
          <p:nvPr/>
        </p:nvSpPr>
        <p:spPr>
          <a:xfrm>
            <a:off x="0" y="6407150"/>
            <a:ext cx="9144000" cy="307975"/>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ctr" fontAlgn="auto">
              <a:spcBef>
                <a:spcPts val="0"/>
              </a:spcBef>
              <a:spcAft>
                <a:spcPts val="0"/>
              </a:spcAft>
              <a:defRPr/>
            </a:pPr>
            <a:r>
              <a:rPr lang="en-US" sz="1400" b="1" dirty="0">
                <a:solidFill>
                  <a:schemeClr val="bg1"/>
                </a:solidFill>
                <a:ea typeface="Verdana" pitchFamily="34" charset="0"/>
                <a:cs typeface="Verdana" pitchFamily="34" charset="0"/>
              </a:rPr>
              <a:t>This presentation was based on the </a:t>
            </a:r>
            <a:r>
              <a:rPr lang="tr-TR" sz="1400" b="1" dirty="0" err="1">
                <a:solidFill>
                  <a:schemeClr val="bg1"/>
                </a:solidFill>
                <a:ea typeface="Verdana" pitchFamily="34" charset="0"/>
                <a:cs typeface="Verdana" pitchFamily="34" charset="0"/>
              </a:rPr>
              <a:t>Twenty</a:t>
            </a:r>
            <a:r>
              <a:rPr lang="tr-TR" sz="1400" b="1" dirty="0">
                <a:solidFill>
                  <a:schemeClr val="bg1"/>
                </a:solidFill>
                <a:ea typeface="Verdana" pitchFamily="34" charset="0"/>
                <a:cs typeface="Verdana" pitchFamily="34" charset="0"/>
              </a:rPr>
              <a:t> </a:t>
            </a:r>
            <a:r>
              <a:rPr lang="tr-TR" sz="1400" b="1" dirty="0" err="1">
                <a:solidFill>
                  <a:schemeClr val="bg1"/>
                </a:solidFill>
                <a:ea typeface="Verdana" pitchFamily="34" charset="0"/>
                <a:cs typeface="Verdana" pitchFamily="34" charset="0"/>
              </a:rPr>
              <a:t>Third</a:t>
            </a:r>
            <a:r>
              <a:rPr lang="tr-TR" sz="1400" b="1" dirty="0">
                <a:solidFill>
                  <a:schemeClr val="bg1"/>
                </a:solidFill>
                <a:ea typeface="Verdana" pitchFamily="34" charset="0"/>
                <a:cs typeface="Verdana" pitchFamily="34" charset="0"/>
              </a:rPr>
              <a:t> </a:t>
            </a:r>
            <a:r>
              <a:rPr lang="tr-TR" sz="1400" b="1" dirty="0" err="1">
                <a:solidFill>
                  <a:schemeClr val="bg1"/>
                </a:solidFill>
                <a:ea typeface="Verdana" pitchFamily="34" charset="0"/>
                <a:cs typeface="Verdana" pitchFamily="34" charset="0"/>
              </a:rPr>
              <a:t>Flashes</a:t>
            </a:r>
            <a:r>
              <a:rPr lang="en-US" sz="1400" b="1" dirty="0">
                <a:solidFill>
                  <a:schemeClr val="bg1"/>
                </a:solidFill>
                <a:ea typeface="Verdana" pitchFamily="34" charset="0"/>
                <a:cs typeface="Verdana" pitchFamily="34" charset="0"/>
              </a:rPr>
              <a:t>; part of the </a:t>
            </a:r>
            <a:r>
              <a:rPr lang="en-US" sz="1400" b="1" dirty="0" err="1">
                <a:solidFill>
                  <a:schemeClr val="bg1"/>
                </a:solidFill>
                <a:ea typeface="Verdana" pitchFamily="34" charset="0"/>
                <a:cs typeface="Verdana" pitchFamily="34" charset="0"/>
              </a:rPr>
              <a:t>Risale-i</a:t>
            </a:r>
            <a:r>
              <a:rPr lang="en-US" sz="1400" b="1" dirty="0">
                <a:solidFill>
                  <a:schemeClr val="bg1"/>
                </a:solidFill>
                <a:ea typeface="Verdana" pitchFamily="34" charset="0"/>
                <a:cs typeface="Verdana" pitchFamily="34" charset="0"/>
              </a:rPr>
              <a:t> </a:t>
            </a:r>
            <a:r>
              <a:rPr lang="en-US" sz="1400" b="1" dirty="0" err="1">
                <a:solidFill>
                  <a:schemeClr val="bg1"/>
                </a:solidFill>
                <a:ea typeface="Verdana" pitchFamily="34" charset="0"/>
                <a:cs typeface="Verdana" pitchFamily="34" charset="0"/>
              </a:rPr>
              <a:t>Nur</a:t>
            </a:r>
            <a:r>
              <a:rPr lang="en-US" sz="1400" b="1" dirty="0">
                <a:solidFill>
                  <a:schemeClr val="bg1"/>
                </a:solidFill>
                <a:ea typeface="Verdana" pitchFamily="34" charset="0"/>
                <a:cs typeface="Verdana" pitchFamily="34" charset="0"/>
              </a:rPr>
              <a:t> Collection written by the late scholar</a:t>
            </a:r>
            <a:endParaRPr lang="tr-TR" sz="1400" b="1" dirty="0">
              <a:solidFill>
                <a:schemeClr val="bg1"/>
              </a:solidFill>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fter_the_rain.jpg"/>
          <p:cNvPicPr>
            <a:picLocks noChangeAspect="1"/>
          </p:cNvPicPr>
          <p:nvPr/>
        </p:nvPicPr>
        <p:blipFill>
          <a:blip r:embed="rId3" cstate="print">
            <a:lum bright="-10000" contrast="-20000"/>
          </a:blip>
          <a:stretch>
            <a:fillRect/>
          </a:stretch>
        </p:blipFill>
        <p:spPr>
          <a:xfrm>
            <a:off x="0" y="0"/>
            <a:ext cx="9144000" cy="4643446"/>
          </a:xfrm>
          <a:prstGeom prst="cloud">
            <a:avLst/>
          </a:prstGeom>
          <a:ln>
            <a:noFill/>
          </a:ln>
          <a:effectLst>
            <a:softEdge rad="112500"/>
          </a:effectLst>
        </p:spPr>
      </p:pic>
      <p:grpSp>
        <p:nvGrpSpPr>
          <p:cNvPr id="10" name="Group 9"/>
          <p:cNvGrpSpPr>
            <a:grpSpLocks/>
          </p:cNvGrpSpPr>
          <p:nvPr/>
        </p:nvGrpSpPr>
        <p:grpSpPr bwMode="auto">
          <a:xfrm>
            <a:off x="0" y="4214813"/>
            <a:ext cx="9001125" cy="2674937"/>
            <a:chOff x="-32" y="4214818"/>
            <a:chExt cx="9001188" cy="2674326"/>
          </a:xfrm>
        </p:grpSpPr>
        <p:pic>
          <p:nvPicPr>
            <p:cNvPr id="4098" name="Picture 2" descr="D:\Documents and Settings\Tolga\My Documents\My Dropbox\ali ağabeyden karışık resim\bitkiler\Tarla Resimleri4224.jpg"/>
            <p:cNvPicPr>
              <a:picLocks noChangeAspect="1" noChangeArrowheads="1"/>
            </p:cNvPicPr>
            <p:nvPr/>
          </p:nvPicPr>
          <p:blipFill>
            <a:blip r:embed="rId4" cstate="print"/>
            <a:srcRect/>
            <a:stretch>
              <a:fillRect/>
            </a:stretch>
          </p:blipFill>
          <p:spPr bwMode="auto">
            <a:xfrm>
              <a:off x="-32" y="4643446"/>
              <a:ext cx="6143668" cy="2245698"/>
            </a:xfrm>
            <a:prstGeom prst="flowChartDocument">
              <a:avLst/>
            </a:prstGeom>
            <a:ln>
              <a:noFill/>
            </a:ln>
            <a:effectLst>
              <a:softEdge rad="112500"/>
            </a:effectLst>
          </p:spPr>
        </p:pic>
        <p:pic>
          <p:nvPicPr>
            <p:cNvPr id="4100" name="Picture 4" descr="D:\Documents and Settings\Tolga\My Documents\My Dropbox\ali ağabeyden karışık resim\bitkiler\kurak.jpg"/>
            <p:cNvPicPr>
              <a:picLocks noChangeAspect="1" noChangeArrowheads="1"/>
            </p:cNvPicPr>
            <p:nvPr/>
          </p:nvPicPr>
          <p:blipFill>
            <a:blip r:embed="rId5" cstate="screen"/>
            <a:srcRect/>
            <a:stretch>
              <a:fillRect/>
            </a:stretch>
          </p:blipFill>
          <p:spPr bwMode="auto">
            <a:xfrm>
              <a:off x="6000793" y="4214818"/>
              <a:ext cx="3000363" cy="2143140"/>
            </a:xfrm>
            <a:prstGeom prst="flowChartManualInput">
              <a:avLst/>
            </a:prstGeom>
            <a:ln>
              <a:noFill/>
            </a:ln>
            <a:effectLst>
              <a:softEdge rad="112500"/>
            </a:effectLst>
          </p:spPr>
        </p:pic>
      </p:grpSp>
      <p:pic>
        <p:nvPicPr>
          <p:cNvPr id="1026" name="Picture 2" descr="D:\Documents and Settings\Tolga\My Documents\My Dropbox\ali ağabeyden karışık resim\Yağmur\raincld.gif"/>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981450" y="714356"/>
            <a:ext cx="5162550" cy="4991100"/>
          </a:xfrm>
          <a:prstGeom prst="cloud">
            <a:avLst/>
          </a:prstGeom>
          <a:noFill/>
        </p:spPr>
      </p:pic>
      <p:grpSp>
        <p:nvGrpSpPr>
          <p:cNvPr id="9" name="Group 8"/>
          <p:cNvGrpSpPr>
            <a:grpSpLocks/>
          </p:cNvGrpSpPr>
          <p:nvPr/>
        </p:nvGrpSpPr>
        <p:grpSpPr bwMode="auto">
          <a:xfrm>
            <a:off x="660400" y="741363"/>
            <a:ext cx="4346575" cy="3249612"/>
            <a:chOff x="660766" y="741901"/>
            <a:chExt cx="4346865" cy="3248910"/>
          </a:xfrm>
        </p:grpSpPr>
        <p:sp>
          <p:nvSpPr>
            <p:cNvPr id="11" name="10 Oval"/>
            <p:cNvSpPr/>
            <p:nvPr/>
          </p:nvSpPr>
          <p:spPr>
            <a:xfrm rot="21175699">
              <a:off x="935422" y="741901"/>
              <a:ext cx="4072209" cy="1298294"/>
            </a:xfrm>
            <a:prstGeom prst="ellipse">
              <a:avLst/>
            </a:prstGeom>
            <a:solidFill>
              <a:srgbClr val="00B050">
                <a:alpha val="3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r>
                <a:rPr lang="en-US" b="1" dirty="0">
                  <a:solidFill>
                    <a:schemeClr val="bg1"/>
                  </a:solidFill>
                </a:rPr>
                <a:t>The rain comes from the sky in order to produce food for you and your animals. </a:t>
              </a:r>
              <a:endParaRPr lang="tr-TR" b="1" dirty="0">
                <a:solidFill>
                  <a:schemeClr val="bg1"/>
                </a:solidFill>
              </a:endParaRPr>
            </a:p>
          </p:txBody>
        </p:sp>
        <p:sp>
          <p:nvSpPr>
            <p:cNvPr id="12" name="11 Oval"/>
            <p:cNvSpPr/>
            <p:nvPr/>
          </p:nvSpPr>
          <p:spPr>
            <a:xfrm rot="424688">
              <a:off x="660766" y="2303664"/>
              <a:ext cx="3857882" cy="1687147"/>
            </a:xfrm>
            <a:prstGeom prst="ellipse">
              <a:avLst/>
            </a:prstGeom>
            <a:solidFill>
              <a:srgbClr val="00B050">
                <a:alpha val="3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en-US" b="1" dirty="0">
                  <a:solidFill>
                    <a:schemeClr val="bg1"/>
                  </a:solidFill>
                </a:rPr>
                <a:t>Since water does not possess the ability to pity and feel compassion for you and to produce food</a:t>
              </a:r>
              <a:endParaRPr lang="tr-TR" b="1" dirty="0">
                <a:solidFill>
                  <a:schemeClr val="bg1"/>
                </a:solidFill>
              </a:endParaRPr>
            </a:p>
          </p:txBody>
        </p:sp>
      </p:grpSp>
      <p:sp>
        <p:nvSpPr>
          <p:cNvPr id="13" name="12 Yuvarlatılmış Dikdörtgen"/>
          <p:cNvSpPr/>
          <p:nvPr/>
        </p:nvSpPr>
        <p:spPr>
          <a:xfrm>
            <a:off x="214313" y="5000625"/>
            <a:ext cx="4857750" cy="782638"/>
          </a:xfrm>
          <a:prstGeom prst="roundRect">
            <a:avLst/>
          </a:prstGeom>
          <a:solidFill>
            <a:srgbClr val="00B050">
              <a:alpha val="3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solidFill>
                  <a:schemeClr val="tx1"/>
                </a:solidFill>
              </a:rPr>
              <a:t>I</a:t>
            </a:r>
            <a:r>
              <a:rPr lang="en-US" sz="2000" b="1" dirty="0">
                <a:solidFill>
                  <a:schemeClr val="tx1"/>
                </a:solidFill>
              </a:rPr>
              <a:t>t means that the rain does not come by its own will, it is sent.</a:t>
            </a:r>
            <a:endParaRPr lang="tr-TR" sz="2000"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842" name="Picture 3" descr="farmscape.wheat.low.res.jpg"/>
          <p:cNvPicPr>
            <a:picLocks noChangeAspect="1"/>
          </p:cNvPicPr>
          <p:nvPr/>
        </p:nvPicPr>
        <p:blipFill>
          <a:blip r:embed="rId3"/>
          <a:srcRect/>
          <a:stretch>
            <a:fillRect/>
          </a:stretch>
        </p:blipFill>
        <p:spPr bwMode="auto">
          <a:xfrm>
            <a:off x="-4763" y="0"/>
            <a:ext cx="9148763" cy="6858000"/>
          </a:xfrm>
          <a:prstGeom prst="rect">
            <a:avLst/>
          </a:prstGeom>
          <a:noFill/>
          <a:ln w="9525">
            <a:noFill/>
            <a:miter lim="800000"/>
            <a:headEnd/>
            <a:tailEnd/>
          </a:ln>
        </p:spPr>
      </p:pic>
      <p:sp>
        <p:nvSpPr>
          <p:cNvPr id="3" name="Content Placeholder 2"/>
          <p:cNvSpPr>
            <a:spLocks noGrp="1"/>
          </p:cNvSpPr>
          <p:nvPr>
            <p:ph idx="1"/>
          </p:nvPr>
        </p:nvSpPr>
        <p:spPr>
          <a:xfrm>
            <a:off x="0" y="0"/>
            <a:ext cx="9144000" cy="2786063"/>
          </a:xfrm>
        </p:spPr>
        <p:txBody>
          <a:bodyPr rtlCol="0">
            <a:noAutofit/>
          </a:bodyPr>
          <a:lstStyle/>
          <a:p>
            <a:pPr eaLnBrk="1" fontAlgn="auto" hangingPunct="1">
              <a:lnSpc>
                <a:spcPct val="150000"/>
              </a:lnSpc>
              <a:spcAft>
                <a:spcPts val="0"/>
              </a:spcAft>
              <a:buFont typeface="Arial" pitchFamily="34" charset="0"/>
              <a:buBlip>
                <a:blip r:embed="rId4"/>
              </a:buBlip>
              <a:defRPr/>
            </a:pPr>
            <a:r>
              <a:rPr lang="en-US" sz="2700" dirty="0" smtClean="0">
                <a:solidFill>
                  <a:schemeClr val="bg2">
                    <a:lumMod val="10000"/>
                  </a:schemeClr>
                </a:solidFill>
              </a:rPr>
              <a:t>The Earth produces plants and your food comes from there. </a:t>
            </a:r>
            <a:endParaRPr lang="tr-TR" sz="2700" dirty="0" smtClean="0">
              <a:solidFill>
                <a:schemeClr val="bg2">
                  <a:lumMod val="10000"/>
                </a:schemeClr>
              </a:solidFill>
            </a:endParaRPr>
          </a:p>
          <a:p>
            <a:pPr eaLnBrk="1" fontAlgn="auto" hangingPunct="1">
              <a:lnSpc>
                <a:spcPct val="150000"/>
              </a:lnSpc>
              <a:spcAft>
                <a:spcPts val="0"/>
              </a:spcAft>
              <a:buFont typeface="Arial" pitchFamily="34" charset="0"/>
              <a:buBlip>
                <a:blip r:embed="rId4"/>
              </a:buBlip>
              <a:defRPr/>
            </a:pPr>
            <a:r>
              <a:rPr lang="en-US" sz="2700" dirty="0" smtClean="0">
                <a:solidFill>
                  <a:schemeClr val="bg2">
                    <a:lumMod val="10000"/>
                  </a:schemeClr>
                </a:solidFill>
              </a:rPr>
              <a:t>But lacking feelings and intelligence, </a:t>
            </a:r>
            <a:r>
              <a:rPr lang="tr-TR" sz="2700" dirty="0" smtClean="0">
                <a:solidFill>
                  <a:schemeClr val="bg2">
                    <a:lumMod val="10000"/>
                  </a:schemeClr>
                </a:solidFill>
              </a:rPr>
              <a:t>The Earth has no </a:t>
            </a:r>
            <a:r>
              <a:rPr lang="en-US" sz="2700" dirty="0" smtClean="0">
                <a:solidFill>
                  <a:schemeClr val="bg2">
                    <a:lumMod val="10000"/>
                  </a:schemeClr>
                </a:solidFill>
              </a:rPr>
              <a:t>ability</a:t>
            </a:r>
            <a:r>
              <a:rPr lang="tr-TR" sz="2700" dirty="0" smtClean="0">
                <a:solidFill>
                  <a:schemeClr val="bg2">
                    <a:lumMod val="10000"/>
                  </a:schemeClr>
                </a:solidFill>
              </a:rPr>
              <a:t> </a:t>
            </a:r>
            <a:r>
              <a:rPr lang="en-US" sz="2700" dirty="0" smtClean="0">
                <a:solidFill>
                  <a:schemeClr val="bg2">
                    <a:lumMod val="10000"/>
                  </a:schemeClr>
                </a:solidFill>
              </a:rPr>
              <a:t>to think of your sustenance and to feel compassion for you, so it does not produce it by itself.</a:t>
            </a:r>
            <a:endParaRPr lang="tr-TR" sz="2700" dirty="0" smtClean="0">
              <a:solidFill>
                <a:schemeClr val="bg2">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0" name="Picture 2" descr="D:\Documents and Settings\Tolga\Desktop\apple-tree.jpg"/>
          <p:cNvPicPr>
            <a:picLocks noChangeAspect="1" noChangeArrowheads="1"/>
          </p:cNvPicPr>
          <p:nvPr/>
        </p:nvPicPr>
        <p:blipFill>
          <a:blip r:embed="rId3">
            <a:lum bright="-20000" contrast="20000"/>
          </a:blip>
          <a:srcRect/>
          <a:stretch>
            <a:fillRect/>
          </a:stretch>
        </p:blipFill>
        <p:spPr bwMode="auto">
          <a:xfrm>
            <a:off x="4572000" y="0"/>
            <a:ext cx="4572000" cy="6858000"/>
          </a:xfrm>
          <a:prstGeom prst="rect">
            <a:avLst/>
          </a:prstGeom>
          <a:noFill/>
          <a:ln w="9525">
            <a:noFill/>
            <a:miter lim="800000"/>
            <a:headEnd/>
            <a:tailEnd/>
          </a:ln>
        </p:spPr>
      </p:pic>
      <p:pic>
        <p:nvPicPr>
          <p:cNvPr id="37891" name="Picture 3" descr="D:\Documents and Settings\Tolga\Desktop\orange-tree.jpg"/>
          <p:cNvPicPr>
            <a:picLocks noChangeAspect="1" noChangeArrowheads="1"/>
          </p:cNvPicPr>
          <p:nvPr/>
        </p:nvPicPr>
        <p:blipFill>
          <a:blip r:embed="rId4"/>
          <a:srcRect/>
          <a:stretch>
            <a:fillRect/>
          </a:stretch>
        </p:blipFill>
        <p:spPr bwMode="auto">
          <a:xfrm>
            <a:off x="0" y="0"/>
            <a:ext cx="4572000" cy="6858000"/>
          </a:xfrm>
          <a:prstGeom prst="rect">
            <a:avLst/>
          </a:prstGeom>
          <a:noFill/>
          <a:ln w="9525">
            <a:noFill/>
            <a:miter lim="800000"/>
            <a:headEnd/>
            <a:tailEnd/>
          </a:ln>
        </p:spPr>
      </p:pic>
      <p:sp>
        <p:nvSpPr>
          <p:cNvPr id="3" name="Content Placeholder 2"/>
          <p:cNvSpPr>
            <a:spLocks noGrp="1"/>
          </p:cNvSpPr>
          <p:nvPr>
            <p:ph idx="1"/>
          </p:nvPr>
        </p:nvSpPr>
        <p:spPr>
          <a:xfrm>
            <a:off x="557213" y="2428875"/>
            <a:ext cx="8229600" cy="2500313"/>
          </a:xfrm>
          <a:solidFill>
            <a:schemeClr val="tx1">
              <a:lumMod val="65000"/>
              <a:lumOff val="35000"/>
              <a:alpha val="50000"/>
            </a:schemeClr>
          </a:solidFill>
        </p:spPr>
        <p:txBody>
          <a:bodyPr rtlCol="0">
            <a:noAutofit/>
          </a:bodyPr>
          <a:lstStyle/>
          <a:p>
            <a:pPr eaLnBrk="1" fontAlgn="auto" hangingPunct="1">
              <a:spcAft>
                <a:spcPts val="0"/>
              </a:spcAft>
              <a:buFont typeface="Arial" pitchFamily="34" charset="0"/>
              <a:buBlip>
                <a:blip r:embed="rId5"/>
              </a:buBlip>
              <a:defRPr/>
            </a:pPr>
            <a:r>
              <a:rPr lang="en-US" sz="3600" dirty="0" smtClean="0">
                <a:solidFill>
                  <a:schemeClr val="bg1"/>
                </a:solidFill>
              </a:rPr>
              <a:t>Furthermore, plants and trees </a:t>
            </a:r>
            <a:r>
              <a:rPr lang="tr-TR" sz="3600" dirty="0" err="1" smtClean="0">
                <a:solidFill>
                  <a:schemeClr val="bg1"/>
                </a:solidFill>
              </a:rPr>
              <a:t>cannot</a:t>
            </a:r>
            <a:r>
              <a:rPr lang="tr-TR" sz="3600" dirty="0" smtClean="0">
                <a:solidFill>
                  <a:schemeClr val="bg1"/>
                </a:solidFill>
              </a:rPr>
              <a:t> </a:t>
            </a:r>
            <a:r>
              <a:rPr lang="en-US" sz="3600" dirty="0" smtClean="0">
                <a:solidFill>
                  <a:schemeClr val="bg1"/>
                </a:solidFill>
              </a:rPr>
              <a:t>to consider your food and  compassionately produce fruits and grains for you. </a:t>
            </a:r>
            <a:endParaRPr lang="tr-TR" sz="36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D:\Documents and Settings\Tolga\My Documents\My Dropbox\ali ağabeyden karışık resim\bitkiler\apple tree.jpg"/>
          <p:cNvPicPr>
            <a:picLocks noChangeAspect="1" noChangeArrowheads="1"/>
          </p:cNvPicPr>
          <p:nvPr/>
        </p:nvPicPr>
        <p:blipFill>
          <a:blip r:embed="rId3" cstate="print"/>
          <a:srcRect/>
          <a:stretch>
            <a:fillRect/>
          </a:stretch>
        </p:blipFill>
        <p:spPr bwMode="auto">
          <a:xfrm>
            <a:off x="-32" y="-24"/>
            <a:ext cx="9144032" cy="6858024"/>
          </a:xfrm>
          <a:prstGeom prst="rect">
            <a:avLst/>
          </a:prstGeom>
          <a:ln>
            <a:noFill/>
          </a:ln>
          <a:effectLst>
            <a:softEdge rad="112500"/>
          </a:effectLst>
        </p:spPr>
      </p:pic>
      <p:sp>
        <p:nvSpPr>
          <p:cNvPr id="3" name="Content Placeholder 2"/>
          <p:cNvSpPr>
            <a:spLocks noGrp="1"/>
          </p:cNvSpPr>
          <p:nvPr>
            <p:ph idx="1"/>
          </p:nvPr>
        </p:nvSpPr>
        <p:spPr>
          <a:xfrm>
            <a:off x="214282" y="5357826"/>
            <a:ext cx="8643998" cy="1285884"/>
          </a:xfrm>
          <a:blipFill dpi="0" rotWithShape="1">
            <a:blip r:embed="rId4" cstate="print">
              <a:alphaModFix amt="51000"/>
            </a:blip>
            <a:srcRect/>
            <a:tile tx="0" ty="0" sx="100000" sy="100000" flip="none" algn="tl"/>
          </a:blipFill>
          <a:ln>
            <a:noFill/>
          </a:ln>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algn="just" eaLnBrk="1" fontAlgn="auto" hangingPunct="1">
              <a:spcAft>
                <a:spcPts val="0"/>
              </a:spcAft>
              <a:buFont typeface="Arial" pitchFamily="34" charset="0"/>
              <a:buBlip>
                <a:blip r:embed="rId5"/>
              </a:buBlip>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They are strings and ropes which </a:t>
            </a: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God</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attaches His bounties and holds out to animate creatures.</a:t>
            </a:r>
            <a:endPar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eaLnBrk="1" fontAlgn="auto" hangingPunct="1">
              <a:spcAft>
                <a:spcPts val="0"/>
              </a:spcAft>
              <a:buFont typeface="Arial" pitchFamily="34" charset="0"/>
              <a:buBlip>
                <a:blip r:embed="rId5"/>
              </a:buBlip>
              <a:defRPr/>
            </a:pP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D:\Documents and Settings\Tolga\My Documents\My Dropbox\23rd Flash\Earth\RR.jpg"/>
          <p:cNvPicPr>
            <a:picLocks noChangeAspect="1" noChangeArrowheads="1"/>
          </p:cNvPicPr>
          <p:nvPr/>
        </p:nvPicPr>
        <p:blipFill>
          <a:blip r:embed="rId3" cstate="print"/>
          <a:srcRect/>
          <a:stretch>
            <a:fillRect/>
          </a:stretch>
        </p:blipFill>
        <p:spPr bwMode="auto">
          <a:xfrm flipH="1">
            <a:off x="2062869" y="0"/>
            <a:ext cx="5580965" cy="6858000"/>
          </a:xfrm>
          <a:prstGeom prst="rect">
            <a:avLst/>
          </a:prstGeom>
          <a:ln>
            <a:noFill/>
          </a:ln>
          <a:effectLst>
            <a:softEdge rad="112500"/>
          </a:effectLst>
        </p:spPr>
      </p:pic>
      <p:sp>
        <p:nvSpPr>
          <p:cNvPr id="2" name="Title 1"/>
          <p:cNvSpPr>
            <a:spLocks noGrp="1"/>
          </p:cNvSpPr>
          <p:nvPr>
            <p:ph type="title"/>
          </p:nvPr>
        </p:nvSpPr>
        <p:spPr>
          <a:xfrm>
            <a:off x="214282" y="500042"/>
            <a:ext cx="8229600" cy="1643074"/>
          </a:xfrm>
          <a:solidFill>
            <a:schemeClr val="accent1">
              <a:lumMod val="20000"/>
              <a:lumOff val="80000"/>
              <a:alpha val="50000"/>
            </a:schemeClr>
          </a:solidFill>
        </p:spPr>
        <p:txBody>
          <a:bodyPr rtlCol="0">
            <a:normAutofit fontScale="90000"/>
          </a:bodyPr>
          <a:lstStyle/>
          <a:p>
            <a:pPr algn="l" eaLnBrk="1" fontAlgn="auto" hangingPunct="1">
              <a:spcAft>
                <a:spcPts val="0"/>
              </a:spcAft>
              <a:defRPr/>
            </a:pPr>
            <a:r>
              <a:rPr lang="en-US" sz="4000" dirty="0" smtClean="0"/>
              <a:t> </a:t>
            </a:r>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Second Impossibility</a:t>
            </a:r>
            <a:r>
              <a:rPr lang="tr-TR"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r>
              <a:rPr lang="tr-TR"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sz="3800" dirty="0" smtClean="0"/>
              <a:t>Beings </a:t>
            </a:r>
            <a:r>
              <a:rPr lang="tr-TR" sz="3800" dirty="0" smtClean="0"/>
              <a:t>form </a:t>
            </a:r>
            <a:r>
              <a:rPr lang="en-US" sz="3800" dirty="0" smtClean="0"/>
              <a:t>themselves</a:t>
            </a:r>
            <a:r>
              <a:rPr lang="tr-TR" sz="3800" dirty="0" smtClean="0"/>
              <a:t>; T</a:t>
            </a:r>
            <a:r>
              <a:rPr lang="en-US" sz="3800" dirty="0" smtClean="0"/>
              <a:t>hey come into existence by chances.</a:t>
            </a:r>
            <a:endParaRPr lang="tr-TR" sz="3800" dirty="0"/>
          </a:p>
        </p:txBody>
      </p:sp>
      <p:sp>
        <p:nvSpPr>
          <p:cNvPr id="3" name="Content Placeholder 2"/>
          <p:cNvSpPr>
            <a:spLocks noGrp="1"/>
          </p:cNvSpPr>
          <p:nvPr>
            <p:ph idx="1"/>
          </p:nvPr>
        </p:nvSpPr>
        <p:spPr>
          <a:xfrm>
            <a:off x="271463" y="2571750"/>
            <a:ext cx="8229600" cy="1143000"/>
          </a:xfrm>
          <a:solidFill>
            <a:schemeClr val="accent1">
              <a:lumMod val="20000"/>
              <a:lumOff val="80000"/>
              <a:alpha val="50000"/>
            </a:schemeClr>
          </a:solidFill>
        </p:spPr>
        <p:txBody>
          <a:bodyPr rtlCol="0">
            <a:normAutofit fontScale="92500"/>
          </a:bodyPr>
          <a:lstStyle/>
          <a:p>
            <a:pPr eaLnBrk="1" fontAlgn="auto" hangingPunct="1">
              <a:spcAft>
                <a:spcPts val="0"/>
              </a:spcAft>
              <a:buSzPct val="100000"/>
              <a:buFont typeface="Wingdings" pitchFamily="2" charset="2"/>
              <a:buChar char="Ø"/>
              <a:defRPr/>
            </a:pPr>
            <a:r>
              <a:rPr lang="en-US" dirty="0" smtClean="0"/>
              <a:t>In the world, living beings need causes to be able to continue living their lives.</a:t>
            </a:r>
            <a:r>
              <a:rPr lang="tr-TR" dirty="0" smtClean="0"/>
              <a:t> For example...</a:t>
            </a:r>
          </a:p>
          <a:p>
            <a:pPr eaLnBrk="1" fontAlgn="auto" hangingPunct="1">
              <a:spcAft>
                <a:spcPts val="0"/>
              </a:spcAft>
              <a:buSzPct val="100000"/>
              <a:buFont typeface="Wingdings" pitchFamily="2" charset="2"/>
              <a:buChar char="Ø"/>
              <a:defRPr/>
            </a:pPr>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2000"/>
                                        <p:tgtEl>
                                          <p:spTgt spid="3">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fade">
                                      <p:cBhvr>
                                        <p:cTn id="16"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034" name="Picture 2" descr="D:\Documents and Settings\Tolga\My Documents\My Dropbox\23rd Flash\Bitirdiklerim\solar_system.jpg"/>
          <p:cNvPicPr>
            <a:picLocks noChangeAspect="1" noChangeArrowheads="1"/>
          </p:cNvPicPr>
          <p:nvPr/>
        </p:nvPicPr>
        <p:blipFill>
          <a:blip r:embed="rId3"/>
          <a:srcRect/>
          <a:stretch>
            <a:fillRect/>
          </a:stretch>
        </p:blipFill>
        <p:spPr bwMode="auto">
          <a:xfrm>
            <a:off x="0" y="0"/>
            <a:ext cx="9144000" cy="6854825"/>
          </a:xfrm>
          <a:prstGeom prst="rect">
            <a:avLst/>
          </a:prstGeom>
          <a:noFill/>
          <a:ln w="9525">
            <a:noFill/>
            <a:miter lim="800000"/>
            <a:headEnd/>
            <a:tailEnd/>
          </a:ln>
        </p:spPr>
      </p:pic>
      <p:sp>
        <p:nvSpPr>
          <p:cNvPr id="3" name="Content Placeholder 2"/>
          <p:cNvSpPr>
            <a:spLocks noGrp="1"/>
          </p:cNvSpPr>
          <p:nvPr>
            <p:ph idx="1"/>
          </p:nvPr>
        </p:nvSpPr>
        <p:spPr>
          <a:xfrm>
            <a:off x="0" y="5357813"/>
            <a:ext cx="9286875" cy="1714500"/>
          </a:xfrm>
        </p:spPr>
        <p:txBody>
          <a:bodyPr rtlCol="0">
            <a:normAutofit/>
          </a:bodyPr>
          <a:lstStyle/>
          <a:p>
            <a:pPr eaLnBrk="1" fontAlgn="auto" hangingPunct="1">
              <a:spcAft>
                <a:spcPts val="0"/>
              </a:spcAft>
              <a:buFont typeface="Wingdings" pitchFamily="2" charset="2"/>
              <a:buChar char="Ø"/>
              <a:defRPr/>
            </a:pPr>
            <a:r>
              <a:rPr lang="en-US" sz="2950" dirty="0" smtClean="0">
                <a:solidFill>
                  <a:schemeClr val="bg1"/>
                </a:solidFill>
              </a:rPr>
              <a:t>The world has to be constantly kept on such a measured orbit that we neither burn nor freeze to death</a:t>
            </a:r>
            <a:endParaRPr lang="tr-TR" sz="295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6" name="Picture 4" descr="D:\Documents and Settings\Tolga\My Documents\My Dropbox\23rd Flash\Atom Molekül\Caffeine_Molecule.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133975" y="2190750"/>
            <a:ext cx="1938338" cy="1809750"/>
          </a:xfrm>
          <a:prstGeom prst="rect">
            <a:avLst/>
          </a:prstGeom>
          <a:noFill/>
          <a:ln w="9525">
            <a:noFill/>
            <a:miter lim="800000"/>
            <a:headEnd/>
            <a:tailEnd/>
          </a:ln>
        </p:spPr>
      </p:pic>
      <p:pic>
        <p:nvPicPr>
          <p:cNvPr id="5" name="Picture 4" descr="watermolecule.jp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4714875" y="3829050"/>
            <a:ext cx="4654550" cy="3100388"/>
          </a:xfrm>
          <a:prstGeom prst="rect">
            <a:avLst/>
          </a:prstGeom>
          <a:noFill/>
          <a:ln w="9525">
            <a:noFill/>
            <a:miter lim="800000"/>
            <a:headEnd/>
            <a:tailEnd/>
          </a:ln>
        </p:spPr>
      </p:pic>
      <p:sp>
        <p:nvSpPr>
          <p:cNvPr id="3" name="Content Placeholder 2"/>
          <p:cNvSpPr>
            <a:spLocks noGrp="1"/>
          </p:cNvSpPr>
          <p:nvPr>
            <p:ph idx="1"/>
          </p:nvPr>
        </p:nvSpPr>
        <p:spPr>
          <a:xfrm>
            <a:off x="0" y="285750"/>
            <a:ext cx="5286375" cy="6500813"/>
          </a:xfrm>
        </p:spPr>
        <p:txBody>
          <a:bodyPr rtlCol="0">
            <a:normAutofit fontScale="92500" lnSpcReduction="10000"/>
          </a:bodyPr>
          <a:lstStyle/>
          <a:p>
            <a:pPr eaLnBrk="1" fontAlgn="auto" hangingPunct="1">
              <a:lnSpc>
                <a:spcPct val="150000"/>
              </a:lnSpc>
              <a:spcAft>
                <a:spcPts val="0"/>
              </a:spcAft>
              <a:buFont typeface="Wingdings" pitchFamily="2" charset="2"/>
              <a:buChar char="Ø"/>
              <a:defRPr/>
            </a:pPr>
            <a:r>
              <a:rPr lang="en-US" sz="3000" dirty="0" smtClean="0"/>
              <a:t>Bonds between </a:t>
            </a:r>
            <a:r>
              <a:rPr lang="tr-TR" sz="3000" dirty="0" smtClean="0"/>
              <a:t>molecules </a:t>
            </a:r>
            <a:r>
              <a:rPr lang="en-US" sz="3000" dirty="0" smtClean="0"/>
              <a:t>must always have the correct level. </a:t>
            </a:r>
            <a:endParaRPr lang="tr-TR" sz="3000" dirty="0" smtClean="0"/>
          </a:p>
          <a:p>
            <a:pPr eaLnBrk="1" fontAlgn="auto" hangingPunct="1">
              <a:lnSpc>
                <a:spcPct val="150000"/>
              </a:lnSpc>
              <a:spcAft>
                <a:spcPts val="0"/>
              </a:spcAft>
              <a:buFont typeface="Wingdings" pitchFamily="2" charset="2"/>
              <a:buChar char="Ø"/>
              <a:defRPr/>
            </a:pPr>
            <a:r>
              <a:rPr lang="en-US" sz="3000" dirty="0" smtClean="0"/>
              <a:t>For example: If the attraction strength between oxygen and hydrogen was higher than the existing level, water would be solid at temperatures over 0</a:t>
            </a:r>
            <a:r>
              <a:rPr lang="tr-TR" sz="3000" baseline="50000" dirty="0" smtClean="0"/>
              <a:t>o</a:t>
            </a:r>
            <a:r>
              <a:rPr lang="en-US" sz="3000" dirty="0" smtClean="0"/>
              <a:t>C.</a:t>
            </a:r>
            <a:endParaRPr lang="tr-TR" sz="3000" dirty="0" smtClean="0"/>
          </a:p>
          <a:p>
            <a:pPr eaLnBrk="1" fontAlgn="auto" hangingPunct="1">
              <a:lnSpc>
                <a:spcPct val="150000"/>
              </a:lnSpc>
              <a:spcAft>
                <a:spcPts val="0"/>
              </a:spcAft>
              <a:buFont typeface="Arial" pitchFamily="34" charset="0"/>
              <a:buNone/>
              <a:defRPr/>
            </a:pPr>
            <a:r>
              <a:rPr lang="tr-TR" sz="3000" dirty="0" smtClean="0"/>
              <a:t>	</a:t>
            </a:r>
            <a:r>
              <a:rPr lang="en-US" sz="3000" dirty="0" smtClean="0"/>
              <a:t> If the bond strength were less water would evaporate at under O</a:t>
            </a:r>
            <a:r>
              <a:rPr lang="tr-TR" sz="3000" baseline="50000" dirty="0" smtClean="0"/>
              <a:t>o</a:t>
            </a:r>
            <a:r>
              <a:rPr lang="en-US" sz="3000" dirty="0" smtClean="0"/>
              <a:t>C.</a:t>
            </a:r>
            <a:endParaRPr lang="tr-TR" sz="3000" dirty="0" smtClean="0"/>
          </a:p>
          <a:p>
            <a:pPr eaLnBrk="1" fontAlgn="auto" hangingPunct="1">
              <a:spcAft>
                <a:spcPts val="0"/>
              </a:spcAft>
              <a:buFont typeface="Arial" pitchFamily="34" charset="0"/>
              <a:buChar char="•"/>
              <a:defRPr/>
            </a:pPr>
            <a:endParaRPr lang="tr-TR" dirty="0"/>
          </a:p>
        </p:txBody>
      </p:sp>
      <p:pic>
        <p:nvPicPr>
          <p:cNvPr id="8195" name="Picture 3" descr="D:\Documents and Settings\Tolga\My Documents\My Dropbox\23rd Flash\Atom Molekül\molecule.gif"/>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072063" y="285750"/>
            <a:ext cx="3524250" cy="2466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5"/>
                                        </p:tgtEl>
                                        <p:attrNameLst>
                                          <p:attrName>style.visibility</p:attrName>
                                        </p:attrNameLst>
                                      </p:cBhvr>
                                      <p:to>
                                        <p:strVal val="visible"/>
                                      </p:to>
                                    </p:set>
                                    <p:animEffect transition="in" filter="fade">
                                      <p:cBhvr>
                                        <p:cTn id="10" dur="2000"/>
                                        <p:tgtEl>
                                          <p:spTgt spid="8195"/>
                                        </p:tgtEl>
                                      </p:cBhvr>
                                    </p:animEffect>
                                  </p:childTnLst>
                                </p:cTn>
                              </p:par>
                              <p:par>
                                <p:cTn id="11" presetID="10" presetClass="entr" presetSubtype="0" fill="hold" nodeType="withEffect">
                                  <p:stCondLst>
                                    <p:cond delay="0"/>
                                  </p:stCondLst>
                                  <p:childTnLst>
                                    <p:set>
                                      <p:cBhvr>
                                        <p:cTn id="12" dur="1" fill="hold">
                                          <p:stCondLst>
                                            <p:cond delay="0"/>
                                          </p:stCondLst>
                                        </p:cTn>
                                        <p:tgtEl>
                                          <p:spTgt spid="8196"/>
                                        </p:tgtEl>
                                        <p:attrNameLst>
                                          <p:attrName>style.visibility</p:attrName>
                                        </p:attrNameLst>
                                      </p:cBhvr>
                                      <p:to>
                                        <p:strVal val="visible"/>
                                      </p:to>
                                    </p:set>
                                    <p:animEffect transition="in" filter="fade">
                                      <p:cBhvr>
                                        <p:cTn id="13" dur="2000"/>
                                        <p:tgtEl>
                                          <p:spTgt spid="819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063" name="Picture 2" descr="D:\Documents and Settings\Tolga\My Documents\My Dropbox\23rd Flash\Gökyüzü\DEQ_AirLogo_Clouds_222620_7.jp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457200" y="4743450"/>
            <a:ext cx="8229600" cy="1971675"/>
          </a:xfrm>
          <a:solidFill>
            <a:schemeClr val="accent4">
              <a:lumMod val="60000"/>
              <a:lumOff val="40000"/>
              <a:alpha val="50000"/>
            </a:schemeClr>
          </a:solidFill>
        </p:spPr>
        <p:txBody>
          <a:bodyPr rtlCol="0">
            <a:normAutofit lnSpcReduction="10000"/>
          </a:bodyPr>
          <a:lstStyle/>
          <a:p>
            <a:pPr algn="just" eaLnBrk="1" fontAlgn="auto" hangingPunct="1">
              <a:spcAft>
                <a:spcPts val="0"/>
              </a:spcAft>
              <a:buFont typeface="Wingdings" pitchFamily="2" charset="2"/>
              <a:buChar char="Ø"/>
              <a:defRPr/>
            </a:pPr>
            <a:r>
              <a:rPr lang="en-US" dirty="0" smtClean="0">
                <a:solidFill>
                  <a:srgbClr val="002060"/>
                </a:solidFill>
              </a:rPr>
              <a:t>The air must always contain a sufficient amount of oxygen. For more or less oxygen than the existing amount in the air would cause living beings to die. </a:t>
            </a:r>
            <a:endParaRPr lang="tr-TR" dirty="0" smtClean="0">
              <a:solidFill>
                <a:srgbClr val="002060"/>
              </a:solidFill>
            </a:endParaRPr>
          </a:p>
          <a:p>
            <a:pPr algn="just" eaLnBrk="1" fontAlgn="auto" hangingPunct="1">
              <a:spcAft>
                <a:spcPts val="0"/>
              </a:spcAft>
              <a:buFont typeface="Wingdings" pitchFamily="2" charset="2"/>
              <a:buChar char="Ø"/>
              <a:defRPr/>
            </a:pPr>
            <a:endParaRPr lang="tr-TR" dirty="0">
              <a:solidFill>
                <a:srgbClr val="002060"/>
              </a:solidFill>
            </a:endParaRPr>
          </a:p>
        </p:txBody>
      </p:sp>
      <p:grpSp>
        <p:nvGrpSpPr>
          <p:cNvPr id="12" name="Group 11"/>
          <p:cNvGrpSpPr>
            <a:grpSpLocks/>
          </p:cNvGrpSpPr>
          <p:nvPr/>
        </p:nvGrpSpPr>
        <p:grpSpPr bwMode="auto">
          <a:xfrm>
            <a:off x="1285875" y="188913"/>
            <a:ext cx="6000750" cy="4383087"/>
            <a:chOff x="642910" y="188640"/>
            <a:chExt cx="5214974" cy="4383368"/>
          </a:xfrm>
        </p:grpSpPr>
        <p:graphicFrame>
          <p:nvGraphicFramePr>
            <p:cNvPr id="45061" name="Chart 7"/>
            <p:cNvGraphicFramePr>
              <a:graphicFrameLocks/>
            </p:cNvGraphicFramePr>
            <p:nvPr/>
          </p:nvGraphicFramePr>
          <p:xfrm>
            <a:off x="598762" y="1235060"/>
            <a:ext cx="4398346" cy="3094030"/>
          </p:xfrm>
          <a:graphic>
            <a:graphicData uri="http://schemas.openxmlformats.org/presentationml/2006/ole">
              <p:oleObj spid="_x0000_s45061" r:id="rId5" imgW="5060119" imgH="3090940" progId="Excel.Sheet.8">
                <p:embed/>
              </p:oleObj>
            </a:graphicData>
          </a:graphic>
        </p:graphicFrame>
        <p:sp>
          <p:nvSpPr>
            <p:cNvPr id="7" name="TextBox 6"/>
            <p:cNvSpPr txBox="1"/>
            <p:nvPr/>
          </p:nvSpPr>
          <p:spPr>
            <a:xfrm>
              <a:off x="1084725" y="188640"/>
              <a:ext cx="1225015" cy="1323439"/>
            </a:xfrm>
            <a:prstGeom prst="rect">
              <a:avLst/>
            </a:prstGeom>
            <a:solidFill>
              <a:schemeClr val="bg1">
                <a:lumMod val="75000"/>
                <a:alpha val="50000"/>
              </a:schemeClr>
            </a:solidFill>
          </p:spPr>
          <p:txBody>
            <a:bodyPr wrap="none">
              <a:spAutoFit/>
            </a:bodyPr>
            <a:lstStyle/>
            <a:p>
              <a:pPr fontAlgn="auto">
                <a:spcBef>
                  <a:spcPts val="0"/>
                </a:spcBef>
                <a:spcAft>
                  <a:spcPts val="0"/>
                </a:spcAft>
                <a:defRPr/>
              </a:pPr>
              <a:r>
                <a:rPr lang="tr-TR" sz="8000" b="1" dirty="0">
                  <a:ln w="12700">
                    <a:solidFill>
                      <a:schemeClr val="tx2">
                        <a:satMod val="155000"/>
                      </a:schemeClr>
                    </a:solidFill>
                    <a:prstDash val="solid"/>
                  </a:ln>
                  <a:solidFill>
                    <a:schemeClr val="bg2">
                      <a:lumMod val="75000"/>
                    </a:schemeClr>
                  </a:solidFill>
                  <a:effectLst>
                    <a:outerShdw blurRad="41275" dist="20320" dir="1800000" algn="tl" rotWithShape="0">
                      <a:srgbClr val="000000">
                        <a:alpha val="40000"/>
                      </a:srgbClr>
                    </a:outerShdw>
                  </a:effectLst>
                  <a:latin typeface="+mn-lt"/>
                  <a:cs typeface="+mn-cs"/>
                </a:rPr>
                <a:t>O</a:t>
              </a:r>
              <a:r>
                <a:rPr lang="tr-TR" sz="8000" b="1" baseline="-25000" dirty="0">
                  <a:ln w="12700">
                    <a:solidFill>
                      <a:schemeClr val="tx2">
                        <a:satMod val="155000"/>
                      </a:schemeClr>
                    </a:solidFill>
                    <a:prstDash val="solid"/>
                  </a:ln>
                  <a:solidFill>
                    <a:schemeClr val="bg2">
                      <a:lumMod val="75000"/>
                    </a:schemeClr>
                  </a:solidFill>
                  <a:effectLst>
                    <a:outerShdw blurRad="41275" dist="20320" dir="1800000" algn="tl" rotWithShape="0">
                      <a:srgbClr val="000000">
                        <a:alpha val="40000"/>
                      </a:srgbClr>
                    </a:outerShdw>
                  </a:effectLst>
                  <a:latin typeface="+mn-lt"/>
                  <a:cs typeface="+mn-cs"/>
                </a:rPr>
                <a:t>2</a:t>
              </a:r>
            </a:p>
          </p:txBody>
        </p:sp>
        <p:sp>
          <p:nvSpPr>
            <p:cNvPr id="9" name="TextBox 8"/>
            <p:cNvSpPr txBox="1"/>
            <p:nvPr/>
          </p:nvSpPr>
          <p:spPr>
            <a:xfrm>
              <a:off x="4664929" y="3248569"/>
              <a:ext cx="1192955" cy="1323439"/>
            </a:xfrm>
            <a:prstGeom prst="rect">
              <a:avLst/>
            </a:prstGeom>
            <a:solidFill>
              <a:schemeClr val="bg1">
                <a:lumMod val="75000"/>
                <a:alpha val="50000"/>
              </a:schemeClr>
            </a:solidFill>
          </p:spPr>
          <p:txBody>
            <a:bodyPr wrap="none">
              <a:spAutoFit/>
            </a:bodyPr>
            <a:lstStyle/>
            <a:p>
              <a:pPr fontAlgn="auto">
                <a:spcBef>
                  <a:spcPts val="0"/>
                </a:spcBef>
                <a:spcAft>
                  <a:spcPts val="0"/>
                </a:spcAft>
                <a:defRPr/>
              </a:pPr>
              <a:r>
                <a:rPr lang="tr-TR" sz="8000" dirty="0">
                  <a:ln w="18415" cmpd="sng">
                    <a:solidFill>
                      <a:schemeClr val="accent1">
                        <a:lumMod val="60000"/>
                        <a:lumOff val="40000"/>
                      </a:schemeClr>
                    </a:solidFill>
                    <a:prstDash val="solid"/>
                  </a:ln>
                  <a:solidFill>
                    <a:srgbClr val="00CC00"/>
                  </a:solidFill>
                  <a:effectLst>
                    <a:outerShdw blurRad="63500" dir="3600000" algn="tl" rotWithShape="0">
                      <a:srgbClr val="000000">
                        <a:alpha val="70000"/>
                      </a:srgbClr>
                    </a:outerShdw>
                  </a:effectLst>
                  <a:latin typeface="+mn-lt"/>
                  <a:cs typeface="+mn-cs"/>
                </a:rPr>
                <a:t>N</a:t>
              </a:r>
              <a:r>
                <a:rPr lang="tr-TR" sz="8000" baseline="-25000" dirty="0">
                  <a:ln w="18415" cmpd="sng">
                    <a:solidFill>
                      <a:schemeClr val="accent1">
                        <a:lumMod val="60000"/>
                        <a:lumOff val="40000"/>
                      </a:schemeClr>
                    </a:solidFill>
                    <a:prstDash val="solid"/>
                  </a:ln>
                  <a:solidFill>
                    <a:srgbClr val="00CC00"/>
                  </a:solidFill>
                  <a:effectLst>
                    <a:outerShdw blurRad="63500" dir="3600000" algn="tl" rotWithShape="0">
                      <a:srgbClr val="000000">
                        <a:alpha val="70000"/>
                      </a:srgbClr>
                    </a:outerShdw>
                  </a:effectLst>
                  <a:latin typeface="+mn-lt"/>
                  <a:cs typeface="+mn-cs"/>
                </a:rPr>
                <a:t>2</a:t>
              </a:r>
            </a:p>
          </p:txBody>
        </p:sp>
        <p:sp>
          <p:nvSpPr>
            <p:cNvPr id="11" name="TextBox 10"/>
            <p:cNvSpPr txBox="1"/>
            <p:nvPr/>
          </p:nvSpPr>
          <p:spPr>
            <a:xfrm>
              <a:off x="3454627" y="188640"/>
              <a:ext cx="1170513" cy="1323439"/>
            </a:xfrm>
            <a:prstGeom prst="rect">
              <a:avLst/>
            </a:prstGeom>
            <a:solidFill>
              <a:schemeClr val="bg1">
                <a:lumMod val="75000"/>
                <a:alpha val="50000"/>
              </a:schemeClr>
            </a:solidFill>
          </p:spPr>
          <p:txBody>
            <a:bodyPr wrap="none">
              <a:spAutoFit/>
            </a:bodyPr>
            <a:lstStyle/>
            <a:p>
              <a:pPr fontAlgn="auto">
                <a:spcBef>
                  <a:spcPts val="0"/>
                </a:spcBef>
                <a:spcAft>
                  <a:spcPts val="0"/>
                </a:spcAft>
                <a:defRPr/>
              </a:pPr>
              <a:r>
                <a:rPr lang="tr-TR" sz="8000" b="1" dirty="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mn-lt"/>
                  <a:cs typeface="+mn-cs"/>
                </a:rPr>
                <a:t>H</a:t>
              </a:r>
              <a:r>
                <a:rPr lang="tr-TR" sz="8000" b="1" baseline="-25000" dirty="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mn-lt"/>
                  <a:cs typeface="+mn-cs"/>
                </a:rPr>
                <a:t>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3000"/>
                                        <p:tgtEl>
                                          <p:spTgt spid="12"/>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2000"/>
                                        <p:tgtEl>
                                          <p:spTgt spid="3">
                                            <p:bg/>
                                          </p:spTgt>
                                        </p:tgtEl>
                                      </p:cBhvr>
                                    </p:animEffect>
                                  </p:childTnLst>
                                </p:cTn>
                              </p:par>
                            </p:childTnLst>
                          </p:cTn>
                        </p:par>
                        <p:par>
                          <p:cTn id="12" fill="hold">
                            <p:stCondLst>
                              <p:cond delay="5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02" name="Picture 2" descr="D:\Documents and Settings\Tolga\My Documents\My Dropbox\23rd Flash\Kan\white_blood_cells.jpg"/>
          <p:cNvPicPr>
            <a:picLocks noChangeAspect="1" noChangeArrowheads="1"/>
          </p:cNvPicPr>
          <p:nvPr/>
        </p:nvPicPr>
        <p:blipFill>
          <a:blip r:embed="rId3"/>
          <a:srcRect/>
          <a:stretch>
            <a:fillRect/>
          </a:stretch>
        </p:blipFill>
        <p:spPr bwMode="auto">
          <a:xfrm>
            <a:off x="0" y="-20638"/>
            <a:ext cx="9144000" cy="6861176"/>
          </a:xfrm>
          <a:prstGeom prst="rect">
            <a:avLst/>
          </a:prstGeom>
          <a:noFill/>
          <a:ln w="9525">
            <a:noFill/>
            <a:miter lim="800000"/>
            <a:headEnd/>
            <a:tailEnd/>
          </a:ln>
        </p:spPr>
      </p:pic>
      <p:sp>
        <p:nvSpPr>
          <p:cNvPr id="3" name="Content Placeholder 2"/>
          <p:cNvSpPr>
            <a:spLocks noGrp="1"/>
          </p:cNvSpPr>
          <p:nvPr>
            <p:ph idx="1"/>
          </p:nvPr>
        </p:nvSpPr>
        <p:spPr>
          <a:xfrm>
            <a:off x="428625" y="214313"/>
            <a:ext cx="7500938" cy="1757362"/>
          </a:xfrm>
        </p:spPr>
        <p:txBody>
          <a:bodyPr/>
          <a:lstStyle/>
          <a:p>
            <a:pPr eaLnBrk="1" hangingPunct="1">
              <a:buFont typeface="Wingdings" pitchFamily="2" charset="2"/>
              <a:buChar char="Ø"/>
            </a:pPr>
            <a:r>
              <a:rPr lang="en-US" smtClean="0">
                <a:solidFill>
                  <a:schemeClr val="bg1"/>
                </a:solidFill>
              </a:rPr>
              <a:t>Blood has to contain red cell, white corpuscles, hemoglobin and other minerals </a:t>
            </a:r>
            <a:r>
              <a:rPr lang="tr-TR" smtClean="0">
                <a:solidFill>
                  <a:schemeClr val="bg1"/>
                </a:solidFill>
              </a:rPr>
              <a:t>i</a:t>
            </a:r>
            <a:r>
              <a:rPr lang="en-US" smtClean="0">
                <a:solidFill>
                  <a:schemeClr val="bg1"/>
                </a:solidFill>
              </a:rPr>
              <a:t>.e. sugar, salt, sodium etc…</a:t>
            </a:r>
            <a:endParaRPr lang="tr-TR" smtClean="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D:\Documents and Settings\Tolga\My Documents\My Dropbox\ali ağabeyden karışık resim\broken-chain-1024x768.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rot="956240">
            <a:off x="4843463" y="1911350"/>
            <a:ext cx="4643437" cy="4914900"/>
          </a:xfrm>
          <a:prstGeom prst="rect">
            <a:avLst/>
          </a:prstGeom>
          <a:noFill/>
          <a:ln w="9525">
            <a:noFill/>
            <a:miter lim="800000"/>
            <a:headEnd/>
            <a:tailEnd/>
          </a:ln>
        </p:spPr>
      </p:pic>
      <p:sp>
        <p:nvSpPr>
          <p:cNvPr id="3" name="Content Placeholder 2"/>
          <p:cNvSpPr>
            <a:spLocks noGrp="1"/>
          </p:cNvSpPr>
          <p:nvPr>
            <p:ph idx="1"/>
          </p:nvPr>
        </p:nvSpPr>
        <p:spPr>
          <a:xfrm>
            <a:off x="428625" y="285750"/>
            <a:ext cx="8229600" cy="4525963"/>
          </a:xfrm>
        </p:spPr>
        <p:txBody>
          <a:bodyPr/>
          <a:lstStyle/>
          <a:p>
            <a:pPr algn="just" eaLnBrk="1" hangingPunct="1">
              <a:buFont typeface="Wingdings" pitchFamily="2" charset="2"/>
              <a:buChar char="Ø"/>
            </a:pPr>
            <a:r>
              <a:rPr lang="en-US" smtClean="0"/>
              <a:t>Scientists say that millions, perhaps billions of such causes have to come together for the existence and continuation of life because the lack of one cause from the billions of causes would lead to vanishing of the living beings on Earth.</a:t>
            </a:r>
            <a:endParaRPr lang="tr-TR" smtClean="0"/>
          </a:p>
        </p:txBody>
      </p:sp>
      <p:pic>
        <p:nvPicPr>
          <p:cNvPr id="3074" name="Picture 2" descr="D:\Documents and Settings\Tolga\My Documents\My Dropbox\23rd Flash\Earth\earth_7.gif"/>
          <p:cNvPicPr>
            <a:picLocks noChangeAspect="1" noChangeArrowheads="1"/>
          </p:cNvPicPr>
          <p:nvPr/>
        </p:nvPicPr>
        <p:blipFill>
          <a:blip r:embed="rId4"/>
          <a:srcRect/>
          <a:stretch>
            <a:fillRect/>
          </a:stretch>
        </p:blipFill>
        <p:spPr bwMode="auto">
          <a:xfrm>
            <a:off x="1062038" y="3352800"/>
            <a:ext cx="4081462" cy="41481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2000"/>
                                        <p:tgtEl>
                                          <p:spTgt spid="3074"/>
                                        </p:tgtEl>
                                      </p:cBhvr>
                                    </p:animEffect>
                                  </p:childTnLst>
                                </p:cTn>
                              </p:par>
                              <p:par>
                                <p:cTn id="12" presetID="10" presetClass="entr" presetSubtype="0" fill="hold" nodeType="with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fade">
                                      <p:cBhvr>
                                        <p:cTn id="14"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alpha val="25000"/>
              </a:srgbClr>
            </a:gs>
            <a:gs pos="50000">
              <a:schemeClr val="bg1"/>
            </a:gs>
            <a:gs pos="100000">
              <a:schemeClr val="bg2">
                <a:lumMod val="75000"/>
                <a:alpha val="25000"/>
              </a:schemeClr>
            </a:gs>
          </a:gsLst>
          <a:lin ang="0" scaled="0"/>
          <a:tileRect/>
        </a:gra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285720" y="5500702"/>
            <a:ext cx="8643998" cy="928694"/>
          </a:xfrm>
          <a:prstGeom prst="roundRect">
            <a:avLst/>
          </a:prstGeom>
        </p:spPr>
        <p:style>
          <a:lnRef idx="3">
            <a:schemeClr val="lt1"/>
          </a:lnRef>
          <a:fillRef idx="1">
            <a:schemeClr val="dk1"/>
          </a:fillRef>
          <a:effectRef idx="1">
            <a:schemeClr val="dk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indent="-342900" algn="ctr" fontAlgn="auto">
              <a:spcBef>
                <a:spcPct val="20000"/>
              </a:spcBef>
              <a:spcAft>
                <a:spcPts val="0"/>
              </a:spcAft>
              <a:buFont typeface="Arial" pitchFamily="34" charset="0"/>
              <a:buNone/>
              <a:defRPr/>
            </a:pPr>
            <a:r>
              <a:rPr lang="en-US" sz="2200" b="1" dirty="0">
                <a:ln w="11430"/>
                <a:solidFill>
                  <a:schemeClr val="bg1"/>
                </a:solidFill>
              </a:rPr>
              <a:t>Belief is a question of paramount importance for believers, for it is the question of whether or not they will win everlasting happiness</a:t>
            </a:r>
            <a:endParaRPr lang="tr-TR" sz="2200" b="1" dirty="0">
              <a:ln w="11430"/>
              <a:solidFill>
                <a:schemeClr val="bg1"/>
              </a:solidFill>
            </a:endParaRPr>
          </a:p>
        </p:txBody>
      </p:sp>
      <p:pic>
        <p:nvPicPr>
          <p:cNvPr id="5" name="Picture 4" descr="yol_ayrımı.gif"/>
          <p:cNvPicPr>
            <a:picLocks noChangeAspect="1"/>
          </p:cNvPicPr>
          <p:nvPr/>
        </p:nvPicPr>
        <p:blipFill>
          <a:blip r:embed="rId3" cstate="print"/>
          <a:stretch>
            <a:fillRect/>
          </a:stretch>
        </p:blipFill>
        <p:spPr>
          <a:xfrm>
            <a:off x="2643174" y="857232"/>
            <a:ext cx="3924300" cy="4476750"/>
          </a:xfrm>
          <a:prstGeom prst="ellipse">
            <a:avLst/>
          </a:prstGeom>
          <a:ln>
            <a:noFill/>
          </a:ln>
          <a:effectLst>
            <a:softEdge rad="112500"/>
          </a:effectLst>
        </p:spPr>
      </p:pic>
      <p:pic>
        <p:nvPicPr>
          <p:cNvPr id="6" name="Picture 5" descr="StairwayToHeaven-D-4d.jpg"/>
          <p:cNvPicPr>
            <a:picLocks noChangeAspect="1"/>
          </p:cNvPicPr>
          <p:nvPr/>
        </p:nvPicPr>
        <p:blipFill>
          <a:blip r:embed="rId4" cstate="screen"/>
          <a:stretch>
            <a:fillRect/>
          </a:stretch>
        </p:blipFill>
        <p:spPr>
          <a:xfrm>
            <a:off x="5500694" y="1222859"/>
            <a:ext cx="3600000" cy="2706207"/>
          </a:xfrm>
          <a:prstGeom prst="ellipse">
            <a:avLst/>
          </a:prstGeom>
          <a:ln>
            <a:noFill/>
          </a:ln>
          <a:effectLst>
            <a:softEdge rad="112500"/>
          </a:effectLst>
        </p:spPr>
      </p:pic>
      <p:pic>
        <p:nvPicPr>
          <p:cNvPr id="10" name="Picture 4" descr="D:\Documents and Settings\Tolga\My Documents\My Dropbox\23rd Flash\Cehennem\cehennem.jpg"/>
          <p:cNvPicPr>
            <a:picLocks noChangeAspect="1" noChangeArrowheads="1"/>
          </p:cNvPicPr>
          <p:nvPr/>
        </p:nvPicPr>
        <p:blipFill>
          <a:blip r:embed="rId5" cstate="print"/>
          <a:srcRect/>
          <a:stretch>
            <a:fillRect/>
          </a:stretch>
        </p:blipFill>
        <p:spPr bwMode="auto">
          <a:xfrm>
            <a:off x="142844" y="1357298"/>
            <a:ext cx="3429024" cy="27072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053" name="Picture 5" descr="D:\Documents and Settings\Tolga\My Documents\My Dropbox\23rd Flash\Olasılık\one_over_infinity.gif"/>
          <p:cNvPicPr>
            <a:picLocks noChangeAspect="1" noChangeArrowheads="1"/>
          </p:cNvPicPr>
          <p:nvPr/>
        </p:nvPicPr>
        <p:blipFill>
          <a:blip r:embed="rId3">
            <a:lum bright="28000"/>
          </a:blip>
          <a:srcRect/>
          <a:stretch>
            <a:fillRect/>
          </a:stretch>
        </p:blipFill>
        <p:spPr bwMode="auto">
          <a:xfrm>
            <a:off x="714375" y="3028950"/>
            <a:ext cx="1863725" cy="3829050"/>
          </a:xfrm>
          <a:prstGeom prst="rect">
            <a:avLst/>
          </a:prstGeom>
          <a:noFill/>
          <a:ln w="9525">
            <a:noFill/>
            <a:miter lim="800000"/>
            <a:headEnd/>
            <a:tailEnd/>
          </a:ln>
        </p:spPr>
      </p:pic>
      <p:pic>
        <p:nvPicPr>
          <p:cNvPr id="11269" name="Picture 5" descr="D:\Documents and Settings\Tolga\My Documents\My Dropbox\23rd Flash\Olasılık\407264007_a252203c05.jpg"/>
          <p:cNvPicPr>
            <a:picLocks noChangeAspect="1" noChangeArrowheads="1"/>
          </p:cNvPicPr>
          <p:nvPr/>
        </p:nvPicPr>
        <p:blipFill>
          <a:blip r:embed="rId4" cstate="print"/>
          <a:srcRect/>
          <a:stretch>
            <a:fillRect/>
          </a:stretch>
        </p:blipFill>
        <p:spPr bwMode="auto">
          <a:xfrm>
            <a:off x="5214942" y="3857627"/>
            <a:ext cx="3714776" cy="2786083"/>
          </a:xfrm>
          <a:prstGeom prst="rect">
            <a:avLst/>
          </a:prstGeom>
          <a:ln>
            <a:noFill/>
          </a:ln>
          <a:effectLst>
            <a:softEdge rad="112500"/>
          </a:effectLst>
        </p:spPr>
      </p:pic>
      <p:sp>
        <p:nvSpPr>
          <p:cNvPr id="9" name="Content Placeholder 2"/>
          <p:cNvSpPr>
            <a:spLocks noGrp="1"/>
          </p:cNvSpPr>
          <p:nvPr>
            <p:ph idx="1"/>
          </p:nvPr>
        </p:nvSpPr>
        <p:spPr>
          <a:xfrm>
            <a:off x="500063" y="428625"/>
            <a:ext cx="8229600" cy="3143250"/>
          </a:xfrm>
        </p:spPr>
        <p:txBody>
          <a:bodyPr/>
          <a:lstStyle/>
          <a:p>
            <a:pPr algn="just" eaLnBrk="1" hangingPunct="1">
              <a:buFont typeface="Wingdings" pitchFamily="2" charset="2"/>
              <a:buChar char="Ø"/>
            </a:pPr>
            <a:r>
              <a:rPr lang="en-US" smtClean="0"/>
              <a:t>Anybody who says that "by coincidence, those billions of causes which came together by themselves led life to exist" is obviously the one whose words are absurd and illogical. Because by mere chance, billions of causes would never come into being by themselves.</a:t>
            </a:r>
            <a:endParaRPr lang="tr-TR" smtClean="0"/>
          </a:p>
          <a:p>
            <a:pPr eaLnBrk="1" hangingPunct="1">
              <a:buFont typeface="Wingdings" pitchFamily="2" charset="2"/>
              <a:buChar char="Ø"/>
            </a:pPr>
            <a:endParaRPr lang="tr-TR"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fade">
                                      <p:cBhvr>
                                        <p:cTn id="11" dur="2000"/>
                                        <p:tgtEl>
                                          <p:spTgt spid="205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1269"/>
                                        </p:tgtEl>
                                        <p:attrNameLst>
                                          <p:attrName>style.visibility</p:attrName>
                                        </p:attrNameLst>
                                      </p:cBhvr>
                                      <p:to>
                                        <p:strVal val="visible"/>
                                      </p:to>
                                    </p:set>
                                    <p:animEffect transition="in" filter="fade">
                                      <p:cBhvr>
                                        <p:cTn id="15" dur="2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50195"/>
          </a:schemeClr>
        </a:solidFill>
        <a:effectLst/>
      </p:bgPr>
    </p:bg>
    <p:spTree>
      <p:nvGrpSpPr>
        <p:cNvPr id="1" name=""/>
        <p:cNvGrpSpPr/>
        <p:nvPr/>
      </p:nvGrpSpPr>
      <p:grpSpPr>
        <a:xfrm>
          <a:off x="0" y="0"/>
          <a:ext cx="0" cy="0"/>
          <a:chOff x="0" y="0"/>
          <a:chExt cx="0" cy="0"/>
        </a:xfrm>
      </p:grpSpPr>
      <p:pic>
        <p:nvPicPr>
          <p:cNvPr id="8" name="7 Resim" descr="Aşağı-Yukarı.jpg"/>
          <p:cNvPicPr>
            <a:picLocks noChangeAspect="1"/>
          </p:cNvPicPr>
          <p:nvPr/>
        </p:nvPicPr>
        <p:blipFill>
          <a:blip r:embed="rId3"/>
          <a:srcRect/>
          <a:stretch>
            <a:fillRect/>
          </a:stretch>
        </p:blipFill>
        <p:spPr bwMode="auto">
          <a:xfrm>
            <a:off x="4857750" y="2571750"/>
            <a:ext cx="4143375" cy="4000500"/>
          </a:xfrm>
          <a:prstGeom prst="rect">
            <a:avLst/>
          </a:prstGeom>
          <a:noFill/>
          <a:ln w="9525">
            <a:noFill/>
            <a:miter lim="800000"/>
            <a:headEnd/>
            <a:tailEnd/>
          </a:ln>
        </p:spPr>
      </p:pic>
      <p:pic>
        <p:nvPicPr>
          <p:cNvPr id="7173" name="Picture 5" descr="D:\Documents and Settings\Tolga\Desktop\Statue-of-Liberty-z.jpg"/>
          <p:cNvPicPr>
            <a:picLocks noChangeAspect="1" noChangeArrowheads="1"/>
          </p:cNvPicPr>
          <p:nvPr/>
        </p:nvPicPr>
        <p:blipFill>
          <a:blip r:embed="rId4" cstate="screen"/>
          <a:srcRect/>
          <a:stretch>
            <a:fillRect/>
          </a:stretch>
        </p:blipFill>
        <p:spPr bwMode="auto">
          <a:xfrm>
            <a:off x="142844" y="2285992"/>
            <a:ext cx="1852616" cy="2781573"/>
          </a:xfrm>
          <a:prstGeom prst="rect">
            <a:avLst/>
          </a:prstGeom>
          <a:ln>
            <a:noFill/>
          </a:ln>
          <a:effectLst>
            <a:softEdge rad="112500"/>
          </a:effectLst>
        </p:spPr>
      </p:pic>
      <p:pic>
        <p:nvPicPr>
          <p:cNvPr id="7172" name="Picture 4" descr="D:\Documents and Settings\Tolga\Desktop\Petronas-Twin-Towers.jpg"/>
          <p:cNvPicPr>
            <a:picLocks noChangeAspect="1" noChangeArrowheads="1"/>
          </p:cNvPicPr>
          <p:nvPr/>
        </p:nvPicPr>
        <p:blipFill>
          <a:blip r:embed="rId5" cstate="print"/>
          <a:srcRect/>
          <a:stretch>
            <a:fillRect/>
          </a:stretch>
        </p:blipFill>
        <p:spPr bwMode="auto">
          <a:xfrm>
            <a:off x="2428860" y="2357430"/>
            <a:ext cx="2089486" cy="2795928"/>
          </a:xfrm>
          <a:prstGeom prst="rect">
            <a:avLst/>
          </a:prstGeom>
          <a:ln>
            <a:noFill/>
          </a:ln>
          <a:effectLst>
            <a:softEdge rad="112500"/>
          </a:effectLst>
        </p:spPr>
      </p:pic>
      <p:sp>
        <p:nvSpPr>
          <p:cNvPr id="3" name="Content Placeholder 2"/>
          <p:cNvSpPr>
            <a:spLocks noGrp="1"/>
          </p:cNvSpPr>
          <p:nvPr>
            <p:ph idx="1"/>
          </p:nvPr>
        </p:nvSpPr>
        <p:spPr>
          <a:xfrm>
            <a:off x="142844" y="142852"/>
            <a:ext cx="4429156" cy="2286016"/>
          </a:xfrm>
        </p:spPr>
        <p:txBody>
          <a:bodyPr rtlCol="0">
            <a:noAutofit/>
          </a:bodyPr>
          <a:lstStyle/>
          <a:p>
            <a:pPr algn="just" eaLnBrk="1" fontAlgn="auto" hangingPunct="1">
              <a:spcAft>
                <a:spcPts val="0"/>
              </a:spcAft>
              <a:buFont typeface="Wingdings" pitchFamily="2" charset="2"/>
              <a:buChar char="Ø"/>
              <a:defRPr/>
            </a:pPr>
            <a:r>
              <a:rPr lang="en-US" sz="2800" b="1" spc="50" dirty="0" smtClean="0">
                <a:ln w="13500">
                  <a:solidFill>
                    <a:schemeClr val="accent1">
                      <a:shade val="2500"/>
                      <a:alpha val="6500"/>
                    </a:schemeClr>
                  </a:solidFill>
                  <a:prstDash val="solid"/>
                </a:ln>
                <a:solidFill>
                  <a:schemeClr val="bg1">
                    <a:lumMod val="50000"/>
                  </a:schemeClr>
                </a:solidFill>
                <a:effectLst>
                  <a:innerShdw blurRad="50900" dist="38500" dir="13500000">
                    <a:srgbClr val="000000">
                      <a:alpha val="60000"/>
                    </a:srgbClr>
                  </a:innerShdw>
                </a:effectLst>
              </a:rPr>
              <a:t>No one has ever witnessed the formation of a boat, a building or a statue by itself; </a:t>
            </a:r>
            <a:endParaRPr lang="tr-TR" sz="2800" b="1" spc="50" dirty="0" smtClean="0">
              <a:ln w="13500">
                <a:solidFill>
                  <a:schemeClr val="accent1">
                    <a:shade val="2500"/>
                    <a:alpha val="6500"/>
                  </a:schemeClr>
                </a:solidFill>
                <a:prstDash val="solid"/>
              </a:ln>
              <a:solidFill>
                <a:schemeClr val="bg1">
                  <a:lumMod val="50000"/>
                </a:schemeClr>
              </a:solidFill>
              <a:effectLst>
                <a:innerShdw blurRad="50900" dist="38500" dir="13500000">
                  <a:srgbClr val="000000">
                    <a:alpha val="60000"/>
                  </a:srgbClr>
                </a:innerShdw>
              </a:effectLst>
            </a:endParaRPr>
          </a:p>
          <a:p>
            <a:pPr algn="just" eaLnBrk="1" fontAlgn="auto" hangingPunct="1">
              <a:spcAft>
                <a:spcPts val="0"/>
              </a:spcAft>
              <a:buFont typeface="Wingdings" pitchFamily="2" charset="2"/>
              <a:buChar char="Ø"/>
              <a:defRPr/>
            </a:pPr>
            <a:endParaRPr lang="tr-TR" sz="2800" b="1" spc="50" dirty="0">
              <a:ln w="13500">
                <a:solidFill>
                  <a:schemeClr val="accent1">
                    <a:shade val="2500"/>
                    <a:alpha val="6500"/>
                  </a:schemeClr>
                </a:solidFill>
                <a:prstDash val="solid"/>
              </a:ln>
              <a:solidFill>
                <a:schemeClr val="bg1">
                  <a:lumMod val="50000"/>
                </a:schemeClr>
              </a:solidFill>
              <a:effectLst>
                <a:innerShdw blurRad="50900" dist="38500" dir="13500000">
                  <a:srgbClr val="000000">
                    <a:alpha val="60000"/>
                  </a:srgbClr>
                </a:innerShdw>
              </a:effectLst>
            </a:endParaRPr>
          </a:p>
        </p:txBody>
      </p:sp>
      <p:pic>
        <p:nvPicPr>
          <p:cNvPr id="7171" name="Picture 3" descr="D:\Documents and Settings\Tolga\Desktop\fairline-targa-boat.jpg"/>
          <p:cNvPicPr>
            <a:picLocks noChangeAspect="1" noChangeArrowheads="1"/>
          </p:cNvPicPr>
          <p:nvPr/>
        </p:nvPicPr>
        <p:blipFill>
          <a:blip r:embed="rId6" cstate="print"/>
          <a:srcRect/>
          <a:stretch>
            <a:fillRect/>
          </a:stretch>
        </p:blipFill>
        <p:spPr bwMode="auto">
          <a:xfrm>
            <a:off x="214282" y="5286388"/>
            <a:ext cx="4214842" cy="1571612"/>
          </a:xfrm>
          <a:prstGeom prst="rect">
            <a:avLst/>
          </a:prstGeom>
          <a:ln>
            <a:noFill/>
          </a:ln>
          <a:effectLst>
            <a:softEdge rad="112500"/>
          </a:effectLst>
        </p:spPr>
      </p:pic>
      <p:sp>
        <p:nvSpPr>
          <p:cNvPr id="6" name="5 Dikdörtgen"/>
          <p:cNvSpPr/>
          <p:nvPr/>
        </p:nvSpPr>
        <p:spPr>
          <a:xfrm>
            <a:off x="4857750" y="142875"/>
            <a:ext cx="4143375" cy="2246313"/>
          </a:xfrm>
          <a:prstGeom prst="rect">
            <a:avLst/>
          </a:prstGeom>
          <a:solidFill>
            <a:schemeClr val="accent3">
              <a:lumMod val="75000"/>
              <a:alpha val="71000"/>
            </a:schemeClr>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just" fontAlgn="auto">
              <a:spcBef>
                <a:spcPts val="0"/>
              </a:spcBef>
              <a:spcAft>
                <a:spcPts val="0"/>
              </a:spcAft>
              <a:defRPr/>
            </a:pPr>
            <a:r>
              <a:rPr lang="en-US" sz="2800" b="1" dirty="0">
                <a:solidFill>
                  <a:srgbClr val="002060"/>
                </a:solidFill>
                <a:effectLst>
                  <a:outerShdw blurRad="38100" dist="38100" dir="2700000" algn="tl">
                    <a:srgbClr val="000000">
                      <a:alpha val="43137"/>
                    </a:srgbClr>
                  </a:outerShdw>
                </a:effectLst>
              </a:rPr>
              <a:t>so, how on earth can all those dazzling, wonderful and very complicated beings be explained by only chance or evolution? </a:t>
            </a:r>
            <a:endParaRPr lang="tr-TR" sz="2800" b="1"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172"/>
                                        </p:tgtEl>
                                        <p:attrNameLst>
                                          <p:attrName>style.visibility</p:attrName>
                                        </p:attrNameLst>
                                      </p:cBhvr>
                                      <p:to>
                                        <p:strVal val="visible"/>
                                      </p:to>
                                    </p:set>
                                    <p:animEffect transition="in" filter="fade">
                                      <p:cBhvr>
                                        <p:cTn id="11" dur="2000"/>
                                        <p:tgtEl>
                                          <p:spTgt spid="7172"/>
                                        </p:tgtEl>
                                      </p:cBhvr>
                                    </p:animEffect>
                                  </p:childTnLst>
                                </p:cTn>
                              </p:par>
                              <p:par>
                                <p:cTn id="12" presetID="10" presetClass="entr" presetSubtype="0" fill="hold" nodeType="withEffect">
                                  <p:stCondLst>
                                    <p:cond delay="0"/>
                                  </p:stCondLst>
                                  <p:childTnLst>
                                    <p:set>
                                      <p:cBhvr>
                                        <p:cTn id="13" dur="1" fill="hold">
                                          <p:stCondLst>
                                            <p:cond delay="0"/>
                                          </p:stCondLst>
                                        </p:cTn>
                                        <p:tgtEl>
                                          <p:spTgt spid="7173"/>
                                        </p:tgtEl>
                                        <p:attrNameLst>
                                          <p:attrName>style.visibility</p:attrName>
                                        </p:attrNameLst>
                                      </p:cBhvr>
                                      <p:to>
                                        <p:strVal val="visible"/>
                                      </p:to>
                                    </p:set>
                                    <p:animEffect transition="in" filter="fade">
                                      <p:cBhvr>
                                        <p:cTn id="14" dur="2000"/>
                                        <p:tgtEl>
                                          <p:spTgt spid="7173"/>
                                        </p:tgtEl>
                                      </p:cBhvr>
                                    </p:animEffect>
                                  </p:childTnLst>
                                </p:cTn>
                              </p:par>
                              <p:par>
                                <p:cTn id="15" presetID="10" presetClass="entr" presetSubtype="0" fill="hold" nodeType="with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fade">
                                      <p:cBhvr>
                                        <p:cTn id="17" dur="2000"/>
                                        <p:tgtEl>
                                          <p:spTgt spid="71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edge">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85804" y="71414"/>
            <a:ext cx="8229600" cy="1143000"/>
          </a:xfrm>
        </p:spPr>
        <p:txBody>
          <a:bodyPr rtlCol="0">
            <a:normAutofit fontScale="90000"/>
          </a:bodyPr>
          <a:lstStyle/>
          <a:p>
            <a:pPr algn="l" eaLnBrk="1" fontAlgn="auto" hangingPunct="1">
              <a:spcAft>
                <a:spcPts val="0"/>
              </a:spcAft>
              <a:defRPr/>
            </a:pPr>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Third Impossibility: </a:t>
            </a:r>
            <a:r>
              <a:rPr lang="en-US" b="1" dirty="0" smtClean="0">
                <a:solidFill>
                  <a:schemeClr val="bg1"/>
                </a:solidFill>
              </a:rPr>
              <a:t>It is natural; Nature necessitates and creates it.</a:t>
            </a:r>
            <a:endParaRPr lang="tr-TR" b="1" dirty="0">
              <a:solidFill>
                <a:schemeClr val="bg1"/>
              </a:solidFill>
            </a:endParaRPr>
          </a:p>
        </p:txBody>
      </p:sp>
      <p:sp>
        <p:nvSpPr>
          <p:cNvPr id="3" name="Content Placeholder 2"/>
          <p:cNvSpPr>
            <a:spLocks noGrp="1"/>
          </p:cNvSpPr>
          <p:nvPr>
            <p:ph idx="1"/>
          </p:nvPr>
        </p:nvSpPr>
        <p:spPr>
          <a:xfrm>
            <a:off x="2500266" y="4743448"/>
            <a:ext cx="6643734" cy="2114552"/>
          </a:xfrm>
        </p:spPr>
        <p:style>
          <a:lnRef idx="2">
            <a:schemeClr val="dk1">
              <a:shade val="50000"/>
            </a:schemeClr>
          </a:lnRef>
          <a:fillRef idx="1">
            <a:schemeClr val="dk1"/>
          </a:fillRef>
          <a:effectRef idx="0">
            <a:schemeClr val="dk1"/>
          </a:effectRef>
          <a:fontRef idx="minor">
            <a:schemeClr val="lt1"/>
          </a:fontRef>
        </p:style>
        <p:txBody>
          <a:bodyPr rtlCol="0">
            <a:normAutofit/>
          </a:bodyPr>
          <a:lstStyle/>
          <a:p>
            <a:pPr eaLnBrk="1" fontAlgn="auto" hangingPunct="1">
              <a:spcAft>
                <a:spcPts val="0"/>
              </a:spcAft>
              <a:buFont typeface="Wingdings" pitchFamily="2" charset="2"/>
              <a:buChar char="Ø"/>
              <a:defRPr/>
            </a:pP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Because the totality of beings which we call nature, are without intelligence and knowledge, like chance and coincidence, and therefore cannot create.</a:t>
            </a:r>
            <a:endParaRPr lang="tr-T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2000"/>
                                        <p:tgtEl>
                                          <p:spTgt spid="3">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500042"/>
            <a:ext cx="3714776" cy="1143008"/>
          </a:xfrm>
        </p:spPr>
        <p:txBody>
          <a:bodyPr rtlCol="0">
            <a:normAutofit/>
          </a:bodyPr>
          <a:lstStyle/>
          <a:p>
            <a:pPr eaLnBrk="1" fontAlgn="auto" hangingPunct="1">
              <a:spcAft>
                <a:spcPts val="0"/>
              </a:spcAft>
              <a:buFont typeface="Wingdings" pitchFamily="2" charset="2"/>
              <a:buChar char="Ø"/>
              <a:defRPr/>
            </a:pPr>
            <a:r>
              <a:rPr lang="en-US" b="1" dirty="0" smtClean="0">
                <a:ln w="10541" cmpd="sng">
                  <a:solidFill>
                    <a:srgbClr val="7D7D7D">
                      <a:tint val="100000"/>
                      <a:shade val="100000"/>
                      <a:satMod val="110000"/>
                    </a:srgbClr>
                  </a:solidFill>
                  <a:prstDash val="solid"/>
                </a:ln>
                <a:solidFill>
                  <a:schemeClr val="accent3">
                    <a:lumMod val="50000"/>
                  </a:schemeClr>
                </a:solidFill>
              </a:rPr>
              <a:t>Nature is a work of art; </a:t>
            </a:r>
            <a:endParaRPr lang="tr-TR" b="1" dirty="0" smtClean="0">
              <a:ln w="10541" cmpd="sng">
                <a:solidFill>
                  <a:srgbClr val="7D7D7D">
                    <a:tint val="100000"/>
                    <a:shade val="100000"/>
                    <a:satMod val="110000"/>
                  </a:srgbClr>
                </a:solidFill>
                <a:prstDash val="solid"/>
              </a:ln>
              <a:solidFill>
                <a:schemeClr val="accent3">
                  <a:lumMod val="50000"/>
                </a:schemeClr>
              </a:solidFill>
            </a:endParaRPr>
          </a:p>
        </p:txBody>
      </p:sp>
      <p:pic>
        <p:nvPicPr>
          <p:cNvPr id="3074" name="Picture 2" descr="D:\Documents and Settings\Tolga\Desktop\126238618_18255a4a24.jpg"/>
          <p:cNvPicPr>
            <a:picLocks noChangeAspect="1" noChangeArrowheads="1"/>
          </p:cNvPicPr>
          <p:nvPr/>
        </p:nvPicPr>
        <p:blipFill>
          <a:blip r:embed="rId3" cstate="print"/>
          <a:srcRect/>
          <a:stretch>
            <a:fillRect/>
          </a:stretch>
        </p:blipFill>
        <p:spPr bwMode="auto">
          <a:xfrm>
            <a:off x="3857620" y="142852"/>
            <a:ext cx="5214974" cy="4857784"/>
          </a:xfrm>
          <a:prstGeom prst="rect">
            <a:avLst/>
          </a:prstGeom>
          <a:ln>
            <a:noFill/>
          </a:ln>
          <a:effectLst>
            <a:softEdge rad="112500"/>
          </a:effectLst>
        </p:spPr>
      </p:pic>
      <p:pic>
        <p:nvPicPr>
          <p:cNvPr id="3075" name="Picture 3" descr="D:\Documents and Settings\Tolga\Desktop\SandSculptureArtWorkAtItsBest_2.jpg"/>
          <p:cNvPicPr>
            <a:picLocks noChangeAspect="1" noChangeArrowheads="1"/>
          </p:cNvPicPr>
          <p:nvPr/>
        </p:nvPicPr>
        <p:blipFill>
          <a:blip r:embed="rId4" cstate="print"/>
          <a:srcRect/>
          <a:stretch>
            <a:fillRect/>
          </a:stretch>
        </p:blipFill>
        <p:spPr bwMode="auto">
          <a:xfrm>
            <a:off x="-32" y="2667000"/>
            <a:ext cx="5072098" cy="4191000"/>
          </a:xfrm>
          <a:prstGeom prst="rect">
            <a:avLst/>
          </a:prstGeom>
          <a:ln>
            <a:noFill/>
          </a:ln>
          <a:effectLst>
            <a:softEdge rad="112500"/>
          </a:effectLst>
        </p:spPr>
      </p:pic>
      <p:sp>
        <p:nvSpPr>
          <p:cNvPr id="5" name="4 Dikdörtgen"/>
          <p:cNvSpPr/>
          <p:nvPr/>
        </p:nvSpPr>
        <p:spPr>
          <a:xfrm>
            <a:off x="5349629" y="5214950"/>
            <a:ext cx="3794372" cy="1077218"/>
          </a:xfrm>
          <a:prstGeom prst="rect">
            <a:avLst/>
          </a:prstGeom>
        </p:spPr>
        <p:txBody>
          <a:bodyPr>
            <a:spAutoFit/>
          </a:bodyPr>
          <a:lstStyle/>
          <a:p>
            <a:pPr fontAlgn="auto">
              <a:spcBef>
                <a:spcPts val="0"/>
              </a:spcBef>
              <a:spcAft>
                <a:spcPts val="0"/>
              </a:spcAft>
              <a:defRPr/>
            </a:pPr>
            <a:r>
              <a:rPr lang="en-US" sz="3200" b="1" dirty="0">
                <a:ln w="10541" cmpd="sng">
                  <a:solidFill>
                    <a:srgbClr val="7D7D7D">
                      <a:tint val="100000"/>
                      <a:shade val="100000"/>
                      <a:satMod val="110000"/>
                    </a:srgbClr>
                  </a:solidFill>
                  <a:prstDash val="solid"/>
                </a:ln>
                <a:solidFill>
                  <a:schemeClr val="accent3">
                    <a:lumMod val="50000"/>
                  </a:schemeClr>
                </a:solidFill>
                <a:latin typeface="+mn-lt"/>
                <a:cs typeface="+mn-cs"/>
              </a:rPr>
              <a:t>all works of art have artists or makers. </a:t>
            </a:r>
            <a:endParaRPr lang="tr-TR" sz="3200" b="1" dirty="0">
              <a:ln w="10541" cmpd="sng">
                <a:solidFill>
                  <a:srgbClr val="7D7D7D">
                    <a:tint val="100000"/>
                    <a:shade val="100000"/>
                    <a:satMod val="110000"/>
                  </a:srgbClr>
                </a:solidFill>
                <a:prstDash val="solid"/>
              </a:ln>
              <a:solidFill>
                <a:schemeClr val="accent3">
                  <a:lumMod val="50000"/>
                </a:schemeClr>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2000"/>
                                        <p:tgtEl>
                                          <p:spTgt spid="3074"/>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fade">
                                      <p:cBhvr>
                                        <p:cTn id="15" dur="2000"/>
                                        <p:tgtEl>
                                          <p:spTgt spid="3075"/>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9" name="Picture 3" descr="D:\Documents and Settings\Tolga\Desktop\2r55e3b.jpg"/>
          <p:cNvPicPr>
            <a:picLocks noChangeAspect="1" noChangeArrowheads="1"/>
          </p:cNvPicPr>
          <p:nvPr/>
        </p:nvPicPr>
        <p:blipFill>
          <a:blip r:embed="rId3" cstate="print"/>
          <a:srcRect/>
          <a:stretch>
            <a:fillRect/>
          </a:stretch>
        </p:blipFill>
        <p:spPr bwMode="auto">
          <a:xfrm>
            <a:off x="0" y="74272"/>
            <a:ext cx="4357686" cy="3640480"/>
          </a:xfrm>
          <a:prstGeom prst="rect">
            <a:avLst/>
          </a:prstGeom>
          <a:ln>
            <a:noFill/>
          </a:ln>
          <a:effectLst>
            <a:softEdge rad="112500"/>
          </a:effectLst>
        </p:spPr>
      </p:pic>
      <p:pic>
        <p:nvPicPr>
          <p:cNvPr id="4098" name="Picture 2" descr="D:\Documents and Settings\Tolga\Desktop\law-3.jpg"/>
          <p:cNvPicPr>
            <a:picLocks noChangeAspect="1" noChangeArrowheads="1"/>
          </p:cNvPicPr>
          <p:nvPr/>
        </p:nvPicPr>
        <p:blipFill>
          <a:blip r:embed="rId4" cstate="print"/>
          <a:srcRect/>
          <a:stretch>
            <a:fillRect/>
          </a:stretch>
        </p:blipFill>
        <p:spPr bwMode="auto">
          <a:xfrm>
            <a:off x="4333250" y="71415"/>
            <a:ext cx="4810750" cy="3636000"/>
          </a:xfrm>
          <a:prstGeom prst="rect">
            <a:avLst/>
          </a:prstGeom>
          <a:ln>
            <a:noFill/>
          </a:ln>
          <a:effectLst>
            <a:softEdge rad="112500"/>
          </a:effectLst>
        </p:spPr>
      </p:pic>
      <p:sp>
        <p:nvSpPr>
          <p:cNvPr id="3" name="Content Placeholder 2"/>
          <p:cNvSpPr>
            <a:spLocks noGrp="1"/>
          </p:cNvSpPr>
          <p:nvPr>
            <p:ph idx="1"/>
          </p:nvPr>
        </p:nvSpPr>
        <p:spPr>
          <a:xfrm>
            <a:off x="71406" y="3643314"/>
            <a:ext cx="5429320" cy="3143272"/>
          </a:xfrm>
        </p:spPr>
        <p:style>
          <a:lnRef idx="3">
            <a:schemeClr val="lt1"/>
          </a:lnRef>
          <a:fillRef idx="1">
            <a:schemeClr val="accent3"/>
          </a:fillRef>
          <a:effectRef idx="1">
            <a:schemeClr val="accent3"/>
          </a:effectRef>
          <a:fontRef idx="minor">
            <a:schemeClr val="lt1"/>
          </a:fontRef>
        </p:style>
        <p:txBody>
          <a:bodyPr rtlCol="0">
            <a:normAutofit lnSpcReduction="10000"/>
          </a:bodyPr>
          <a:lstStyle/>
          <a:p>
            <a:pPr eaLnBrk="1" fontAlgn="auto" hangingPunct="1">
              <a:spcAft>
                <a:spcPts val="0"/>
              </a:spcAft>
              <a:buFont typeface="Wingdings" pitchFamily="2" charset="2"/>
              <a:buChar char="Ø"/>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Nature is an embroidery, it can’t be the embroiderer.</a:t>
            </a:r>
            <a:endPar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eaLnBrk="1" fontAlgn="auto" hangingPunct="1">
              <a:spcAft>
                <a:spcPts val="0"/>
              </a:spcAft>
              <a:buFont typeface="Wingdings" pitchFamily="2" charset="2"/>
              <a:buChar char="Ø"/>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It is a code of law; it can’t be law-maker.</a:t>
            </a:r>
            <a:endPar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eaLnBrk="1" fontAlgn="auto" hangingPunct="1">
              <a:spcAft>
                <a:spcPts val="0"/>
              </a:spcAft>
              <a:buFont typeface="Wingdings" pitchFamily="2" charset="2"/>
              <a:buChar char="Ø"/>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It is a creature, not the Creator.</a:t>
            </a:r>
            <a:endPar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eaLnBrk="1" fontAlgn="auto" hangingPunct="1">
              <a:spcAft>
                <a:spcPts val="0"/>
              </a:spcAft>
              <a:buFont typeface="Wingdings" pitchFamily="2" charset="2"/>
              <a:buChar char="Ø"/>
              <a:defRPr/>
            </a:pPr>
            <a:endParaRPr lang="tr-T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eaLnBrk="1" fontAlgn="auto" hangingPunct="1">
              <a:spcAft>
                <a:spcPts val="0"/>
              </a:spcAft>
              <a:buFont typeface="Wingdings" pitchFamily="2" charset="2"/>
              <a:buChar char="Ø"/>
              <a:defRPr/>
            </a:pPr>
            <a:endPar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100" name="Picture 4" descr="D:\Documents and Settings\Tolga\My Documents\My Dropbox\23rd Flash\Hayvanlar\blue-bird-missouri.jpg"/>
          <p:cNvPicPr>
            <a:picLocks noChangeAspect="1" noChangeArrowheads="1"/>
          </p:cNvPicPr>
          <p:nvPr/>
        </p:nvPicPr>
        <p:blipFill>
          <a:blip r:embed="rId5" cstate="print"/>
          <a:srcRect/>
          <a:stretch>
            <a:fillRect/>
          </a:stretch>
        </p:blipFill>
        <p:spPr bwMode="auto">
          <a:xfrm>
            <a:off x="5500694" y="3571877"/>
            <a:ext cx="3667124" cy="330993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fade">
                                      <p:cBhvr>
                                        <p:cTn id="15" dur="2000"/>
                                        <p:tgtEl>
                                          <p:spTgt spid="409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fade">
                                      <p:cBhvr>
                                        <p:cTn id="23" dur="2000"/>
                                        <p:tgtEl>
                                          <p:spTgt spid="409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000"/>
                                        <p:tgtEl>
                                          <p:spTgt spid="3">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100"/>
                                        </p:tgtEl>
                                        <p:attrNameLst>
                                          <p:attrName>style.visibility</p:attrName>
                                        </p:attrNameLst>
                                      </p:cBhvr>
                                      <p:to>
                                        <p:strVal val="visible"/>
                                      </p:to>
                                    </p:set>
                                    <p:animEffect transition="in" filter="fade">
                                      <p:cBhvr>
                                        <p:cTn id="31"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3" y="428625"/>
            <a:ext cx="4500562" cy="3143250"/>
          </a:xfrm>
          <a:prstGeom prst="snip2DiagRect">
            <a:avLst/>
          </a:prstGeom>
        </p:spPr>
        <p:style>
          <a:lnRef idx="3">
            <a:schemeClr val="lt1"/>
          </a:lnRef>
          <a:fillRef idx="1">
            <a:schemeClr val="accent2"/>
          </a:fillRef>
          <a:effectRef idx="1">
            <a:schemeClr val="accent2"/>
          </a:effectRef>
          <a:fontRef idx="minor">
            <a:schemeClr val="lt1"/>
          </a:fontRef>
        </p:style>
        <p:txBody>
          <a:bodyPr rtlCol="0">
            <a:normAutofit fontScale="77500" lnSpcReduction="20000"/>
          </a:bodyPr>
          <a:lstStyle/>
          <a:p>
            <a:pPr eaLnBrk="1" fontAlgn="auto" hangingPunct="1">
              <a:spcAft>
                <a:spcPts val="0"/>
              </a:spcAft>
              <a:buFont typeface="Arial" pitchFamily="34" charset="0"/>
              <a:buChar char="•"/>
              <a:defRPr/>
            </a:pPr>
            <a:r>
              <a:rPr lang="en-US" sz="2600" dirty="0" smtClean="0"/>
              <a:t>But a group of people who fall into unbelief says:</a:t>
            </a:r>
            <a:endParaRPr lang="tr-TR" sz="2600" dirty="0" smtClean="0"/>
          </a:p>
          <a:p>
            <a:pPr eaLnBrk="1" fontAlgn="auto" hangingPunct="1">
              <a:spcAft>
                <a:spcPts val="0"/>
              </a:spcAft>
              <a:buFont typeface="Arial" pitchFamily="34" charset="0"/>
              <a:buNone/>
              <a:defRPr/>
            </a:pPr>
            <a:endParaRPr lang="tr-TR" sz="2600" dirty="0" smtClean="0"/>
          </a:p>
          <a:p>
            <a:pPr lvl="1" algn="just" eaLnBrk="1" fontAlgn="auto" hangingPunct="1">
              <a:lnSpc>
                <a:spcPct val="170000"/>
              </a:lnSpc>
              <a:spcAft>
                <a:spcPts val="0"/>
              </a:spcAft>
              <a:buFont typeface="Arial" pitchFamily="34" charset="0"/>
              <a:buChar char="–"/>
              <a:defRPr/>
            </a:pPr>
            <a:r>
              <a:rPr lang="en-US" sz="2000" dirty="0" smtClean="0"/>
              <a:t>Causes bring things into existence; that is, they create them</a:t>
            </a:r>
            <a:r>
              <a:rPr lang="tr-TR" sz="2000" dirty="0" smtClean="0"/>
              <a:t> </a:t>
            </a:r>
            <a:r>
              <a:rPr lang="tr-TR" sz="2000" dirty="0" err="1" smtClean="0"/>
              <a:t>or</a:t>
            </a:r>
            <a:endParaRPr lang="tr-TR" sz="2000" dirty="0" smtClean="0"/>
          </a:p>
          <a:p>
            <a:pPr lvl="1" algn="just" eaLnBrk="1" fontAlgn="auto" hangingPunct="1">
              <a:lnSpc>
                <a:spcPct val="170000"/>
              </a:lnSpc>
              <a:spcAft>
                <a:spcPts val="0"/>
              </a:spcAft>
              <a:buFont typeface="Arial" pitchFamily="34" charset="0"/>
              <a:buChar char="–"/>
              <a:defRPr/>
            </a:pPr>
            <a:r>
              <a:rPr lang="en-US" sz="2000" dirty="0" smtClean="0"/>
              <a:t>It forms itself</a:t>
            </a:r>
            <a:r>
              <a:rPr lang="tr-TR" sz="2000" dirty="0" smtClean="0"/>
              <a:t> </a:t>
            </a:r>
            <a:r>
              <a:rPr lang="tr-TR" sz="2000" dirty="0" err="1" smtClean="0"/>
              <a:t>or</a:t>
            </a:r>
            <a:endParaRPr lang="tr-TR" sz="2000" dirty="0" smtClean="0"/>
          </a:p>
          <a:p>
            <a:pPr lvl="1" algn="just" eaLnBrk="1" fontAlgn="auto" hangingPunct="1">
              <a:lnSpc>
                <a:spcPct val="170000"/>
              </a:lnSpc>
              <a:spcAft>
                <a:spcPts val="0"/>
              </a:spcAft>
              <a:buFont typeface="Arial" pitchFamily="34" charset="0"/>
              <a:buChar char="–"/>
              <a:defRPr/>
            </a:pPr>
            <a:r>
              <a:rPr lang="en-US" sz="2000" dirty="0" smtClean="0"/>
              <a:t>Nature creates them</a:t>
            </a:r>
            <a:endParaRPr lang="tr-TR" sz="2000" dirty="0" smtClean="0"/>
          </a:p>
        </p:txBody>
      </p:sp>
      <p:sp>
        <p:nvSpPr>
          <p:cNvPr id="4" name="Rectangle 3"/>
          <p:cNvSpPr/>
          <p:nvPr/>
        </p:nvSpPr>
        <p:spPr>
          <a:xfrm>
            <a:off x="428596" y="6100724"/>
            <a:ext cx="6215106" cy="400110"/>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sz="2000" b="1" spc="50" dirty="0">
                <a:ln w="11430"/>
                <a:solidFill>
                  <a:srgbClr val="C00000"/>
                </a:solidFill>
                <a:effectLst>
                  <a:outerShdw blurRad="76200" dist="50800" dir="5400000" algn="tl" rotWithShape="0">
                    <a:srgbClr val="000000">
                      <a:alpha val="65000"/>
                    </a:srgbClr>
                  </a:outerShdw>
                </a:effectLst>
                <a:latin typeface="+mn-lt"/>
                <a:cs typeface="+mn-cs"/>
              </a:rPr>
              <a:t>We shall mention the impossibilities of these phrases</a:t>
            </a:r>
            <a:endParaRPr lang="tr-TR" sz="2000" b="1" spc="50" dirty="0">
              <a:ln w="11430"/>
              <a:solidFill>
                <a:srgbClr val="C00000"/>
              </a:solidFill>
              <a:effectLst>
                <a:outerShdw blurRad="76200" dist="50800" dir="5400000" algn="tl" rotWithShape="0">
                  <a:srgbClr val="000000">
                    <a:alpha val="65000"/>
                  </a:srgbClr>
                </a:outerShdw>
              </a:effectLst>
              <a:latin typeface="+mn-lt"/>
              <a:cs typeface="+mn-cs"/>
            </a:endParaRPr>
          </a:p>
        </p:txBody>
      </p:sp>
      <p:pic>
        <p:nvPicPr>
          <p:cNvPr id="19460" name="Picture 9" descr="tohum.gif"/>
          <p:cNvPicPr>
            <a:picLocks noChangeAspect="1"/>
          </p:cNvPicPr>
          <p:nvPr/>
        </p:nvPicPr>
        <p:blipFill>
          <a:blip r:embed="rId3"/>
          <a:srcRect/>
          <a:stretch>
            <a:fillRect/>
          </a:stretch>
        </p:blipFill>
        <p:spPr bwMode="auto">
          <a:xfrm>
            <a:off x="4267200" y="3724275"/>
            <a:ext cx="1162050" cy="2419350"/>
          </a:xfrm>
          <a:prstGeom prst="rect">
            <a:avLst/>
          </a:prstGeom>
          <a:noFill/>
          <a:ln w="9525">
            <a:noFill/>
            <a:miter lim="800000"/>
            <a:headEnd/>
            <a:tailEnd/>
          </a:ln>
        </p:spPr>
      </p:pic>
      <p:grpSp>
        <p:nvGrpSpPr>
          <p:cNvPr id="17" name="Group 16"/>
          <p:cNvGrpSpPr>
            <a:grpSpLocks/>
          </p:cNvGrpSpPr>
          <p:nvPr/>
        </p:nvGrpSpPr>
        <p:grpSpPr bwMode="auto">
          <a:xfrm>
            <a:off x="228600" y="3786188"/>
            <a:ext cx="4071938" cy="1855787"/>
            <a:chOff x="229245" y="3786190"/>
            <a:chExt cx="4071485" cy="1855297"/>
          </a:xfrm>
        </p:grpSpPr>
        <p:pic>
          <p:nvPicPr>
            <p:cNvPr id="19470" name="Picture 11" descr="equation_photosynthesis.gif"/>
            <p:cNvPicPr>
              <a:picLocks noChangeAspect="1"/>
            </p:cNvPicPr>
            <p:nvPr/>
          </p:nvPicPr>
          <p:blipFill>
            <a:blip r:embed="rId4"/>
            <a:srcRect t="19305" b="16988"/>
            <a:stretch>
              <a:fillRect/>
            </a:stretch>
          </p:blipFill>
          <p:spPr bwMode="auto">
            <a:xfrm>
              <a:off x="229245" y="3786190"/>
              <a:ext cx="3128309" cy="1855297"/>
            </a:xfrm>
            <a:prstGeom prst="rect">
              <a:avLst/>
            </a:prstGeom>
            <a:noFill/>
            <a:ln w="9525">
              <a:noFill/>
              <a:miter lim="800000"/>
              <a:headEnd/>
              <a:tailEnd/>
            </a:ln>
          </p:spPr>
        </p:pic>
        <p:sp>
          <p:nvSpPr>
            <p:cNvPr id="22" name="Right Arrow 15"/>
            <p:cNvSpPr/>
            <p:nvPr/>
          </p:nvSpPr>
          <p:spPr>
            <a:xfrm rot="11497373">
              <a:off x="3668975" y="5060615"/>
              <a:ext cx="631755" cy="312655"/>
            </a:xfrm>
            <a:prstGeom prst="rightArrow">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tr-TR"/>
            </a:p>
          </p:txBody>
        </p:sp>
      </p:grpSp>
      <p:grpSp>
        <p:nvGrpSpPr>
          <p:cNvPr id="16" name="Group 15"/>
          <p:cNvGrpSpPr>
            <a:grpSpLocks/>
          </p:cNvGrpSpPr>
          <p:nvPr/>
        </p:nvGrpSpPr>
        <p:grpSpPr bwMode="auto">
          <a:xfrm>
            <a:off x="5561013" y="4429125"/>
            <a:ext cx="3340100" cy="1828800"/>
            <a:chOff x="5560497" y="4429132"/>
            <a:chExt cx="3340633" cy="1828800"/>
          </a:xfrm>
        </p:grpSpPr>
        <p:pic>
          <p:nvPicPr>
            <p:cNvPr id="15" name="Picture 14" descr="dna.jpg"/>
            <p:cNvPicPr>
              <a:picLocks noChangeAspect="1"/>
            </p:cNvPicPr>
            <p:nvPr/>
          </p:nvPicPr>
          <p:blipFill>
            <a:blip r:embed="rId5" cstate="screen"/>
            <a:stretch>
              <a:fillRect/>
            </a:stretch>
          </p:blipFill>
          <p:spPr>
            <a:xfrm>
              <a:off x="7072330" y="4429132"/>
              <a:ext cx="18288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 name="Right Arrow 16"/>
            <p:cNvSpPr/>
            <p:nvPr/>
          </p:nvSpPr>
          <p:spPr>
            <a:xfrm>
              <a:off x="5560497" y="5300670"/>
              <a:ext cx="939950" cy="271462"/>
            </a:xfrm>
            <a:prstGeom prst="rightArrow">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tr-TR"/>
            </a:p>
          </p:txBody>
        </p:sp>
      </p:grpSp>
      <p:grpSp>
        <p:nvGrpSpPr>
          <p:cNvPr id="14" name="Group 13"/>
          <p:cNvGrpSpPr>
            <a:grpSpLocks/>
          </p:cNvGrpSpPr>
          <p:nvPr/>
        </p:nvGrpSpPr>
        <p:grpSpPr bwMode="auto">
          <a:xfrm>
            <a:off x="4643438" y="388938"/>
            <a:ext cx="4364037" cy="4533900"/>
            <a:chOff x="4643438" y="389154"/>
            <a:chExt cx="4364694" cy="4533793"/>
          </a:xfrm>
        </p:grpSpPr>
        <p:grpSp>
          <p:nvGrpSpPr>
            <p:cNvPr id="19464" name="Group 18"/>
            <p:cNvGrpSpPr>
              <a:grpSpLocks/>
            </p:cNvGrpSpPr>
            <p:nvPr/>
          </p:nvGrpSpPr>
          <p:grpSpPr bwMode="auto">
            <a:xfrm>
              <a:off x="4643438" y="389154"/>
              <a:ext cx="4364694" cy="3300198"/>
              <a:chOff x="4643438" y="71414"/>
              <a:chExt cx="4364694" cy="3300198"/>
            </a:xfrm>
          </p:grpSpPr>
          <p:pic>
            <p:nvPicPr>
              <p:cNvPr id="1026" name="Picture 2" descr="D:\Documents and Settings\Tolga\My Documents\My Dropbox\23rd Flash\Storm_clouds_over_swifts_creek.jpg"/>
              <p:cNvPicPr>
                <a:picLocks noChangeAspect="1" noChangeArrowheads="1"/>
              </p:cNvPicPr>
              <p:nvPr/>
            </p:nvPicPr>
            <p:blipFill>
              <a:blip r:embed="rId6" cstate="screen"/>
              <a:srcRect/>
              <a:stretch>
                <a:fillRect/>
              </a:stretch>
            </p:blipFill>
            <p:spPr bwMode="auto">
              <a:xfrm>
                <a:off x="4643438" y="1571612"/>
                <a:ext cx="4364694" cy="1800000"/>
              </a:xfrm>
              <a:prstGeom prst="rect">
                <a:avLst/>
              </a:prstGeom>
              <a:ln>
                <a:noFill/>
              </a:ln>
              <a:effectLst>
                <a:softEdge rad="112500"/>
              </a:effectLst>
            </p:spPr>
          </p:pic>
          <p:pic>
            <p:nvPicPr>
              <p:cNvPr id="13" name="Picture 12" descr="sun_7.jpeg"/>
              <p:cNvPicPr>
                <a:picLocks noChangeAspect="1"/>
              </p:cNvPicPr>
              <p:nvPr/>
            </p:nvPicPr>
            <p:blipFill>
              <a:blip r:embed="rId7" cstate="screen"/>
              <a:stretch>
                <a:fillRect/>
              </a:stretch>
            </p:blipFill>
            <p:spPr>
              <a:xfrm>
                <a:off x="6572264" y="71414"/>
                <a:ext cx="2357454" cy="2357454"/>
              </a:xfrm>
              <a:prstGeom prst="ellipse">
                <a:avLst/>
              </a:prstGeom>
              <a:ln>
                <a:noFill/>
              </a:ln>
              <a:effectLst>
                <a:softEdge rad="112500"/>
              </a:effectLst>
            </p:spPr>
          </p:pic>
        </p:grpSp>
        <p:sp>
          <p:nvSpPr>
            <p:cNvPr id="24" name="Right Arrow 17"/>
            <p:cNvSpPr/>
            <p:nvPr/>
          </p:nvSpPr>
          <p:spPr>
            <a:xfrm rot="17740528">
              <a:off x="4749106" y="4293493"/>
              <a:ext cx="962002" cy="296907"/>
            </a:xfrm>
            <a:prstGeom prst="rightArrow">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2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2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5" name="Right Arrow 14"/>
          <p:cNvSpPr/>
          <p:nvPr/>
        </p:nvSpPr>
        <p:spPr>
          <a:xfrm rot="3504919">
            <a:off x="801688" y="4560888"/>
            <a:ext cx="1000125" cy="688975"/>
          </a:xfrm>
          <a:prstGeom prst="rightArrow">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tr-TR"/>
          </a:p>
        </p:txBody>
      </p:sp>
      <p:sp>
        <p:nvSpPr>
          <p:cNvPr id="2" name="Title 1"/>
          <p:cNvSpPr>
            <a:spLocks noGrp="1"/>
          </p:cNvSpPr>
          <p:nvPr>
            <p:ph type="title"/>
          </p:nvPr>
        </p:nvSpPr>
        <p:spPr>
          <a:xfrm>
            <a:off x="457200" y="214290"/>
            <a:ext cx="8229600" cy="654032"/>
          </a:xfrm>
        </p:spPr>
        <p:txBody>
          <a:bodyPr rtlCol="0">
            <a:normAutofit fontScale="90000"/>
          </a:bodyPr>
          <a:lstStyle/>
          <a:p>
            <a:pPr eaLnBrk="1" fontAlgn="auto" hangingPunct="1">
              <a:spcAft>
                <a:spcPts val="0"/>
              </a:spcAft>
              <a:defRPr/>
            </a:pPr>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First Impossibility</a:t>
            </a:r>
            <a:r>
              <a:rPr lang="tr-TR"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sz="4000" dirty="0" smtClean="0"/>
              <a:t>Causes create things </a:t>
            </a:r>
            <a:endParaRPr lang="tr-TR" dirty="0"/>
          </a:p>
        </p:txBody>
      </p:sp>
      <p:sp>
        <p:nvSpPr>
          <p:cNvPr id="3" name="Content Placeholder 2"/>
          <p:cNvSpPr>
            <a:spLocks noGrp="1"/>
          </p:cNvSpPr>
          <p:nvPr>
            <p:ph idx="1"/>
          </p:nvPr>
        </p:nvSpPr>
        <p:spPr>
          <a:xfrm>
            <a:off x="5072063" y="1143000"/>
            <a:ext cx="4071937" cy="3071813"/>
          </a:xfrm>
        </p:spPr>
        <p:txBody>
          <a:bodyPr/>
          <a:lstStyle/>
          <a:p>
            <a:pPr eaLnBrk="1" hangingPunct="1">
              <a:buFont typeface="Arial" charset="0"/>
              <a:buBlip>
                <a:blip r:embed="rId3"/>
              </a:buBlip>
            </a:pPr>
            <a:r>
              <a:rPr lang="en-US" sz="1800" smtClean="0"/>
              <a:t>Think of a huge</a:t>
            </a:r>
            <a:r>
              <a:rPr lang="tr-TR" sz="1800" smtClean="0"/>
              <a:t> </a:t>
            </a:r>
            <a:r>
              <a:rPr lang="en-US" sz="1800" smtClean="0"/>
              <a:t>pharmaceutical laboratory. </a:t>
            </a:r>
            <a:endParaRPr lang="tr-TR" sz="1800" smtClean="0"/>
          </a:p>
          <a:p>
            <a:pPr eaLnBrk="1" hangingPunct="1">
              <a:buFont typeface="Arial" charset="0"/>
              <a:buBlip>
                <a:blip r:embed="rId3"/>
              </a:buBlip>
            </a:pPr>
            <a:r>
              <a:rPr lang="en-US" sz="1800" smtClean="0"/>
              <a:t>There are jars and phials</a:t>
            </a:r>
            <a:endParaRPr lang="tr-TR" sz="1800" smtClean="0"/>
          </a:p>
          <a:p>
            <a:pPr eaLnBrk="1" hangingPunct="1">
              <a:buFont typeface="Arial" charset="0"/>
              <a:buBlip>
                <a:blip r:embed="rId3"/>
              </a:buBlip>
            </a:pPr>
            <a:r>
              <a:rPr lang="tr-TR" sz="1800" smtClean="0"/>
              <a:t>E</a:t>
            </a:r>
            <a:r>
              <a:rPr lang="en-US" sz="1800" smtClean="0"/>
              <a:t>ach of these contains the ingredients of different medicines. </a:t>
            </a:r>
            <a:endParaRPr lang="tr-TR" sz="1800" smtClean="0"/>
          </a:p>
          <a:p>
            <a:pPr eaLnBrk="1" hangingPunct="1">
              <a:buFont typeface="Arial" charset="0"/>
              <a:buBlip>
                <a:blip r:embed="rId3"/>
              </a:buBlip>
            </a:pPr>
            <a:r>
              <a:rPr lang="en-US" sz="1800" smtClean="0"/>
              <a:t>Specific quantities of these ingredients are going to be taken to make a headache-medicine.</a:t>
            </a:r>
            <a:endParaRPr lang="tr-TR" sz="1800" smtClean="0"/>
          </a:p>
        </p:txBody>
      </p:sp>
      <p:pic>
        <p:nvPicPr>
          <p:cNvPr id="1029" name="Picture 5" descr="D:\Documents and Settings\Tolga\My Documents\My Dropbox\23rd Flash\Jars\jars_and_ingredients.gif"/>
          <p:cNvPicPr>
            <a:picLocks noChangeAspect="1" noChangeArrowheads="1"/>
          </p:cNvPicPr>
          <p:nvPr/>
        </p:nvPicPr>
        <p:blipFill>
          <a:blip r:embed="rId4"/>
          <a:srcRect/>
          <a:stretch>
            <a:fillRect/>
          </a:stretch>
        </p:blipFill>
        <p:spPr bwMode="auto">
          <a:xfrm>
            <a:off x="142875" y="928688"/>
            <a:ext cx="4786313" cy="3589337"/>
          </a:xfrm>
          <a:prstGeom prst="rect">
            <a:avLst/>
          </a:prstGeom>
          <a:noFill/>
          <a:ln w="9525">
            <a:noFill/>
            <a:miter lim="800000"/>
            <a:headEnd/>
            <a:tailEnd/>
          </a:ln>
        </p:spPr>
      </p:pic>
      <p:pic>
        <p:nvPicPr>
          <p:cNvPr id="1030" name="Picture 6" descr="D:\Documents and Settings\Tolga\My Documents\My Dropbox\23rd Flash\Jars\jars.gif"/>
          <p:cNvPicPr>
            <a:picLocks noChangeAspect="1" noChangeArrowheads="1"/>
          </p:cNvPicPr>
          <p:nvPr/>
        </p:nvPicPr>
        <p:blipFill>
          <a:blip r:embed="rId5"/>
          <a:srcRect/>
          <a:stretch>
            <a:fillRect/>
          </a:stretch>
        </p:blipFill>
        <p:spPr bwMode="auto">
          <a:xfrm>
            <a:off x="739775" y="1428750"/>
            <a:ext cx="3403600" cy="2643188"/>
          </a:xfrm>
          <a:prstGeom prst="rect">
            <a:avLst/>
          </a:prstGeom>
          <a:noFill/>
          <a:ln w="9525">
            <a:noFill/>
            <a:miter lim="800000"/>
            <a:headEnd/>
            <a:tailEnd/>
          </a:ln>
        </p:spPr>
      </p:pic>
      <p:pic>
        <p:nvPicPr>
          <p:cNvPr id="1031" name="Picture 7" descr="D:\Documents and Settings\Tolga\My Documents\My Dropbox\23rd Flash\Eczahane\scale_2.jp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884238" y="5357813"/>
            <a:ext cx="1541462" cy="1214437"/>
          </a:xfrm>
          <a:prstGeom prst="rect">
            <a:avLst/>
          </a:prstGeom>
          <a:noFill/>
          <a:ln w="9525">
            <a:noFill/>
            <a:miter lim="800000"/>
            <a:headEnd/>
            <a:tailEnd/>
          </a:ln>
        </p:spPr>
      </p:pic>
      <p:pic>
        <p:nvPicPr>
          <p:cNvPr id="1032" name="Picture 8" descr="D:\Documents and Settings\Tolga\My Documents\My Dropbox\23rd Flash\Eczahane\stirrer_3.jpg"/>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455863" y="4786313"/>
            <a:ext cx="1571625" cy="1857375"/>
          </a:xfrm>
          <a:prstGeom prst="rect">
            <a:avLst/>
          </a:prstGeom>
          <a:noFill/>
          <a:ln w="9525">
            <a:noFill/>
            <a:miter lim="800000"/>
            <a:headEnd/>
            <a:tailEnd/>
          </a:ln>
        </p:spPr>
      </p:pic>
      <p:pic>
        <p:nvPicPr>
          <p:cNvPr id="1033" name="Picture 9" descr="D:\Documents and Settings\Tolga\My Documents\My Dropbox\23rd Flash\Eczahane\pills_6.jpg"/>
          <p:cNvPicPr>
            <a:picLocks noChangeAspect="1" noChangeArrowheads="1"/>
          </p:cNvPicPr>
          <p:nvPr/>
        </p:nvPicPr>
        <p:blipFill>
          <a:blip r:embed="rId8" cstate="screen"/>
          <a:srcRect/>
          <a:stretch>
            <a:fillRect/>
          </a:stretch>
        </p:blipFill>
        <p:spPr bwMode="auto">
          <a:xfrm>
            <a:off x="5786446" y="4500570"/>
            <a:ext cx="2773498" cy="1857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Right Arrow 15"/>
          <p:cNvSpPr/>
          <p:nvPr/>
        </p:nvSpPr>
        <p:spPr>
          <a:xfrm rot="6999953">
            <a:off x="3616325" y="4464051"/>
            <a:ext cx="1000125" cy="717550"/>
          </a:xfrm>
          <a:prstGeom prst="rightArrow">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tr-TR"/>
          </a:p>
        </p:txBody>
      </p:sp>
      <p:sp>
        <p:nvSpPr>
          <p:cNvPr id="17" name="Right Arrow 16"/>
          <p:cNvSpPr/>
          <p:nvPr/>
        </p:nvSpPr>
        <p:spPr>
          <a:xfrm>
            <a:off x="4500563" y="5286375"/>
            <a:ext cx="1000125" cy="785813"/>
          </a:xfrm>
          <a:prstGeom prst="rightArrow">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2000"/>
                                        <p:tgtEl>
                                          <p:spTgt spid="10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childTnLst>
                                </p:cTn>
                              </p:par>
                              <p:par>
                                <p:cTn id="21" presetID="10" presetClass="exit" presetSubtype="0" fill="hold" nodeType="withEffect">
                                  <p:stCondLst>
                                    <p:cond delay="0"/>
                                  </p:stCondLst>
                                  <p:childTnLst>
                                    <p:animEffect transition="out" filter="fade">
                                      <p:cBhvr>
                                        <p:cTn id="22" dur="2000"/>
                                        <p:tgtEl>
                                          <p:spTgt spid="1030"/>
                                        </p:tgtEl>
                                      </p:cBhvr>
                                    </p:animEffect>
                                    <p:set>
                                      <p:cBhvr>
                                        <p:cTn id="23" dur="1" fill="hold">
                                          <p:stCondLst>
                                            <p:cond delay="1999"/>
                                          </p:stCondLst>
                                        </p:cTn>
                                        <p:tgtEl>
                                          <p:spTgt spid="1030"/>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029"/>
                                        </p:tgtEl>
                                        <p:attrNameLst>
                                          <p:attrName>style.visibility</p:attrName>
                                        </p:attrNameLst>
                                      </p:cBhvr>
                                      <p:to>
                                        <p:strVal val="visible"/>
                                      </p:to>
                                    </p:set>
                                    <p:animEffect transition="in" filter="fade">
                                      <p:cBhvr>
                                        <p:cTn id="26" dur="2000"/>
                                        <p:tgtEl>
                                          <p:spTgt spid="10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000"/>
                                        <p:tgtEl>
                                          <p:spTgt spid="3">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0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1031"/>
                                        </p:tgtEl>
                                        <p:attrNameLst>
                                          <p:attrName>style.visibility</p:attrName>
                                        </p:attrNameLst>
                                      </p:cBhvr>
                                      <p:to>
                                        <p:strVal val="visible"/>
                                      </p:to>
                                    </p:set>
                                    <p:animEffect transition="in" filter="fade">
                                      <p:cBhvr>
                                        <p:cTn id="37" dur="2000"/>
                                        <p:tgtEl>
                                          <p:spTgt spid="1031"/>
                                        </p:tgtEl>
                                      </p:cBhvr>
                                    </p:animEffect>
                                  </p:childTnLst>
                                </p:cTn>
                              </p:par>
                              <p:par>
                                <p:cTn id="38" presetID="10" presetClass="entr" presetSubtype="0" fill="hold" nodeType="withEffect">
                                  <p:stCondLst>
                                    <p:cond delay="0"/>
                                  </p:stCondLst>
                                  <p:childTnLst>
                                    <p:set>
                                      <p:cBhvr>
                                        <p:cTn id="39" dur="1" fill="hold">
                                          <p:stCondLst>
                                            <p:cond delay="0"/>
                                          </p:stCondLst>
                                        </p:cTn>
                                        <p:tgtEl>
                                          <p:spTgt spid="1032"/>
                                        </p:tgtEl>
                                        <p:attrNameLst>
                                          <p:attrName>style.visibility</p:attrName>
                                        </p:attrNameLst>
                                      </p:cBhvr>
                                      <p:to>
                                        <p:strVal val="visible"/>
                                      </p:to>
                                    </p:set>
                                    <p:animEffect transition="in" filter="fade">
                                      <p:cBhvr>
                                        <p:cTn id="40" dur="2000"/>
                                        <p:tgtEl>
                                          <p:spTgt spid="10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20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2000"/>
                                        <p:tgtEl>
                                          <p:spTgt spid="17"/>
                                        </p:tgtEl>
                                      </p:cBhvr>
                                    </p:animEffect>
                                  </p:childTnLst>
                                </p:cTn>
                              </p:par>
                              <p:par>
                                <p:cTn id="47" presetID="10" presetClass="entr" presetSubtype="0" fill="hold" nodeType="withEffect">
                                  <p:stCondLst>
                                    <p:cond delay="0"/>
                                  </p:stCondLst>
                                  <p:childTnLst>
                                    <p:set>
                                      <p:cBhvr>
                                        <p:cTn id="48" dur="1" fill="hold">
                                          <p:stCondLst>
                                            <p:cond delay="0"/>
                                          </p:stCondLst>
                                        </p:cTn>
                                        <p:tgtEl>
                                          <p:spTgt spid="1033"/>
                                        </p:tgtEl>
                                        <p:attrNameLst>
                                          <p:attrName>style.visibility</p:attrName>
                                        </p:attrNameLst>
                                      </p:cBhvr>
                                      <p:to>
                                        <p:strVal val="visible"/>
                                      </p:to>
                                    </p:set>
                                    <p:animEffect transition="in" filter="fade">
                                      <p:cBhvr>
                                        <p:cTn id="49" dur="20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9" name="18 Resim" descr="ilac.gif"/>
          <p:cNvPicPr>
            <a:picLocks noChangeAspect="1"/>
          </p:cNvPicPr>
          <p:nvPr/>
        </p:nvPicPr>
        <p:blipFill>
          <a:blip r:embed="rId3"/>
          <a:srcRect/>
          <a:stretch>
            <a:fillRect/>
          </a:stretch>
        </p:blipFill>
        <p:spPr bwMode="auto">
          <a:xfrm>
            <a:off x="3059113" y="3490913"/>
            <a:ext cx="5656262" cy="3152775"/>
          </a:xfrm>
          <a:prstGeom prst="rect">
            <a:avLst/>
          </a:prstGeom>
          <a:noFill/>
          <a:ln w="9525">
            <a:noFill/>
            <a:miter lim="800000"/>
            <a:headEnd/>
            <a:tailEnd/>
          </a:ln>
        </p:spPr>
      </p:pic>
      <p:sp>
        <p:nvSpPr>
          <p:cNvPr id="4" name="Rounded Rectangular Callout 3"/>
          <p:cNvSpPr/>
          <p:nvPr/>
        </p:nvSpPr>
        <p:spPr>
          <a:xfrm>
            <a:off x="142875" y="1071563"/>
            <a:ext cx="2714625" cy="1285875"/>
          </a:xfrm>
          <a:prstGeom prst="wedgeRoundRectCallout">
            <a:avLst>
              <a:gd name="adj1" fmla="val 18949"/>
              <a:gd name="adj2" fmla="val 137563"/>
              <a:gd name="adj3" fmla="val 16667"/>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tr-TR" dirty="0"/>
              <a:t>“T</a:t>
            </a:r>
            <a:r>
              <a:rPr lang="en-US" dirty="0"/>
              <a:t>he jars and phials containing the necessary substances are blown over by a </a:t>
            </a:r>
            <a:r>
              <a:rPr lang="tr-TR" dirty="0"/>
              <a:t>wind</a:t>
            </a:r>
            <a:r>
              <a:rPr lang="en-US" dirty="0"/>
              <a:t>.</a:t>
            </a:r>
            <a:r>
              <a:rPr lang="tr-TR" dirty="0"/>
              <a:t>”</a:t>
            </a:r>
            <a:endParaRPr lang="tr-TR" dirty="0">
              <a:solidFill>
                <a:srgbClr val="FF0000"/>
              </a:solidFill>
            </a:endParaRPr>
          </a:p>
        </p:txBody>
      </p:sp>
      <p:sp>
        <p:nvSpPr>
          <p:cNvPr id="3" name="Content Placeholder 2"/>
          <p:cNvSpPr>
            <a:spLocks noGrp="1"/>
          </p:cNvSpPr>
          <p:nvPr>
            <p:ph idx="1"/>
          </p:nvPr>
        </p:nvSpPr>
        <p:spPr>
          <a:xfrm>
            <a:off x="142844" y="214290"/>
            <a:ext cx="8715436" cy="571504"/>
          </a:xfrm>
          <a:prstGeom prst="snipRoundRect">
            <a:avLst/>
          </a:prstGeom>
        </p:spPr>
        <p:style>
          <a:lnRef idx="2">
            <a:schemeClr val="dk1">
              <a:shade val="50000"/>
            </a:schemeClr>
          </a:lnRef>
          <a:fillRef idx="1">
            <a:schemeClr val="dk1"/>
          </a:fillRef>
          <a:effectRef idx="0">
            <a:schemeClr val="dk1"/>
          </a:effectRef>
          <a:fontRef idx="minor">
            <a:schemeClr val="lt1"/>
          </a:fontRef>
        </p:style>
        <p:txBody>
          <a:bodyPr rtlCol="0">
            <a:normAutofit/>
          </a:bodyPr>
          <a:lstStyle/>
          <a:p>
            <a:pPr eaLnBrk="1" fontAlgn="auto" hangingPunct="1">
              <a:spcAft>
                <a:spcPts val="0"/>
              </a:spcAft>
              <a:buFont typeface="Arial" pitchFamily="34" charset="0"/>
              <a:buBlip>
                <a:blip r:embed="rId4"/>
              </a:buBlip>
              <a:defRP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If anybody says </a:t>
            </a:r>
            <a:endPar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eaLnBrk="1" fontAlgn="auto" hangingPunct="1">
              <a:spcAft>
                <a:spcPts val="0"/>
              </a:spcAft>
              <a:buFont typeface="Arial" pitchFamily="34" charset="0"/>
              <a:buBlip>
                <a:blip r:embed="rId4"/>
              </a:buBlip>
              <a:defRPr/>
            </a:pPr>
            <a:endPar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ounded Rectangular Callout 6"/>
          <p:cNvSpPr/>
          <p:nvPr/>
        </p:nvSpPr>
        <p:spPr>
          <a:xfrm>
            <a:off x="6143625" y="1071563"/>
            <a:ext cx="2714625" cy="1285875"/>
          </a:xfrm>
          <a:prstGeom prst="wedgeRoundRectCallout">
            <a:avLst>
              <a:gd name="adj1" fmla="val 16142"/>
              <a:gd name="adj2" fmla="val 136575"/>
              <a:gd name="adj3" fmla="val 16667"/>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tr-TR" dirty="0"/>
              <a:t>“</a:t>
            </a:r>
            <a:r>
              <a:rPr lang="en-US" dirty="0"/>
              <a:t>In this way, a headache-medicine is made. That is, a number of causes bring it into existence.</a:t>
            </a:r>
            <a:r>
              <a:rPr lang="tr-TR" dirty="0"/>
              <a:t>”</a:t>
            </a:r>
            <a:endParaRPr lang="tr-TR" dirty="0">
              <a:solidFill>
                <a:srgbClr val="FF0000"/>
              </a:solidFill>
            </a:endParaRPr>
          </a:p>
        </p:txBody>
      </p:sp>
      <p:sp>
        <p:nvSpPr>
          <p:cNvPr id="8" name="Rounded Rectangular Callout 7"/>
          <p:cNvSpPr/>
          <p:nvPr/>
        </p:nvSpPr>
        <p:spPr>
          <a:xfrm>
            <a:off x="3071813" y="1071563"/>
            <a:ext cx="2714625" cy="1285875"/>
          </a:xfrm>
          <a:prstGeom prst="wedgeRoundRectCallout">
            <a:avLst>
              <a:gd name="adj1" fmla="val 14739"/>
              <a:gd name="adj2" fmla="val 133613"/>
              <a:gd name="adj3" fmla="val 16667"/>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tr-TR" dirty="0"/>
              <a:t>“</a:t>
            </a:r>
            <a:r>
              <a:rPr lang="en-US" dirty="0"/>
              <a:t>The precise quantities of each of its ingredients are split,</a:t>
            </a:r>
            <a:r>
              <a:rPr lang="tr-TR" dirty="0"/>
              <a:t> </a:t>
            </a:r>
            <a:r>
              <a:rPr lang="en-US" dirty="0"/>
              <a:t>then, are mixed together.</a:t>
            </a:r>
            <a:r>
              <a:rPr lang="tr-TR" dirty="0"/>
              <a:t>”</a:t>
            </a:r>
            <a:endParaRPr lang="tr-TR" dirty="0">
              <a:solidFill>
                <a:srgbClr val="FF0000"/>
              </a:solidFill>
            </a:endParaRPr>
          </a:p>
        </p:txBody>
      </p:sp>
      <p:pic>
        <p:nvPicPr>
          <p:cNvPr id="1026" name="Picture 2" descr="D:\Documents and Settings\Tolga\Desktop\UC_Title_July_2010.jpg"/>
          <p:cNvPicPr>
            <a:picLocks noChangeAspect="1" noChangeArrowheads="1"/>
          </p:cNvPicPr>
          <p:nvPr/>
        </p:nvPicPr>
        <p:blipFill>
          <a:blip r:embed="rId5" cstate="print"/>
          <a:srcRect/>
          <a:stretch>
            <a:fillRect/>
          </a:stretch>
        </p:blipFill>
        <p:spPr bwMode="auto">
          <a:xfrm>
            <a:off x="142844" y="3571876"/>
            <a:ext cx="3071834" cy="212982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2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2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Content Placeholder 2"/>
          <p:cNvSpPr>
            <a:spLocks noGrp="1"/>
          </p:cNvSpPr>
          <p:nvPr>
            <p:ph idx="1"/>
          </p:nvPr>
        </p:nvSpPr>
        <p:spPr>
          <a:xfrm>
            <a:off x="357158" y="528630"/>
            <a:ext cx="8572560" cy="2686056"/>
          </a:xfrm>
        </p:spPr>
        <p:style>
          <a:lnRef idx="2">
            <a:schemeClr val="dk1">
              <a:shade val="50000"/>
            </a:schemeClr>
          </a:lnRef>
          <a:fillRef idx="1">
            <a:schemeClr val="dk1"/>
          </a:fillRef>
          <a:effectRef idx="0">
            <a:schemeClr val="dk1"/>
          </a:effectRef>
          <a:fontRef idx="minor">
            <a:schemeClr val="lt1"/>
          </a:fontRef>
        </p:style>
        <p:txBody>
          <a:bodyPr rtlCol="0">
            <a:noAutofit/>
          </a:bodyPr>
          <a:lstStyle/>
          <a:p>
            <a:pPr algn="just" eaLnBrk="1" fontAlgn="auto" hangingPunct="1">
              <a:spcAft>
                <a:spcPts val="0"/>
              </a:spcAft>
              <a:buFont typeface="Arial" pitchFamily="34" charset="0"/>
              <a:buBlip>
                <a:blip r:embed="rId3"/>
              </a:buBlip>
              <a:defRPr/>
            </a:pP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This explanation holds no basis since the amount of substances used in the medicine has already been identified, in milligrams. If one of these measurements is wrong, something harmful would probably be produced rather than medicine. </a:t>
            </a:r>
            <a:endParaRPr lang="tr-TR"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eaLnBrk="1" fontAlgn="auto" hangingPunct="1">
              <a:spcAft>
                <a:spcPts val="0"/>
              </a:spcAft>
              <a:buFont typeface="Arial" pitchFamily="34" charset="0"/>
              <a:buBlip>
                <a:blip r:embed="rId3"/>
              </a:buBlip>
              <a:defRPr/>
            </a:pPr>
            <a:endParaRPr lang="tr-TR" sz="3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428625" y="3500438"/>
            <a:ext cx="8456613" cy="3152775"/>
            <a:chOff x="401152" y="3491034"/>
            <a:chExt cx="8457128" cy="3152676"/>
          </a:xfrm>
        </p:grpSpPr>
        <p:pic>
          <p:nvPicPr>
            <p:cNvPr id="25605" name="18 Resim" descr="ilac.gif"/>
            <p:cNvPicPr>
              <a:picLocks noChangeAspect="1"/>
            </p:cNvPicPr>
            <p:nvPr/>
          </p:nvPicPr>
          <p:blipFill>
            <a:blip r:embed="rId4"/>
            <a:srcRect/>
            <a:stretch>
              <a:fillRect/>
            </a:stretch>
          </p:blipFill>
          <p:spPr bwMode="auto">
            <a:xfrm>
              <a:off x="3202113" y="3491034"/>
              <a:ext cx="5656167" cy="3152676"/>
            </a:xfrm>
            <a:prstGeom prst="rect">
              <a:avLst/>
            </a:prstGeom>
            <a:noFill/>
            <a:ln w="9525">
              <a:noFill/>
              <a:miter lim="800000"/>
              <a:headEnd/>
              <a:tailEnd/>
            </a:ln>
          </p:spPr>
        </p:pic>
        <p:pic>
          <p:nvPicPr>
            <p:cNvPr id="7" name="Picture 2" descr="D:\Documents and Settings\Tolga\Desktop\UC_Title_July_2010.jpg"/>
            <p:cNvPicPr>
              <a:picLocks noChangeAspect="1" noChangeArrowheads="1"/>
            </p:cNvPicPr>
            <p:nvPr/>
          </p:nvPicPr>
          <p:blipFill>
            <a:blip r:embed="rId5" cstate="print"/>
            <a:srcRect/>
            <a:stretch>
              <a:fillRect/>
            </a:stretch>
          </p:blipFill>
          <p:spPr bwMode="auto">
            <a:xfrm>
              <a:off x="401152" y="3786190"/>
              <a:ext cx="2670650" cy="2357454"/>
            </a:xfrm>
            <a:prstGeom prst="rect">
              <a:avLst/>
            </a:prstGeom>
            <a:ln>
              <a:noFill/>
            </a:ln>
            <a:effectLst>
              <a:softEdge rad="112500"/>
            </a:effectLst>
          </p:spPr>
        </p:pic>
      </p:grpSp>
      <p:sp>
        <p:nvSpPr>
          <p:cNvPr id="12" name="Right Arrow 11"/>
          <p:cNvSpPr/>
          <p:nvPr/>
        </p:nvSpPr>
        <p:spPr>
          <a:xfrm rot="872295">
            <a:off x="4243388" y="4224338"/>
            <a:ext cx="2465387" cy="2071687"/>
          </a:xfrm>
          <a:prstGeom prst="rightArrow">
            <a:avLst>
              <a:gd name="adj1" fmla="val 56130"/>
              <a:gd name="adj2" fmla="val 48161"/>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tr-TR" sz="5400"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20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2000"/>
                                        <p:tgtEl>
                                          <p:spTgt spid="10">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50195"/>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85728"/>
            <a:ext cx="8229600" cy="3071834"/>
          </a:xfrm>
        </p:spPr>
        <p:txBody>
          <a:bodyPr rtlCol="0">
            <a:normAutofit lnSpcReduction="10000"/>
          </a:bodyPr>
          <a:lstStyle/>
          <a:p>
            <a:pPr algn="just" eaLnBrk="1" fontAlgn="auto" hangingPunct="1">
              <a:lnSpc>
                <a:spcPct val="150000"/>
              </a:lnSpc>
              <a:spcAft>
                <a:spcPts val="0"/>
              </a:spcAft>
              <a:buFont typeface="Arial" pitchFamily="34" charset="0"/>
              <a:buBlip>
                <a:blip r:embed="rId3"/>
              </a:buBlip>
              <a:defRPr/>
            </a:pPr>
            <a:r>
              <a:rPr lang="en-US" sz="1800" b="1" dirty="0" smtClean="0">
                <a:ln w="1905"/>
                <a:solidFill>
                  <a:schemeClr val="tx1">
                    <a:lumMod val="95000"/>
                    <a:lumOff val="5000"/>
                  </a:schemeClr>
                </a:solidFill>
                <a:effectLst>
                  <a:innerShdw blurRad="69850" dist="43180" dir="5400000">
                    <a:srgbClr val="000000">
                      <a:alpha val="65000"/>
                    </a:srgbClr>
                  </a:innerShdw>
                </a:effectLst>
              </a:rPr>
              <a:t>As it is seen in this example, even a lifeless headache-medicine cannot come into existence through physical causes.  </a:t>
            </a:r>
            <a:endParaRPr lang="tr-TR" sz="1800" b="1" dirty="0" smtClean="0">
              <a:ln w="1905"/>
              <a:solidFill>
                <a:schemeClr val="tx1">
                  <a:lumMod val="95000"/>
                  <a:lumOff val="5000"/>
                </a:schemeClr>
              </a:solidFill>
              <a:effectLst>
                <a:innerShdw blurRad="69850" dist="43180" dir="5400000">
                  <a:srgbClr val="000000">
                    <a:alpha val="65000"/>
                  </a:srgbClr>
                </a:innerShdw>
              </a:effectLst>
            </a:endParaRPr>
          </a:p>
          <a:p>
            <a:pPr algn="just" eaLnBrk="1" fontAlgn="auto" hangingPunct="1">
              <a:lnSpc>
                <a:spcPct val="150000"/>
              </a:lnSpc>
              <a:spcAft>
                <a:spcPts val="0"/>
              </a:spcAft>
              <a:buFont typeface="Arial" pitchFamily="34" charset="0"/>
              <a:buBlip>
                <a:blip r:embed="rId3"/>
              </a:buBlip>
              <a:defRPr/>
            </a:pPr>
            <a:r>
              <a:rPr lang="tr-TR" sz="1800" b="1" dirty="0" err="1" smtClean="0">
                <a:ln w="1905"/>
                <a:solidFill>
                  <a:schemeClr val="tx1">
                    <a:lumMod val="95000"/>
                    <a:lumOff val="5000"/>
                  </a:schemeClr>
                </a:solidFill>
                <a:effectLst>
                  <a:innerShdw blurRad="69850" dist="43180" dir="5400000">
                    <a:srgbClr val="000000">
                      <a:alpha val="65000"/>
                    </a:srgbClr>
                  </a:innerShdw>
                </a:effectLst>
              </a:rPr>
              <a:t>Each</a:t>
            </a:r>
            <a:r>
              <a:rPr lang="tr-TR" sz="1800" b="1" dirty="0" smtClean="0">
                <a:ln w="1905"/>
                <a:solidFill>
                  <a:schemeClr val="tx1">
                    <a:lumMod val="95000"/>
                    <a:lumOff val="5000"/>
                  </a:schemeClr>
                </a:solidFill>
                <a:effectLst>
                  <a:innerShdw blurRad="69850" dist="43180" dir="5400000">
                    <a:srgbClr val="000000">
                      <a:alpha val="65000"/>
                    </a:srgbClr>
                  </a:innerShdw>
                </a:effectLst>
              </a:rPr>
              <a:t> </a:t>
            </a:r>
            <a:r>
              <a:rPr lang="tr-TR" sz="1800" b="1" dirty="0" err="1" smtClean="0">
                <a:ln w="1905"/>
                <a:solidFill>
                  <a:schemeClr val="tx1">
                    <a:lumMod val="95000"/>
                    <a:lumOff val="5000"/>
                  </a:schemeClr>
                </a:solidFill>
                <a:effectLst>
                  <a:innerShdw blurRad="69850" dist="43180" dir="5400000">
                    <a:srgbClr val="000000">
                      <a:alpha val="65000"/>
                    </a:srgbClr>
                  </a:innerShdw>
                </a:effectLst>
              </a:rPr>
              <a:t>living</a:t>
            </a:r>
            <a:r>
              <a:rPr lang="tr-TR" sz="1800" b="1" dirty="0" smtClean="0">
                <a:ln w="1905"/>
                <a:solidFill>
                  <a:schemeClr val="tx1">
                    <a:lumMod val="95000"/>
                    <a:lumOff val="5000"/>
                  </a:schemeClr>
                </a:solidFill>
                <a:effectLst>
                  <a:innerShdw blurRad="69850" dist="43180" dir="5400000">
                    <a:srgbClr val="000000">
                      <a:alpha val="65000"/>
                    </a:srgbClr>
                  </a:innerShdw>
                </a:effectLst>
              </a:rPr>
              <a:t> </a:t>
            </a:r>
            <a:r>
              <a:rPr lang="tr-TR" sz="1800" b="1" dirty="0" err="1" smtClean="0">
                <a:ln w="1905"/>
                <a:solidFill>
                  <a:schemeClr val="tx1">
                    <a:lumMod val="95000"/>
                    <a:lumOff val="5000"/>
                  </a:schemeClr>
                </a:solidFill>
                <a:effectLst>
                  <a:innerShdw blurRad="69850" dist="43180" dir="5400000">
                    <a:srgbClr val="000000">
                      <a:alpha val="65000"/>
                    </a:srgbClr>
                  </a:innerShdw>
                </a:effectLst>
              </a:rPr>
              <a:t>being</a:t>
            </a:r>
            <a:r>
              <a:rPr lang="tr-TR" sz="1800" b="1" dirty="0" smtClean="0">
                <a:ln w="1905"/>
                <a:solidFill>
                  <a:schemeClr val="tx1">
                    <a:lumMod val="95000"/>
                    <a:lumOff val="5000"/>
                  </a:schemeClr>
                </a:solidFill>
                <a:effectLst>
                  <a:innerShdw blurRad="69850" dist="43180" dir="5400000">
                    <a:srgbClr val="000000">
                      <a:alpha val="65000"/>
                    </a:srgbClr>
                  </a:innerShdw>
                </a:effectLst>
              </a:rPr>
              <a:t> </a:t>
            </a:r>
            <a:r>
              <a:rPr lang="tr-TR" sz="1800" b="1" dirty="0" err="1" smtClean="0">
                <a:ln w="1905"/>
                <a:solidFill>
                  <a:schemeClr val="tx1">
                    <a:lumMod val="95000"/>
                    <a:lumOff val="5000"/>
                  </a:schemeClr>
                </a:solidFill>
                <a:effectLst>
                  <a:innerShdw blurRad="69850" dist="43180" dir="5400000">
                    <a:srgbClr val="000000">
                      <a:alpha val="65000"/>
                    </a:srgbClr>
                  </a:innerShdw>
                </a:effectLst>
              </a:rPr>
              <a:t>may</a:t>
            </a:r>
            <a:r>
              <a:rPr lang="tr-TR" sz="1800" b="1" dirty="0" smtClean="0">
                <a:ln w="1905"/>
                <a:solidFill>
                  <a:schemeClr val="tx1">
                    <a:lumMod val="95000"/>
                    <a:lumOff val="5000"/>
                  </a:schemeClr>
                </a:solidFill>
                <a:effectLst>
                  <a:innerShdw blurRad="69850" dist="43180" dir="5400000">
                    <a:srgbClr val="000000">
                      <a:alpha val="65000"/>
                    </a:srgbClr>
                  </a:innerShdw>
                </a:effectLst>
              </a:rPr>
              <a:t> be </a:t>
            </a:r>
            <a:r>
              <a:rPr lang="tr-TR" sz="1800" b="1" dirty="0" err="1" smtClean="0">
                <a:ln w="1905"/>
                <a:solidFill>
                  <a:schemeClr val="tx1">
                    <a:lumMod val="95000"/>
                    <a:lumOff val="5000"/>
                  </a:schemeClr>
                </a:solidFill>
                <a:effectLst>
                  <a:innerShdw blurRad="69850" dist="43180" dir="5400000">
                    <a:srgbClr val="000000">
                      <a:alpha val="65000"/>
                    </a:srgbClr>
                  </a:innerShdw>
                </a:effectLst>
              </a:rPr>
              <a:t>likened</a:t>
            </a:r>
            <a:r>
              <a:rPr lang="tr-TR" sz="1800" b="1" dirty="0" smtClean="0">
                <a:ln w="1905"/>
                <a:solidFill>
                  <a:schemeClr val="tx1">
                    <a:lumMod val="95000"/>
                    <a:lumOff val="5000"/>
                  </a:schemeClr>
                </a:solidFill>
                <a:effectLst>
                  <a:innerShdw blurRad="69850" dist="43180" dir="5400000">
                    <a:srgbClr val="000000">
                      <a:alpha val="65000"/>
                    </a:srgbClr>
                  </a:innerShdw>
                </a:effectLst>
              </a:rPr>
              <a:t> </a:t>
            </a:r>
            <a:r>
              <a:rPr lang="tr-TR" sz="1800" b="1" dirty="0" err="1" smtClean="0">
                <a:ln w="1905"/>
                <a:solidFill>
                  <a:schemeClr val="tx1">
                    <a:lumMod val="95000"/>
                    <a:lumOff val="5000"/>
                  </a:schemeClr>
                </a:solidFill>
                <a:effectLst>
                  <a:innerShdw blurRad="69850" dist="43180" dir="5400000">
                    <a:srgbClr val="000000">
                      <a:alpha val="65000"/>
                    </a:srgbClr>
                  </a:innerShdw>
                </a:effectLst>
              </a:rPr>
              <a:t>to</a:t>
            </a:r>
            <a:r>
              <a:rPr lang="tr-TR" sz="1800" b="1" dirty="0" smtClean="0">
                <a:ln w="1905"/>
                <a:solidFill>
                  <a:schemeClr val="tx1">
                    <a:lumMod val="95000"/>
                    <a:lumOff val="5000"/>
                  </a:schemeClr>
                </a:solidFill>
                <a:effectLst>
                  <a:innerShdw blurRad="69850" dist="43180" dir="5400000">
                    <a:srgbClr val="000000">
                      <a:alpha val="65000"/>
                    </a:srgbClr>
                  </a:innerShdw>
                </a:effectLst>
              </a:rPr>
              <a:t> </a:t>
            </a:r>
            <a:r>
              <a:rPr lang="tr-TR" sz="1800" b="1" dirty="0" err="1" smtClean="0">
                <a:ln w="1905"/>
                <a:solidFill>
                  <a:schemeClr val="tx1">
                    <a:lumMod val="95000"/>
                    <a:lumOff val="5000"/>
                  </a:schemeClr>
                </a:solidFill>
                <a:effectLst>
                  <a:innerShdw blurRad="69850" dist="43180" dir="5400000">
                    <a:srgbClr val="000000">
                      <a:alpha val="65000"/>
                    </a:srgbClr>
                  </a:innerShdw>
                </a:effectLst>
              </a:rPr>
              <a:t>the</a:t>
            </a:r>
            <a:r>
              <a:rPr lang="tr-TR" sz="1800" b="1" dirty="0" smtClean="0">
                <a:ln w="1905"/>
                <a:solidFill>
                  <a:schemeClr val="tx1">
                    <a:lumMod val="95000"/>
                    <a:lumOff val="5000"/>
                  </a:schemeClr>
                </a:solidFill>
                <a:effectLst>
                  <a:innerShdw blurRad="69850" dist="43180" dir="5400000">
                    <a:srgbClr val="000000">
                      <a:alpha val="65000"/>
                    </a:srgbClr>
                  </a:innerShdw>
                </a:effectLst>
              </a:rPr>
              <a:t> </a:t>
            </a:r>
            <a:r>
              <a:rPr lang="tr-TR" sz="1800" b="1" dirty="0" err="1" smtClean="0">
                <a:ln w="1905"/>
                <a:solidFill>
                  <a:schemeClr val="tx1">
                    <a:lumMod val="95000"/>
                    <a:lumOff val="5000"/>
                  </a:schemeClr>
                </a:solidFill>
                <a:effectLst>
                  <a:innerShdw blurRad="69850" dist="43180" dir="5400000">
                    <a:srgbClr val="000000">
                      <a:alpha val="65000"/>
                    </a:srgbClr>
                  </a:innerShdw>
                </a:effectLst>
              </a:rPr>
              <a:t>living</a:t>
            </a:r>
            <a:r>
              <a:rPr lang="tr-TR" sz="1800" b="1" dirty="0" smtClean="0">
                <a:ln w="1905"/>
                <a:solidFill>
                  <a:schemeClr val="tx1">
                    <a:lumMod val="95000"/>
                    <a:lumOff val="5000"/>
                  </a:schemeClr>
                </a:solidFill>
                <a:effectLst>
                  <a:innerShdw blurRad="69850" dist="43180" dir="5400000">
                    <a:srgbClr val="000000">
                      <a:alpha val="65000"/>
                    </a:srgbClr>
                  </a:innerShdw>
                </a:effectLst>
              </a:rPr>
              <a:t> </a:t>
            </a:r>
            <a:r>
              <a:rPr lang="tr-TR" sz="1800" b="1" dirty="0" err="1" smtClean="0">
                <a:ln w="1905"/>
                <a:solidFill>
                  <a:schemeClr val="tx1">
                    <a:lumMod val="95000"/>
                    <a:lumOff val="5000"/>
                  </a:schemeClr>
                </a:solidFill>
                <a:effectLst>
                  <a:innerShdw blurRad="69850" dist="43180" dir="5400000">
                    <a:srgbClr val="000000">
                      <a:alpha val="65000"/>
                    </a:srgbClr>
                  </a:innerShdw>
                </a:effectLst>
              </a:rPr>
              <a:t>medicine</a:t>
            </a:r>
            <a:r>
              <a:rPr lang="tr-TR" sz="1800" b="1" dirty="0" smtClean="0">
                <a:ln w="1905"/>
                <a:solidFill>
                  <a:schemeClr val="tx1">
                    <a:lumMod val="95000"/>
                    <a:lumOff val="5000"/>
                  </a:schemeClr>
                </a:solidFill>
                <a:effectLst>
                  <a:innerShdw blurRad="69850" dist="43180" dir="5400000">
                    <a:srgbClr val="000000">
                      <a:alpha val="65000"/>
                    </a:srgbClr>
                  </a:innerShdw>
                </a:effectLst>
              </a:rPr>
              <a:t> in </a:t>
            </a:r>
            <a:r>
              <a:rPr lang="tr-TR" sz="1800" b="1" dirty="0" err="1" smtClean="0">
                <a:ln w="1905"/>
                <a:solidFill>
                  <a:schemeClr val="tx1">
                    <a:lumMod val="95000"/>
                    <a:lumOff val="5000"/>
                  </a:schemeClr>
                </a:solidFill>
                <a:effectLst>
                  <a:innerShdw blurRad="69850" dist="43180" dir="5400000">
                    <a:srgbClr val="000000">
                      <a:alpha val="65000"/>
                    </a:srgbClr>
                  </a:innerShdw>
                </a:effectLst>
              </a:rPr>
              <a:t>the</a:t>
            </a:r>
            <a:r>
              <a:rPr lang="tr-TR" sz="1800" b="1" dirty="0" smtClean="0">
                <a:ln w="1905"/>
                <a:solidFill>
                  <a:schemeClr val="tx1">
                    <a:lumMod val="95000"/>
                    <a:lumOff val="5000"/>
                  </a:schemeClr>
                </a:solidFill>
                <a:effectLst>
                  <a:innerShdw blurRad="69850" dist="43180" dir="5400000">
                    <a:srgbClr val="000000">
                      <a:alpha val="65000"/>
                    </a:srgbClr>
                  </a:innerShdw>
                </a:effectLst>
              </a:rPr>
              <a:t> </a:t>
            </a:r>
            <a:r>
              <a:rPr lang="tr-TR" sz="1800" b="1" dirty="0" err="1" smtClean="0">
                <a:ln w="1905"/>
                <a:solidFill>
                  <a:schemeClr val="tx1">
                    <a:lumMod val="95000"/>
                    <a:lumOff val="5000"/>
                  </a:schemeClr>
                </a:solidFill>
                <a:effectLst>
                  <a:innerShdw blurRad="69850" dist="43180" dir="5400000">
                    <a:srgbClr val="000000">
                      <a:alpha val="65000"/>
                    </a:srgbClr>
                  </a:innerShdw>
                </a:effectLst>
              </a:rPr>
              <a:t>metaphor</a:t>
            </a:r>
            <a:r>
              <a:rPr lang="tr-TR" sz="1800" b="1" dirty="0" smtClean="0">
                <a:ln w="1905"/>
                <a:solidFill>
                  <a:schemeClr val="tx1">
                    <a:lumMod val="95000"/>
                    <a:lumOff val="5000"/>
                  </a:schemeClr>
                </a:solidFill>
                <a:effectLst>
                  <a:innerShdw blurRad="69850" dist="43180" dir="5400000">
                    <a:srgbClr val="000000">
                      <a:alpha val="65000"/>
                    </a:srgbClr>
                  </a:innerShdw>
                </a:effectLst>
              </a:rPr>
              <a:t>, </a:t>
            </a:r>
            <a:r>
              <a:rPr lang="tr-TR" sz="1800" b="1" dirty="0" err="1" smtClean="0">
                <a:ln w="1905"/>
                <a:solidFill>
                  <a:schemeClr val="tx1">
                    <a:lumMod val="95000"/>
                    <a:lumOff val="5000"/>
                  </a:schemeClr>
                </a:solidFill>
                <a:effectLst>
                  <a:innerShdw blurRad="69850" dist="43180" dir="5400000">
                    <a:srgbClr val="000000">
                      <a:alpha val="65000"/>
                    </a:srgbClr>
                  </a:innerShdw>
                </a:effectLst>
              </a:rPr>
              <a:t>and</a:t>
            </a:r>
            <a:r>
              <a:rPr lang="tr-TR" sz="1800" b="1" dirty="0" smtClean="0">
                <a:ln w="1905"/>
                <a:solidFill>
                  <a:schemeClr val="tx1">
                    <a:lumMod val="95000"/>
                    <a:lumOff val="5000"/>
                  </a:schemeClr>
                </a:solidFill>
                <a:effectLst>
                  <a:innerShdw blurRad="69850" dist="43180" dir="5400000">
                    <a:srgbClr val="000000">
                      <a:alpha val="65000"/>
                    </a:srgbClr>
                  </a:innerShdw>
                </a:effectLst>
              </a:rPr>
              <a:t> </a:t>
            </a:r>
            <a:r>
              <a:rPr lang="tr-TR" sz="1800" b="1" dirty="0" err="1" smtClean="0">
                <a:ln w="1905"/>
                <a:solidFill>
                  <a:schemeClr val="tx1">
                    <a:lumMod val="95000"/>
                    <a:lumOff val="5000"/>
                  </a:schemeClr>
                </a:solidFill>
                <a:effectLst>
                  <a:innerShdw blurRad="69850" dist="43180" dir="5400000">
                    <a:srgbClr val="000000">
                      <a:alpha val="65000"/>
                    </a:srgbClr>
                  </a:innerShdw>
                </a:effectLst>
              </a:rPr>
              <a:t>each</a:t>
            </a:r>
            <a:r>
              <a:rPr lang="tr-TR" sz="1800" b="1" dirty="0" smtClean="0">
                <a:ln w="1905"/>
                <a:solidFill>
                  <a:schemeClr val="tx1">
                    <a:lumMod val="95000"/>
                    <a:lumOff val="5000"/>
                  </a:schemeClr>
                </a:solidFill>
                <a:effectLst>
                  <a:innerShdw blurRad="69850" dist="43180" dir="5400000">
                    <a:srgbClr val="000000">
                      <a:alpha val="65000"/>
                    </a:srgbClr>
                  </a:innerShdw>
                </a:effectLst>
              </a:rPr>
              <a:t> </a:t>
            </a:r>
            <a:r>
              <a:rPr lang="tr-TR" sz="1800" b="1" dirty="0" err="1" smtClean="0">
                <a:ln w="1905"/>
                <a:solidFill>
                  <a:schemeClr val="tx1">
                    <a:lumMod val="95000"/>
                    <a:lumOff val="5000"/>
                  </a:schemeClr>
                </a:solidFill>
                <a:effectLst>
                  <a:innerShdw blurRad="69850" dist="43180" dir="5400000">
                    <a:srgbClr val="000000">
                      <a:alpha val="65000"/>
                    </a:srgbClr>
                  </a:innerShdw>
                </a:effectLst>
              </a:rPr>
              <a:t>plant</a:t>
            </a:r>
            <a:r>
              <a:rPr lang="tr-TR" sz="1800" b="1" dirty="0" smtClean="0">
                <a:ln w="1905"/>
                <a:solidFill>
                  <a:schemeClr val="tx1">
                    <a:lumMod val="95000"/>
                    <a:lumOff val="5000"/>
                  </a:schemeClr>
                </a:solidFill>
                <a:effectLst>
                  <a:innerShdw blurRad="69850" dist="43180" dir="5400000">
                    <a:srgbClr val="000000">
                      <a:alpha val="65000"/>
                    </a:srgbClr>
                  </a:innerShdw>
                </a:effectLst>
              </a:rPr>
              <a:t> </a:t>
            </a:r>
            <a:r>
              <a:rPr lang="tr-TR" sz="1800" b="1" dirty="0" err="1" smtClean="0">
                <a:ln w="1905"/>
                <a:solidFill>
                  <a:schemeClr val="tx1">
                    <a:lumMod val="95000"/>
                    <a:lumOff val="5000"/>
                  </a:schemeClr>
                </a:solidFill>
                <a:effectLst>
                  <a:innerShdw blurRad="69850" dist="43180" dir="5400000">
                    <a:srgbClr val="000000">
                      <a:alpha val="65000"/>
                    </a:srgbClr>
                  </a:innerShdw>
                </a:effectLst>
              </a:rPr>
              <a:t>to</a:t>
            </a:r>
            <a:r>
              <a:rPr lang="tr-TR" sz="1800" b="1" dirty="0" smtClean="0">
                <a:ln w="1905"/>
                <a:solidFill>
                  <a:schemeClr val="tx1">
                    <a:lumMod val="95000"/>
                    <a:lumOff val="5000"/>
                  </a:schemeClr>
                </a:solidFill>
                <a:effectLst>
                  <a:innerShdw blurRad="69850" dist="43180" dir="5400000">
                    <a:srgbClr val="000000">
                      <a:alpha val="65000"/>
                    </a:srgbClr>
                  </a:innerShdw>
                </a:effectLst>
              </a:rPr>
              <a:t> a </a:t>
            </a:r>
            <a:r>
              <a:rPr lang="tr-TR" sz="1800" b="1" dirty="0" err="1" smtClean="0">
                <a:ln w="1905"/>
                <a:solidFill>
                  <a:schemeClr val="tx1">
                    <a:lumMod val="95000"/>
                    <a:lumOff val="5000"/>
                  </a:schemeClr>
                </a:solidFill>
                <a:effectLst>
                  <a:innerShdw blurRad="69850" dist="43180" dir="5400000">
                    <a:srgbClr val="000000">
                      <a:alpha val="65000"/>
                    </a:srgbClr>
                  </a:innerShdw>
                </a:effectLst>
              </a:rPr>
              <a:t>living</a:t>
            </a:r>
            <a:r>
              <a:rPr lang="tr-TR" sz="1800" b="1" dirty="0" smtClean="0">
                <a:ln w="1905"/>
                <a:solidFill>
                  <a:schemeClr val="tx1">
                    <a:lumMod val="95000"/>
                    <a:lumOff val="5000"/>
                  </a:schemeClr>
                </a:solidFill>
                <a:effectLst>
                  <a:innerShdw blurRad="69850" dist="43180" dir="5400000">
                    <a:srgbClr val="000000">
                      <a:alpha val="65000"/>
                    </a:srgbClr>
                  </a:innerShdw>
                </a:effectLst>
              </a:rPr>
              <a:t> </a:t>
            </a:r>
            <a:r>
              <a:rPr lang="tr-TR" sz="1800" b="1" dirty="0" err="1" smtClean="0">
                <a:ln w="1905"/>
                <a:solidFill>
                  <a:schemeClr val="tx1">
                    <a:lumMod val="95000"/>
                    <a:lumOff val="5000"/>
                  </a:schemeClr>
                </a:solidFill>
                <a:effectLst>
                  <a:innerShdw blurRad="69850" dist="43180" dir="5400000">
                    <a:srgbClr val="000000">
                      <a:alpha val="65000"/>
                    </a:srgbClr>
                  </a:innerShdw>
                </a:effectLst>
              </a:rPr>
              <a:t>remedy</a:t>
            </a:r>
            <a:r>
              <a:rPr lang="tr-TR" sz="1800" b="1" dirty="0" smtClean="0">
                <a:ln w="1905"/>
                <a:solidFill>
                  <a:schemeClr val="tx1">
                    <a:lumMod val="95000"/>
                    <a:lumOff val="5000"/>
                  </a:schemeClr>
                </a:solidFill>
                <a:effectLst>
                  <a:innerShdw blurRad="69850" dist="43180" dir="5400000">
                    <a:srgbClr val="000000">
                      <a:alpha val="65000"/>
                    </a:srgbClr>
                  </a:innerShdw>
                </a:effectLst>
              </a:rPr>
              <a:t>, </a:t>
            </a:r>
            <a:r>
              <a:rPr lang="tr-TR" sz="1800" b="1" dirty="0" err="1" smtClean="0">
                <a:ln w="1905"/>
                <a:solidFill>
                  <a:schemeClr val="tx1">
                    <a:lumMod val="95000"/>
                    <a:lumOff val="5000"/>
                  </a:schemeClr>
                </a:solidFill>
                <a:effectLst>
                  <a:innerShdw blurRad="69850" dist="43180" dir="5400000">
                    <a:srgbClr val="000000">
                      <a:alpha val="65000"/>
                    </a:srgbClr>
                  </a:innerShdw>
                </a:effectLst>
              </a:rPr>
              <a:t>for</a:t>
            </a:r>
            <a:r>
              <a:rPr lang="tr-TR" sz="1800" b="1" dirty="0" smtClean="0">
                <a:ln w="1905"/>
                <a:solidFill>
                  <a:schemeClr val="tx1">
                    <a:lumMod val="95000"/>
                    <a:lumOff val="5000"/>
                  </a:schemeClr>
                </a:solidFill>
                <a:effectLst>
                  <a:innerShdw blurRad="69850" dist="43180" dir="5400000">
                    <a:srgbClr val="000000">
                      <a:alpha val="65000"/>
                    </a:srgbClr>
                  </a:innerShdw>
                </a:effectLst>
              </a:rPr>
              <a:t> </a:t>
            </a:r>
            <a:r>
              <a:rPr lang="tr-TR" sz="1800" b="1" dirty="0" err="1" smtClean="0">
                <a:ln w="1905"/>
                <a:solidFill>
                  <a:schemeClr val="tx1">
                    <a:lumMod val="95000"/>
                    <a:lumOff val="5000"/>
                  </a:schemeClr>
                </a:solidFill>
                <a:effectLst>
                  <a:innerShdw blurRad="69850" dist="43180" dir="5400000">
                    <a:srgbClr val="000000">
                      <a:alpha val="65000"/>
                    </a:srgbClr>
                  </a:innerShdw>
                </a:effectLst>
              </a:rPr>
              <a:t>they</a:t>
            </a:r>
            <a:r>
              <a:rPr lang="tr-TR" sz="1800" b="1" dirty="0" smtClean="0">
                <a:ln w="1905"/>
                <a:solidFill>
                  <a:schemeClr val="tx1">
                    <a:lumMod val="95000"/>
                    <a:lumOff val="5000"/>
                  </a:schemeClr>
                </a:solidFill>
                <a:effectLst>
                  <a:innerShdw blurRad="69850" dist="43180" dir="5400000">
                    <a:srgbClr val="000000">
                      <a:alpha val="65000"/>
                    </a:srgbClr>
                  </a:innerShdw>
                </a:effectLst>
              </a:rPr>
              <a:t> </a:t>
            </a:r>
            <a:r>
              <a:rPr lang="tr-TR" sz="1800" b="1" dirty="0" err="1" smtClean="0">
                <a:ln w="1905"/>
                <a:solidFill>
                  <a:schemeClr val="tx1">
                    <a:lumMod val="95000"/>
                    <a:lumOff val="5000"/>
                  </a:schemeClr>
                </a:solidFill>
                <a:effectLst>
                  <a:innerShdw blurRad="69850" dist="43180" dir="5400000">
                    <a:srgbClr val="000000">
                      <a:alpha val="65000"/>
                    </a:srgbClr>
                  </a:innerShdw>
                </a:effectLst>
              </a:rPr>
              <a:t>are</a:t>
            </a:r>
            <a:r>
              <a:rPr lang="tr-TR" sz="1800" b="1" dirty="0" smtClean="0">
                <a:ln w="1905"/>
                <a:solidFill>
                  <a:schemeClr val="tx1">
                    <a:lumMod val="95000"/>
                    <a:lumOff val="5000"/>
                  </a:schemeClr>
                </a:solidFill>
                <a:effectLst>
                  <a:innerShdw blurRad="69850" dist="43180" dir="5400000">
                    <a:srgbClr val="000000">
                      <a:alpha val="65000"/>
                    </a:srgbClr>
                  </a:innerShdw>
                </a:effectLst>
              </a:rPr>
              <a:t> </a:t>
            </a:r>
            <a:r>
              <a:rPr lang="en-US" sz="1800" b="1" dirty="0" smtClean="0"/>
              <a:t>composed of matter that has been taken in most precise measure from various substances.</a:t>
            </a:r>
            <a:endParaRPr lang="tr-TR" sz="1800" b="1" dirty="0" smtClean="0">
              <a:ln w="1905"/>
              <a:solidFill>
                <a:schemeClr val="tx1">
                  <a:lumMod val="95000"/>
                  <a:lumOff val="5000"/>
                </a:schemeClr>
              </a:solidFill>
              <a:effectLst>
                <a:innerShdw blurRad="69850" dist="43180" dir="5400000">
                  <a:srgbClr val="000000">
                    <a:alpha val="65000"/>
                  </a:srgbClr>
                </a:innerShdw>
              </a:effectLst>
            </a:endParaRPr>
          </a:p>
          <a:p>
            <a:pPr algn="just" eaLnBrk="1" fontAlgn="auto" hangingPunct="1">
              <a:lnSpc>
                <a:spcPct val="150000"/>
              </a:lnSpc>
              <a:spcAft>
                <a:spcPts val="0"/>
              </a:spcAft>
              <a:buFont typeface="Arial" pitchFamily="34" charset="0"/>
              <a:buBlip>
                <a:blip r:embed="rId3"/>
              </a:buBlip>
              <a:defRPr/>
            </a:pPr>
            <a:r>
              <a:rPr lang="en-US" sz="1800" b="1" dirty="0" smtClean="0">
                <a:ln w="1905"/>
                <a:solidFill>
                  <a:schemeClr val="tx1">
                    <a:lumMod val="95000"/>
                    <a:lumOff val="5000"/>
                  </a:schemeClr>
                </a:solidFill>
                <a:effectLst>
                  <a:innerShdw blurRad="69850" dist="43180" dir="5400000">
                    <a:srgbClr val="000000">
                      <a:alpha val="65000"/>
                    </a:srgbClr>
                  </a:innerShdw>
                </a:effectLst>
              </a:rPr>
              <a:t>So it is completely impossible that animate beings could be formed by chance causes. </a:t>
            </a:r>
            <a:endParaRPr lang="tr-TR" sz="1800" b="1" dirty="0" smtClean="0">
              <a:ln w="1905"/>
              <a:solidFill>
                <a:schemeClr val="tx1">
                  <a:lumMod val="95000"/>
                  <a:lumOff val="5000"/>
                </a:schemeClr>
              </a:solidFill>
              <a:effectLst>
                <a:innerShdw blurRad="69850" dist="43180" dir="5400000">
                  <a:srgbClr val="000000">
                    <a:alpha val="65000"/>
                  </a:srgbClr>
                </a:innerShdw>
              </a:effectLst>
            </a:endParaRPr>
          </a:p>
          <a:p>
            <a:pPr eaLnBrk="1" fontAlgn="auto" hangingPunct="1">
              <a:lnSpc>
                <a:spcPct val="150000"/>
              </a:lnSpc>
              <a:spcAft>
                <a:spcPts val="0"/>
              </a:spcAft>
              <a:buFont typeface="Arial" pitchFamily="34" charset="0"/>
              <a:buChar char="•"/>
              <a:defRPr/>
            </a:pPr>
            <a:endParaRPr lang="tr-TR" dirty="0"/>
          </a:p>
        </p:txBody>
      </p:sp>
      <p:pic>
        <p:nvPicPr>
          <p:cNvPr id="3074" name="Picture 2" descr="D:\Documents and Settings\Tolga\My Documents\My Dropbox\23rd Flash\Eczahane\pills_8.jpg"/>
          <p:cNvPicPr>
            <a:picLocks noChangeAspect="1" noChangeArrowheads="1"/>
          </p:cNvPicPr>
          <p:nvPr/>
        </p:nvPicPr>
        <p:blipFill>
          <a:blip r:embed="rId4" cstate="screen"/>
          <a:srcRect/>
          <a:stretch>
            <a:fillRect/>
          </a:stretch>
        </p:blipFill>
        <p:spPr bwMode="auto">
          <a:xfrm>
            <a:off x="928662" y="3429000"/>
            <a:ext cx="2571768" cy="2643206"/>
          </a:xfrm>
          <a:prstGeom prst="roundRect">
            <a:avLst>
              <a:gd name="adj" fmla="val 18204"/>
            </a:avLst>
          </a:prstGeom>
          <a:solidFill>
            <a:srgbClr val="FFFFFF">
              <a:shade val="85000"/>
            </a:srgbClr>
          </a:solidFill>
          <a:ln>
            <a:noFill/>
          </a:ln>
          <a:effectLst>
            <a:reflection blurRad="12700" stA="38000" endPos="28000" dist="5000" dir="5400000" sy="-100000" algn="bl" rotWithShape="0"/>
          </a:effectLst>
        </p:spPr>
      </p:pic>
      <p:pic>
        <p:nvPicPr>
          <p:cNvPr id="3075" name="Picture 3" descr="D:\Documents and Settings\Tolga\My Documents\My Dropbox\23rd Flash\Hayvanlar\melih61_tavus_kusu[1].jpg"/>
          <p:cNvPicPr>
            <a:picLocks noChangeAspect="1" noChangeArrowheads="1"/>
          </p:cNvPicPr>
          <p:nvPr/>
        </p:nvPicPr>
        <p:blipFill>
          <a:blip r:embed="rId5" cstate="print"/>
          <a:srcRect/>
          <a:stretch>
            <a:fillRect/>
          </a:stretch>
        </p:blipFill>
        <p:spPr bwMode="auto">
          <a:xfrm>
            <a:off x="6072198" y="3214686"/>
            <a:ext cx="2269943" cy="2928958"/>
          </a:xfrm>
          <a:prstGeom prst="roundRect">
            <a:avLst>
              <a:gd name="adj" fmla="val 23700"/>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4429125" y="4143375"/>
            <a:ext cx="571500" cy="1246188"/>
          </a:xfrm>
          <a:prstGeom prst="roundRect">
            <a:avLst/>
          </a:prstGeom>
        </p:spPr>
        <p:style>
          <a:lnRef idx="3">
            <a:schemeClr val="lt1"/>
          </a:lnRef>
          <a:fillRef idx="1">
            <a:schemeClr val="accent3"/>
          </a:fillRef>
          <a:effectRef idx="1">
            <a:schemeClr val="accent3"/>
          </a:effectRef>
          <a:fontRef idx="minor">
            <a:schemeClr val="lt1"/>
          </a:fontRef>
        </p:style>
        <p:txBody>
          <a:bodyPr>
            <a:spAutoFit/>
          </a:bodyPr>
          <a:lstStyle/>
          <a:p>
            <a:pPr fontAlgn="auto">
              <a:spcBef>
                <a:spcPts val="0"/>
              </a:spcBef>
              <a:spcAft>
                <a:spcPts val="0"/>
              </a:spcAft>
              <a:defRPr/>
            </a:pPr>
            <a:r>
              <a:rPr lang="tr-TR" sz="7200" dirty="0">
                <a:solidFill>
                  <a:srgbClr val="FF0000"/>
                </a:solidFill>
                <a:latin typeface="Algerian" pitchFamily="82" charset="0"/>
              </a:rPr>
              <a:t>?</a:t>
            </a:r>
            <a:endParaRPr lang="tr-TR" dirty="0">
              <a:solidFill>
                <a:srgbClr val="FF00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20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075"/>
                                        </p:tgtEl>
                                        <p:attrNameLst>
                                          <p:attrName>style.visibility</p:attrName>
                                        </p:attrNameLst>
                                      </p:cBhvr>
                                      <p:to>
                                        <p:strVal val="visible"/>
                                      </p:to>
                                    </p:set>
                                    <p:animEffect transition="in" filter="fade">
                                      <p:cBhvr>
                                        <p:cTn id="21" dur="2000"/>
                                        <p:tgtEl>
                                          <p:spTgt spid="3075"/>
                                        </p:tgtEl>
                                      </p:cBhvr>
                                    </p:animEffect>
                                  </p:childTnLst>
                                </p:cTn>
                              </p:par>
                            </p:childTnLst>
                          </p:cTn>
                        </p:par>
                        <p:par>
                          <p:cTn id="22" fill="hold">
                            <p:stCondLst>
                              <p:cond delay="2000"/>
                            </p:stCondLst>
                            <p:childTnLst>
                              <p:par>
                                <p:cTn id="23" presetID="55"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strVal val="#ppt_w*0.70"/>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9" name="Picture 5" descr="D:\Documents and Settings\Tolga\Desktop\zsif21f25a4921f23000by.jpg"/>
          <p:cNvPicPr>
            <a:picLocks noChangeAspect="1" noChangeArrowheads="1"/>
          </p:cNvPicPr>
          <p:nvPr/>
        </p:nvPicPr>
        <p:blipFill>
          <a:blip r:embed="rId3" cstate="print"/>
          <a:srcRect/>
          <a:stretch>
            <a:fillRect/>
          </a:stretch>
        </p:blipFill>
        <p:spPr bwMode="auto">
          <a:xfrm>
            <a:off x="4500562" y="3500438"/>
            <a:ext cx="4643438" cy="3357562"/>
          </a:xfrm>
          <a:prstGeom prst="flowChartMagneticDrum">
            <a:avLst/>
          </a:prstGeom>
          <a:ln>
            <a:noFill/>
          </a:ln>
          <a:effectLst>
            <a:softEdge rad="112500"/>
          </a:effectLst>
        </p:spPr>
      </p:pic>
      <p:pic>
        <p:nvPicPr>
          <p:cNvPr id="1028" name="Picture 4" descr="D:\Documents and Settings\Tolga\Desktop\kusburnuyla-gelen-sifa-1.jpg"/>
          <p:cNvPicPr>
            <a:picLocks noChangeAspect="1" noChangeArrowheads="1"/>
          </p:cNvPicPr>
          <p:nvPr/>
        </p:nvPicPr>
        <p:blipFill>
          <a:blip r:embed="rId4" cstate="print"/>
          <a:srcRect/>
          <a:stretch>
            <a:fillRect/>
          </a:stretch>
        </p:blipFill>
        <p:spPr bwMode="auto">
          <a:xfrm>
            <a:off x="0" y="3500438"/>
            <a:ext cx="4500562" cy="3357562"/>
          </a:xfrm>
          <a:prstGeom prst="flowChartMagneticDrum">
            <a:avLst/>
          </a:prstGeom>
          <a:ln>
            <a:noFill/>
          </a:ln>
          <a:effectLst>
            <a:softEdge rad="112500"/>
          </a:effectLst>
        </p:spPr>
      </p:pic>
      <p:pic>
        <p:nvPicPr>
          <p:cNvPr id="1026" name="Picture 2" descr="D:\Documents and Settings\Tolga\My Documents\My Dropbox\23rd Flash\Ağaçlar\blue_flower.preview_0.jpg"/>
          <p:cNvPicPr>
            <a:picLocks noChangeAspect="1" noChangeArrowheads="1"/>
          </p:cNvPicPr>
          <p:nvPr/>
        </p:nvPicPr>
        <p:blipFill>
          <a:blip r:embed="rId5" cstate="print"/>
          <a:stretch>
            <a:fillRect/>
          </a:stretch>
        </p:blipFill>
        <p:spPr bwMode="auto">
          <a:xfrm>
            <a:off x="0" y="0"/>
            <a:ext cx="4500562" cy="3516064"/>
          </a:xfrm>
          <a:prstGeom prst="flowChartMagneticDrum">
            <a:avLst/>
          </a:prstGeom>
          <a:ln>
            <a:noFill/>
          </a:ln>
          <a:effectLst>
            <a:softEdge rad="112500"/>
          </a:effectLst>
        </p:spPr>
      </p:pic>
      <p:pic>
        <p:nvPicPr>
          <p:cNvPr id="1027" name="Picture 3" descr="D:\Documents and Settings\Tolga\My Documents\My Dropbox\23rd Flash\Hayvanlar\tavus-kusu-1.jpg"/>
          <p:cNvPicPr>
            <a:picLocks noChangeAspect="1" noChangeArrowheads="1"/>
          </p:cNvPicPr>
          <p:nvPr/>
        </p:nvPicPr>
        <p:blipFill>
          <a:blip r:embed="rId6" cstate="print"/>
          <a:stretch>
            <a:fillRect/>
          </a:stretch>
        </p:blipFill>
        <p:spPr bwMode="auto">
          <a:xfrm>
            <a:off x="4500562" y="-1"/>
            <a:ext cx="4643438" cy="3500439"/>
          </a:xfrm>
          <a:prstGeom prst="flowChartMagneticDrum">
            <a:avLst/>
          </a:prstGeom>
          <a:ln>
            <a:noFill/>
          </a:ln>
          <a:effectLst>
            <a:softEdge rad="112500"/>
          </a:effectLst>
        </p:spPr>
      </p:pic>
      <p:sp>
        <p:nvSpPr>
          <p:cNvPr id="4" name="TextBox 3"/>
          <p:cNvSpPr txBox="1"/>
          <p:nvPr/>
        </p:nvSpPr>
        <p:spPr>
          <a:xfrm>
            <a:off x="357188" y="3003550"/>
            <a:ext cx="8429625" cy="509588"/>
          </a:xfrm>
          <a:prstGeom prst="roundRect">
            <a:avLst/>
          </a:prstGeom>
        </p:spPr>
        <p:style>
          <a:lnRef idx="3">
            <a:schemeClr val="lt1"/>
          </a:lnRef>
          <a:fillRef idx="1">
            <a:schemeClr val="accent3"/>
          </a:fillRef>
          <a:effectRef idx="1">
            <a:schemeClr val="accent3"/>
          </a:effectRef>
          <a:fontRef idx="minor">
            <a:schemeClr val="lt1"/>
          </a:fontRef>
        </p:style>
        <p:txBody>
          <a:bodyPr>
            <a:spAutoFit/>
          </a:bodyPr>
          <a:lstStyle/>
          <a:p>
            <a:pPr algn="ctr" fontAlgn="auto">
              <a:spcBef>
                <a:spcPts val="0"/>
              </a:spcBef>
              <a:spcAft>
                <a:spcPts val="0"/>
              </a:spcAft>
              <a:defRPr/>
            </a:pPr>
            <a:r>
              <a:rPr lang="en-US" sz="2400" b="1" dirty="0">
                <a:solidFill>
                  <a:schemeClr val="accent2">
                    <a:lumMod val="50000"/>
                  </a:schemeClr>
                </a:solidFill>
              </a:rPr>
              <a:t>All causes are incapable of creating a living being or a medicine. </a:t>
            </a:r>
            <a:endParaRPr lang="tr-TR" sz="2400" b="1" dirty="0">
              <a:solidFill>
                <a:schemeClr val="accent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gs>
            <a:gs pos="50000">
              <a:schemeClr val="bg1"/>
            </a:gs>
            <a:gs pos="100000">
              <a:schemeClr val="accent1">
                <a:lumMod val="20000"/>
                <a:lumOff val="80000"/>
              </a:schemeClr>
            </a:gs>
          </a:gsLst>
          <a:lin ang="5400000" scaled="0"/>
          <a:tileRect/>
        </a:gradFill>
        <a:effectLst/>
      </p:bgPr>
    </p:bg>
    <p:spTree>
      <p:nvGrpSpPr>
        <p:cNvPr id="1" name=""/>
        <p:cNvGrpSpPr/>
        <p:nvPr/>
      </p:nvGrpSpPr>
      <p:grpSpPr>
        <a:xfrm>
          <a:off x="0" y="0"/>
          <a:ext cx="0" cy="0"/>
          <a:chOff x="0" y="0"/>
          <a:chExt cx="0" cy="0"/>
        </a:xfrm>
      </p:grpSpPr>
      <p:pic>
        <p:nvPicPr>
          <p:cNvPr id="4" name="Picture 3" descr="tree.jpg"/>
          <p:cNvPicPr>
            <a:picLocks noChangeAspect="1"/>
          </p:cNvPicPr>
          <p:nvPr/>
        </p:nvPicPr>
        <p:blipFill>
          <a:blip r:embed="rId3" cstate="print"/>
          <a:stretch>
            <a:fillRect/>
          </a:stretch>
        </p:blipFill>
        <p:spPr>
          <a:xfrm>
            <a:off x="2285984" y="1672562"/>
            <a:ext cx="4500594" cy="4471082"/>
          </a:xfrm>
          <a:prstGeom prst="ellipse">
            <a:avLst/>
          </a:prstGeom>
          <a:ln>
            <a:noFill/>
          </a:ln>
          <a:effectLst>
            <a:softEdge rad="112500"/>
          </a:effectLst>
        </p:spPr>
      </p:pic>
      <p:grpSp>
        <p:nvGrpSpPr>
          <p:cNvPr id="21" name="Group 20"/>
          <p:cNvGrpSpPr>
            <a:grpSpLocks/>
          </p:cNvGrpSpPr>
          <p:nvPr/>
        </p:nvGrpSpPr>
        <p:grpSpPr bwMode="auto">
          <a:xfrm>
            <a:off x="6178550" y="1500188"/>
            <a:ext cx="2697163" cy="2571750"/>
            <a:chOff x="6178371" y="1288888"/>
            <a:chExt cx="2697378" cy="2783054"/>
          </a:xfrm>
        </p:grpSpPr>
        <p:pic>
          <p:nvPicPr>
            <p:cNvPr id="31759" name="Picture 2" descr="D:\Documents and Settings\Tolga\My Documents\My Dropbox\ali ağabeyden karışık resim\bitkiler\photosynthesis.jpg"/>
            <p:cNvPicPr>
              <a:picLocks noChangeAspect="1" noChangeArrowheads="1"/>
            </p:cNvPicPr>
            <p:nvPr/>
          </p:nvPicPr>
          <p:blipFill>
            <a:blip r:embed="rId4"/>
            <a:srcRect/>
            <a:stretch>
              <a:fillRect/>
            </a:stretch>
          </p:blipFill>
          <p:spPr bwMode="auto">
            <a:xfrm>
              <a:off x="6643702" y="1288888"/>
              <a:ext cx="2232047" cy="2783054"/>
            </a:xfrm>
            <a:prstGeom prst="rect">
              <a:avLst/>
            </a:prstGeom>
            <a:noFill/>
            <a:ln w="9525">
              <a:noFill/>
              <a:miter lim="800000"/>
              <a:headEnd/>
              <a:tailEnd/>
            </a:ln>
          </p:spPr>
        </p:pic>
        <p:sp>
          <p:nvSpPr>
            <p:cNvPr id="15" name="Down Arrow 14"/>
            <p:cNvSpPr/>
            <p:nvPr/>
          </p:nvSpPr>
          <p:spPr>
            <a:xfrm rot="14647150">
              <a:off x="5963721" y="2633939"/>
              <a:ext cx="929402" cy="500103"/>
            </a:xfrm>
            <a:prstGeom prst="downArrow">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tr-TR"/>
            </a:p>
          </p:txBody>
        </p:sp>
      </p:grpSp>
      <p:sp>
        <p:nvSpPr>
          <p:cNvPr id="3" name="Content Placeholder 2"/>
          <p:cNvSpPr>
            <a:spLocks noGrp="1"/>
          </p:cNvSpPr>
          <p:nvPr>
            <p:ph idx="1"/>
          </p:nvPr>
        </p:nvSpPr>
        <p:spPr>
          <a:xfrm>
            <a:off x="428625" y="357188"/>
            <a:ext cx="8229600" cy="928687"/>
          </a:xfrm>
        </p:spPr>
        <p:txBody>
          <a:bodyPr/>
          <a:lstStyle/>
          <a:p>
            <a:pPr algn="ctr" eaLnBrk="1" hangingPunct="1">
              <a:buFont typeface="Arial" charset="0"/>
              <a:buNone/>
            </a:pPr>
            <a:r>
              <a:rPr lang="en-US" sz="2000" b="1" smtClean="0"/>
              <a:t>Because unconscious causes are not able to create effects which have</a:t>
            </a:r>
            <a:endParaRPr lang="tr-TR" sz="2000" b="1" smtClean="0"/>
          </a:p>
          <a:p>
            <a:pPr algn="ctr" eaLnBrk="1" hangingPunct="1">
              <a:buFont typeface="Arial" charset="0"/>
              <a:buNone/>
            </a:pPr>
            <a:r>
              <a:rPr lang="en-US" sz="2000" b="1" smtClean="0"/>
              <a:t>numerous benefits and purposes.</a:t>
            </a:r>
            <a:endParaRPr lang="tr-TR" sz="2000" b="1" smtClean="0"/>
          </a:p>
        </p:txBody>
      </p:sp>
      <p:sp>
        <p:nvSpPr>
          <p:cNvPr id="9" name="TextBox 8"/>
          <p:cNvSpPr txBox="1">
            <a:spLocks noChangeArrowheads="1"/>
          </p:cNvSpPr>
          <p:nvPr/>
        </p:nvSpPr>
        <p:spPr bwMode="auto">
          <a:xfrm>
            <a:off x="642938" y="6243638"/>
            <a:ext cx="8143875" cy="400050"/>
          </a:xfrm>
          <a:prstGeom prst="rect">
            <a:avLst/>
          </a:prstGeom>
          <a:noFill/>
          <a:ln w="9525">
            <a:noFill/>
            <a:miter lim="800000"/>
            <a:headEnd/>
            <a:tailEnd/>
          </a:ln>
        </p:spPr>
        <p:txBody>
          <a:bodyPr>
            <a:spAutoFit/>
          </a:bodyPr>
          <a:lstStyle/>
          <a:p>
            <a:r>
              <a:rPr lang="en-US" sz="2000" b="1">
                <a:latin typeface="Calibri" pitchFamily="34" charset="0"/>
              </a:rPr>
              <a:t>Undoubtedly, this fact is explained with a best example in The Risale-i Nur:</a:t>
            </a:r>
            <a:endParaRPr lang="tr-TR" sz="2000" b="1">
              <a:latin typeface="Calibri" pitchFamily="34" charset="0"/>
            </a:endParaRPr>
          </a:p>
        </p:txBody>
      </p:sp>
      <p:grpSp>
        <p:nvGrpSpPr>
          <p:cNvPr id="17" name="Group 16"/>
          <p:cNvGrpSpPr>
            <a:grpSpLocks/>
          </p:cNvGrpSpPr>
          <p:nvPr/>
        </p:nvGrpSpPr>
        <p:grpSpPr bwMode="auto">
          <a:xfrm>
            <a:off x="642938" y="1928813"/>
            <a:ext cx="2305050" cy="1857375"/>
            <a:chOff x="642910" y="1928802"/>
            <a:chExt cx="2305448" cy="1857388"/>
          </a:xfrm>
        </p:grpSpPr>
        <p:pic>
          <p:nvPicPr>
            <p:cNvPr id="4100" name="Picture 4" descr="D:\Documents and Settings\Tolga\My Documents\My Dropbox\23rd Flash\Bitki-Çiçek\Nothoscordum_bivalve_flower_rear.jpg"/>
            <p:cNvPicPr>
              <a:picLocks noChangeAspect="1" noChangeArrowheads="1"/>
            </p:cNvPicPr>
            <p:nvPr/>
          </p:nvPicPr>
          <p:blipFill>
            <a:blip r:embed="rId5" cstate="screen"/>
            <a:srcRect/>
            <a:stretch>
              <a:fillRect/>
            </a:stretch>
          </p:blipFill>
          <p:spPr bwMode="auto">
            <a:xfrm>
              <a:off x="642910" y="1928802"/>
              <a:ext cx="1857388" cy="1857388"/>
            </a:xfrm>
            <a:prstGeom prst="ellipse">
              <a:avLst/>
            </a:prstGeom>
            <a:ln>
              <a:noFill/>
            </a:ln>
            <a:effectLst>
              <a:softEdge rad="112500"/>
            </a:effectLst>
          </p:spPr>
        </p:pic>
        <p:sp>
          <p:nvSpPr>
            <p:cNvPr id="13" name="Down Arrow 12"/>
            <p:cNvSpPr/>
            <p:nvPr/>
          </p:nvSpPr>
          <p:spPr>
            <a:xfrm rot="6314120">
              <a:off x="2233937" y="2692353"/>
              <a:ext cx="928693" cy="500149"/>
            </a:xfrm>
            <a:prstGeom prst="downArrow">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tr-TR"/>
            </a:p>
          </p:txBody>
        </p:sp>
      </p:grpSp>
      <p:grpSp>
        <p:nvGrpSpPr>
          <p:cNvPr id="20" name="Group 19"/>
          <p:cNvGrpSpPr>
            <a:grpSpLocks/>
          </p:cNvGrpSpPr>
          <p:nvPr/>
        </p:nvGrpSpPr>
        <p:grpSpPr bwMode="auto">
          <a:xfrm>
            <a:off x="6008688" y="4133850"/>
            <a:ext cx="3135312" cy="1978025"/>
            <a:chOff x="6008917" y="4134115"/>
            <a:chExt cx="3135115" cy="1977450"/>
          </a:xfrm>
        </p:grpSpPr>
        <p:pic>
          <p:nvPicPr>
            <p:cNvPr id="4099" name="Picture 3" descr="D:\Documents and Settings\Tolga\My Documents\My Dropbox\23rd Flash\Bitki-Çiçek\devon-bespoke-timber.jpg"/>
            <p:cNvPicPr>
              <a:picLocks noChangeAspect="1" noChangeArrowheads="1"/>
            </p:cNvPicPr>
            <p:nvPr/>
          </p:nvPicPr>
          <p:blipFill>
            <a:blip r:embed="rId6" cstate="print"/>
            <a:srcRect/>
            <a:stretch>
              <a:fillRect/>
            </a:stretch>
          </p:blipFill>
          <p:spPr bwMode="auto">
            <a:xfrm>
              <a:off x="6302216" y="4214818"/>
              <a:ext cx="2841816" cy="1896747"/>
            </a:xfrm>
            <a:prstGeom prst="ellipse">
              <a:avLst/>
            </a:prstGeom>
            <a:ln>
              <a:noFill/>
            </a:ln>
            <a:effectLst>
              <a:softEdge rad="112500"/>
            </a:effectLst>
          </p:spPr>
        </p:pic>
        <p:sp>
          <p:nvSpPr>
            <p:cNvPr id="14" name="Down Arrow 13"/>
            <p:cNvSpPr/>
            <p:nvPr/>
          </p:nvSpPr>
          <p:spPr>
            <a:xfrm rot="18094945">
              <a:off x="5794723" y="4348309"/>
              <a:ext cx="928418" cy="500031"/>
            </a:xfrm>
            <a:prstGeom prst="downArrow">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tr-TR"/>
            </a:p>
          </p:txBody>
        </p:sp>
      </p:grpSp>
      <p:grpSp>
        <p:nvGrpSpPr>
          <p:cNvPr id="19" name="Group 18"/>
          <p:cNvGrpSpPr>
            <a:grpSpLocks/>
          </p:cNvGrpSpPr>
          <p:nvPr/>
        </p:nvGrpSpPr>
        <p:grpSpPr bwMode="auto">
          <a:xfrm>
            <a:off x="642938" y="4000500"/>
            <a:ext cx="2406650" cy="2143125"/>
            <a:chOff x="642910" y="4000504"/>
            <a:chExt cx="2406844" cy="2143140"/>
          </a:xfrm>
        </p:grpSpPr>
        <p:pic>
          <p:nvPicPr>
            <p:cNvPr id="4098" name="Picture 2" descr="D:\Documents and Settings\Tolga\My Documents\My Dropbox\23rd Flash\Bitki-Çiçek\www_resimcity_com_meyve_resimleri_3.jpg"/>
            <p:cNvPicPr>
              <a:picLocks noChangeAspect="1" noChangeArrowheads="1"/>
            </p:cNvPicPr>
            <p:nvPr/>
          </p:nvPicPr>
          <p:blipFill>
            <a:blip r:embed="rId7" cstate="screen">
              <a:clrChange>
                <a:clrFrom>
                  <a:srgbClr val="FCFCFC"/>
                </a:clrFrom>
                <a:clrTo>
                  <a:srgbClr val="FCFCFC">
                    <a:alpha val="0"/>
                  </a:srgbClr>
                </a:clrTo>
              </a:clrChange>
            </a:blip>
            <a:srcRect/>
            <a:stretch>
              <a:fillRect/>
            </a:stretch>
          </p:blipFill>
          <p:spPr bwMode="auto">
            <a:xfrm>
              <a:off x="642910" y="4000504"/>
              <a:ext cx="1937399" cy="2143140"/>
            </a:xfrm>
            <a:prstGeom prst="rect">
              <a:avLst/>
            </a:prstGeom>
            <a:ln>
              <a:noFill/>
            </a:ln>
            <a:effectLst>
              <a:softEdge rad="112500"/>
            </a:effectLst>
          </p:spPr>
        </p:pic>
        <p:sp>
          <p:nvSpPr>
            <p:cNvPr id="16" name="Down Arrow 15"/>
            <p:cNvSpPr/>
            <p:nvPr/>
          </p:nvSpPr>
          <p:spPr>
            <a:xfrm rot="3678088">
              <a:off x="2335356" y="4365613"/>
              <a:ext cx="928693" cy="500103"/>
            </a:xfrm>
            <a:prstGeom prst="downArrow">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0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20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2000"/>
                                        <p:tgtEl>
                                          <p:spTgt spid="21"/>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2000"/>
                                        <p:tgtEl>
                                          <p:spTgt spid="19"/>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11320</TotalTime>
  <Words>944</Words>
  <Application>Microsoft Office PowerPoint</Application>
  <PresentationFormat>On-screen Show (4:3)</PresentationFormat>
  <Paragraphs>87</Paragraphs>
  <Slides>24</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Microsoft Office Excel 97-2003 Worksheet</vt:lpstr>
      <vt:lpstr>Slide 1</vt:lpstr>
      <vt:lpstr>Slide 2</vt:lpstr>
      <vt:lpstr>Slide 3</vt:lpstr>
      <vt:lpstr>First Impossibility : Causes create things </vt:lpstr>
      <vt:lpstr>Slide 5</vt:lpstr>
      <vt:lpstr>Slide 6</vt:lpstr>
      <vt:lpstr>Slide 7</vt:lpstr>
      <vt:lpstr>Slide 8</vt:lpstr>
      <vt:lpstr>Slide 9</vt:lpstr>
      <vt:lpstr>Slide 10</vt:lpstr>
      <vt:lpstr>Slide 11</vt:lpstr>
      <vt:lpstr>Slide 12</vt:lpstr>
      <vt:lpstr>Slide 13</vt:lpstr>
      <vt:lpstr> Second Impossibility :  Beings form themselves; They come into existence by chances.</vt:lpstr>
      <vt:lpstr>Slide 15</vt:lpstr>
      <vt:lpstr>Slide 16</vt:lpstr>
      <vt:lpstr>Slide 17</vt:lpstr>
      <vt:lpstr>Slide 18</vt:lpstr>
      <vt:lpstr>Slide 19</vt:lpstr>
      <vt:lpstr>Slide 20</vt:lpstr>
      <vt:lpstr>Slide 21</vt:lpstr>
      <vt:lpstr>Third Impossibility: It is natural; Nature necessitates and creates it.</vt:lpstr>
      <vt:lpstr>Slide 23</vt:lpstr>
      <vt:lpstr>Slide 24</vt:lpstr>
    </vt:vector>
  </TitlesOfParts>
  <Company>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dc:creator>
  <cp:lastModifiedBy>Sony</cp:lastModifiedBy>
  <cp:revision>428</cp:revision>
  <dcterms:created xsi:type="dcterms:W3CDTF">2010-12-11T18:01:04Z</dcterms:created>
  <dcterms:modified xsi:type="dcterms:W3CDTF">2014-03-25T15:16:15Z</dcterms:modified>
</cp:coreProperties>
</file>