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9" r:id="rId4"/>
    <p:sldId id="260" r:id="rId5"/>
    <p:sldId id="261" r:id="rId6"/>
    <p:sldId id="262" r:id="rId7"/>
    <p:sldId id="263" r:id="rId8"/>
    <p:sldId id="267"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61" autoAdjust="0"/>
    <p:restoredTop sz="94574" autoAdjust="0"/>
  </p:normalViewPr>
  <p:slideViewPr>
    <p:cSldViewPr>
      <p:cViewPr varScale="1">
        <p:scale>
          <a:sx n="69" d="100"/>
          <a:sy n="69" d="100"/>
        </p:scale>
        <p:origin x="-139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F70379FC-1FA5-4D07-867A-3F9F7AE56B64}" type="datetimeFigureOut">
              <a:rPr lang="en-US" smtClean="0"/>
              <a:pPr/>
              <a:t>11/14/2013</a:t>
            </a:fld>
            <a:endParaRPr lang="en-US"/>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A32A86D7-A503-4783-A93A-64F36DE985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70379FC-1FA5-4D07-867A-3F9F7AE56B64}" type="datetimeFigureOut">
              <a:rPr lang="en-US" smtClean="0"/>
              <a:pPr/>
              <a:t>11/14/2013</a:t>
            </a:fld>
            <a:endParaRPr lang="en-US"/>
          </a:p>
        </p:txBody>
      </p:sp>
      <p:sp>
        <p:nvSpPr>
          <p:cNvPr id="5" name="4 Altbilgi Yer Tutucusu"/>
          <p:cNvSpPr>
            <a:spLocks noGrp="1"/>
          </p:cNvSpPr>
          <p:nvPr>
            <p:ph type="ftr" sz="quarter" idx="11"/>
          </p:nvPr>
        </p:nvSpPr>
        <p:spPr/>
        <p:txBody>
          <a:bodyPr/>
          <a:lstStyle>
            <a:extLst/>
          </a:lstStyle>
          <a:p>
            <a:endParaRPr lang="en-US"/>
          </a:p>
        </p:txBody>
      </p:sp>
      <p:sp>
        <p:nvSpPr>
          <p:cNvPr id="6" name="5 Slayt Numarası Yer Tutucusu"/>
          <p:cNvSpPr>
            <a:spLocks noGrp="1"/>
          </p:cNvSpPr>
          <p:nvPr>
            <p:ph type="sldNum" sz="quarter" idx="12"/>
          </p:nvPr>
        </p:nvSpPr>
        <p:spPr/>
        <p:txBody>
          <a:bodyPr/>
          <a:lstStyle>
            <a:extLst/>
          </a:lstStyle>
          <a:p>
            <a:fld id="{A32A86D7-A503-4783-A93A-64F36DE985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70379FC-1FA5-4D07-867A-3F9F7AE56B64}" type="datetimeFigureOut">
              <a:rPr lang="en-US" smtClean="0"/>
              <a:pPr/>
              <a:t>11/14/2013</a:t>
            </a:fld>
            <a:endParaRPr lang="en-US"/>
          </a:p>
        </p:txBody>
      </p:sp>
      <p:sp>
        <p:nvSpPr>
          <p:cNvPr id="5" name="4 Altbilgi Yer Tutucusu"/>
          <p:cNvSpPr>
            <a:spLocks noGrp="1"/>
          </p:cNvSpPr>
          <p:nvPr>
            <p:ph type="ftr" sz="quarter" idx="11"/>
          </p:nvPr>
        </p:nvSpPr>
        <p:spPr/>
        <p:txBody>
          <a:bodyPr/>
          <a:lstStyle>
            <a:extLst/>
          </a:lstStyle>
          <a:p>
            <a:endParaRPr lang="en-US"/>
          </a:p>
        </p:txBody>
      </p:sp>
      <p:sp>
        <p:nvSpPr>
          <p:cNvPr id="6" name="5 Slayt Numarası Yer Tutucusu"/>
          <p:cNvSpPr>
            <a:spLocks noGrp="1"/>
          </p:cNvSpPr>
          <p:nvPr>
            <p:ph type="sldNum" sz="quarter" idx="12"/>
          </p:nvPr>
        </p:nvSpPr>
        <p:spPr/>
        <p:txBody>
          <a:bodyPr/>
          <a:lstStyle>
            <a:extLst/>
          </a:lstStyle>
          <a:p>
            <a:fld id="{A32A86D7-A503-4783-A93A-64F36DE985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70379FC-1FA5-4D07-867A-3F9F7AE56B64}" type="datetimeFigureOut">
              <a:rPr lang="en-US" smtClean="0"/>
              <a:pPr/>
              <a:t>11/14/2013</a:t>
            </a:fld>
            <a:endParaRPr lang="en-US"/>
          </a:p>
        </p:txBody>
      </p:sp>
      <p:sp>
        <p:nvSpPr>
          <p:cNvPr id="5" name="4 Altbilgi Yer Tutucusu"/>
          <p:cNvSpPr>
            <a:spLocks noGrp="1"/>
          </p:cNvSpPr>
          <p:nvPr>
            <p:ph type="ftr" sz="quarter" idx="11"/>
          </p:nvPr>
        </p:nvSpPr>
        <p:spPr/>
        <p:txBody>
          <a:bodyPr/>
          <a:lstStyle>
            <a:extLst/>
          </a:lstStyle>
          <a:p>
            <a:endParaRPr lang="en-US"/>
          </a:p>
        </p:txBody>
      </p:sp>
      <p:sp>
        <p:nvSpPr>
          <p:cNvPr id="6" name="5 Slayt Numarası Yer Tutucusu"/>
          <p:cNvSpPr>
            <a:spLocks noGrp="1"/>
          </p:cNvSpPr>
          <p:nvPr>
            <p:ph type="sldNum" sz="quarter" idx="12"/>
          </p:nvPr>
        </p:nvSpPr>
        <p:spPr/>
        <p:txBody>
          <a:bodyPr/>
          <a:lstStyle>
            <a:extLst/>
          </a:lstStyle>
          <a:p>
            <a:fld id="{A32A86D7-A503-4783-A93A-64F36DE985B1}" type="slidenum">
              <a:rPr lang="en-US" smtClean="0"/>
              <a:pPr/>
              <a:t>‹#›</a:t>
            </a:fld>
            <a:endParaRPr lang="en-US"/>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F70379FC-1FA5-4D07-867A-3F9F7AE56B64}" type="datetimeFigureOut">
              <a:rPr lang="en-US" smtClean="0"/>
              <a:pPr/>
              <a:t>11/14/2013</a:t>
            </a:fld>
            <a:endParaRPr lang="en-US"/>
          </a:p>
        </p:txBody>
      </p:sp>
      <p:sp>
        <p:nvSpPr>
          <p:cNvPr id="5" name="4 Altbilgi Yer Tutucusu"/>
          <p:cNvSpPr>
            <a:spLocks noGrp="1"/>
          </p:cNvSpPr>
          <p:nvPr>
            <p:ph type="ftr" sz="quarter" idx="11"/>
          </p:nvPr>
        </p:nvSpPr>
        <p:spPr/>
        <p:txBody>
          <a:bodyPr/>
          <a:lstStyle>
            <a:extLst/>
          </a:lstStyle>
          <a:p>
            <a:endParaRPr lang="en-US"/>
          </a:p>
        </p:txBody>
      </p:sp>
      <p:sp>
        <p:nvSpPr>
          <p:cNvPr id="6" name="5 Slayt Numarası Yer Tutucusu"/>
          <p:cNvSpPr>
            <a:spLocks noGrp="1"/>
          </p:cNvSpPr>
          <p:nvPr>
            <p:ph type="sldNum" sz="quarter" idx="12"/>
          </p:nvPr>
        </p:nvSpPr>
        <p:spPr/>
        <p:txBody>
          <a:bodyPr/>
          <a:lstStyle>
            <a:extLst/>
          </a:lstStyle>
          <a:p>
            <a:fld id="{A32A86D7-A503-4783-A93A-64F36DE985B1}" type="slidenum">
              <a:rPr lang="en-US" smtClean="0"/>
              <a:pPr/>
              <a:t>‹#›</a:t>
            </a:fld>
            <a:endParaRPr lang="en-US"/>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F70379FC-1FA5-4D07-867A-3F9F7AE56B64}" type="datetimeFigureOut">
              <a:rPr lang="en-US" smtClean="0"/>
              <a:pPr/>
              <a:t>11/14/2013</a:t>
            </a:fld>
            <a:endParaRPr lang="en-US"/>
          </a:p>
        </p:txBody>
      </p:sp>
      <p:sp>
        <p:nvSpPr>
          <p:cNvPr id="6" name="5 Altbilgi Yer Tutucusu"/>
          <p:cNvSpPr>
            <a:spLocks noGrp="1"/>
          </p:cNvSpPr>
          <p:nvPr>
            <p:ph type="ftr" sz="quarter" idx="11"/>
          </p:nvPr>
        </p:nvSpPr>
        <p:spPr/>
        <p:txBody>
          <a:bodyPr/>
          <a:lstStyle>
            <a:extLst/>
          </a:lstStyle>
          <a:p>
            <a:endParaRPr lang="en-US"/>
          </a:p>
        </p:txBody>
      </p:sp>
      <p:sp>
        <p:nvSpPr>
          <p:cNvPr id="7" name="6 Slayt Numarası Yer Tutucusu"/>
          <p:cNvSpPr>
            <a:spLocks noGrp="1"/>
          </p:cNvSpPr>
          <p:nvPr>
            <p:ph type="sldNum" sz="quarter" idx="12"/>
          </p:nvPr>
        </p:nvSpPr>
        <p:spPr/>
        <p:txBody>
          <a:bodyPr/>
          <a:lstStyle>
            <a:extLst/>
          </a:lstStyle>
          <a:p>
            <a:fld id="{A32A86D7-A503-4783-A93A-64F36DE985B1}" type="slidenum">
              <a:rPr lang="en-US" smtClean="0"/>
              <a:pPr/>
              <a:t>‹#›</a:t>
            </a:fld>
            <a:endParaRPr lang="en-US"/>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F70379FC-1FA5-4D07-867A-3F9F7AE56B64}" type="datetimeFigureOut">
              <a:rPr lang="en-US" smtClean="0"/>
              <a:pPr/>
              <a:t>11/14/2013</a:t>
            </a:fld>
            <a:endParaRPr lang="en-US"/>
          </a:p>
        </p:txBody>
      </p:sp>
      <p:sp>
        <p:nvSpPr>
          <p:cNvPr id="8" name="7 Altbilgi Yer Tutucusu"/>
          <p:cNvSpPr>
            <a:spLocks noGrp="1"/>
          </p:cNvSpPr>
          <p:nvPr>
            <p:ph type="ftr" sz="quarter" idx="11"/>
          </p:nvPr>
        </p:nvSpPr>
        <p:spPr/>
        <p:txBody>
          <a:bodyPr/>
          <a:lstStyle>
            <a:extLst/>
          </a:lstStyle>
          <a:p>
            <a:endParaRPr lang="en-US"/>
          </a:p>
        </p:txBody>
      </p:sp>
      <p:sp>
        <p:nvSpPr>
          <p:cNvPr id="9" name="8 Slayt Numarası Yer Tutucusu"/>
          <p:cNvSpPr>
            <a:spLocks noGrp="1"/>
          </p:cNvSpPr>
          <p:nvPr>
            <p:ph type="sldNum" sz="quarter" idx="12"/>
          </p:nvPr>
        </p:nvSpPr>
        <p:spPr/>
        <p:txBody>
          <a:bodyPr/>
          <a:lstStyle>
            <a:extLst/>
          </a:lstStyle>
          <a:p>
            <a:fld id="{A32A86D7-A503-4783-A93A-64F36DE985B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F70379FC-1FA5-4D07-867A-3F9F7AE56B64}" type="datetimeFigureOut">
              <a:rPr lang="en-US" smtClean="0"/>
              <a:pPr/>
              <a:t>11/14/2013</a:t>
            </a:fld>
            <a:endParaRPr lang="en-US"/>
          </a:p>
        </p:txBody>
      </p:sp>
      <p:sp>
        <p:nvSpPr>
          <p:cNvPr id="4" name="3 Altbilgi Yer Tutucusu"/>
          <p:cNvSpPr>
            <a:spLocks noGrp="1"/>
          </p:cNvSpPr>
          <p:nvPr>
            <p:ph type="ftr" sz="quarter" idx="11"/>
          </p:nvPr>
        </p:nvSpPr>
        <p:spPr/>
        <p:txBody>
          <a:bodyPr/>
          <a:lstStyle>
            <a:extLst/>
          </a:lstStyle>
          <a:p>
            <a:endParaRPr lang="en-US"/>
          </a:p>
        </p:txBody>
      </p:sp>
      <p:sp>
        <p:nvSpPr>
          <p:cNvPr id="5" name="4 Slayt Numarası Yer Tutucusu"/>
          <p:cNvSpPr>
            <a:spLocks noGrp="1"/>
          </p:cNvSpPr>
          <p:nvPr>
            <p:ph type="sldNum" sz="quarter" idx="12"/>
          </p:nvPr>
        </p:nvSpPr>
        <p:spPr/>
        <p:txBody>
          <a:bodyPr/>
          <a:lstStyle>
            <a:extLst/>
          </a:lstStyle>
          <a:p>
            <a:fld id="{A32A86D7-A503-4783-A93A-64F36DE985B1}" type="slidenum">
              <a:rPr lang="en-US" smtClean="0"/>
              <a:pPr/>
              <a:t>‹#›</a:t>
            </a:fld>
            <a:endParaRPr lang="en-US"/>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F70379FC-1FA5-4D07-867A-3F9F7AE56B64}" type="datetimeFigureOut">
              <a:rPr lang="en-US" smtClean="0"/>
              <a:pPr/>
              <a:t>11/14/2013</a:t>
            </a:fld>
            <a:endParaRPr lang="en-US"/>
          </a:p>
        </p:txBody>
      </p:sp>
      <p:sp>
        <p:nvSpPr>
          <p:cNvPr id="3" name="2 Altbilgi Yer Tutucusu"/>
          <p:cNvSpPr>
            <a:spLocks noGrp="1"/>
          </p:cNvSpPr>
          <p:nvPr>
            <p:ph type="ftr" sz="quarter" idx="11"/>
          </p:nvPr>
        </p:nvSpPr>
        <p:spPr/>
        <p:txBody>
          <a:bodyPr/>
          <a:lstStyle>
            <a:extLst/>
          </a:lstStyle>
          <a:p>
            <a:endParaRPr lang="en-US"/>
          </a:p>
        </p:txBody>
      </p:sp>
      <p:sp>
        <p:nvSpPr>
          <p:cNvPr id="4" name="3 Slayt Numarası Yer Tutucusu"/>
          <p:cNvSpPr>
            <a:spLocks noGrp="1"/>
          </p:cNvSpPr>
          <p:nvPr>
            <p:ph type="sldNum" sz="quarter" idx="12"/>
          </p:nvPr>
        </p:nvSpPr>
        <p:spPr/>
        <p:txBody>
          <a:bodyPr/>
          <a:lstStyle>
            <a:extLst/>
          </a:lstStyle>
          <a:p>
            <a:fld id="{A32A86D7-A503-4783-A93A-64F36DE985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F70379FC-1FA5-4D07-867A-3F9F7AE56B64}" type="datetimeFigureOut">
              <a:rPr lang="en-US" smtClean="0"/>
              <a:pPr/>
              <a:t>11/14/2013</a:t>
            </a:fld>
            <a:endParaRPr lang="en-US"/>
          </a:p>
        </p:txBody>
      </p:sp>
      <p:sp>
        <p:nvSpPr>
          <p:cNvPr id="6" name="5 Altbilgi Yer Tutucusu"/>
          <p:cNvSpPr>
            <a:spLocks noGrp="1"/>
          </p:cNvSpPr>
          <p:nvPr>
            <p:ph type="ftr" sz="quarter" idx="11"/>
          </p:nvPr>
        </p:nvSpPr>
        <p:spPr/>
        <p:txBody>
          <a:bodyPr/>
          <a:lstStyle>
            <a:extLst/>
          </a:lstStyle>
          <a:p>
            <a:endParaRPr lang="en-US"/>
          </a:p>
        </p:txBody>
      </p:sp>
      <p:sp>
        <p:nvSpPr>
          <p:cNvPr id="7" name="6 Slayt Numarası Yer Tutucusu"/>
          <p:cNvSpPr>
            <a:spLocks noGrp="1"/>
          </p:cNvSpPr>
          <p:nvPr>
            <p:ph type="sldNum" sz="quarter" idx="12"/>
          </p:nvPr>
        </p:nvSpPr>
        <p:spPr/>
        <p:txBody>
          <a:bodyPr/>
          <a:lstStyle>
            <a:extLst/>
          </a:lstStyle>
          <a:p>
            <a:fld id="{A32A86D7-A503-4783-A93A-64F36DE985B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F70379FC-1FA5-4D07-867A-3F9F7AE56B64}" type="datetimeFigureOut">
              <a:rPr lang="en-US" smtClean="0"/>
              <a:pPr/>
              <a:t>11/14/2013</a:t>
            </a:fld>
            <a:endParaRPr lang="en-US"/>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A32A86D7-A503-4783-A93A-64F36DE985B1}" type="slidenum">
              <a:rPr lang="en-US" smtClean="0"/>
              <a:pPr/>
              <a:t>‹#›</a:t>
            </a:fld>
            <a:endParaRPr lang="en-US"/>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70379FC-1FA5-4D07-867A-3F9F7AE56B64}" type="datetimeFigureOut">
              <a:rPr lang="en-US" smtClean="0"/>
              <a:pPr/>
              <a:t>11/14/2013</a:t>
            </a:fld>
            <a:endParaRPr lang="en-US"/>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32A86D7-A503-4783-A93A-64F36DE985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apwf2.org/weblog/disaster/images/MyChild&amp;Disaster-thumb.jp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idx="4294967295"/>
          </p:nvPr>
        </p:nvSpPr>
        <p:spPr>
          <a:xfrm>
            <a:off x="0" y="1752600"/>
            <a:ext cx="7772400" cy="1830388"/>
          </a:xfrm>
        </p:spPr>
        <p:txBody>
          <a:bodyPr/>
          <a:lstStyle/>
          <a:p>
            <a:r>
              <a:rPr lang="en-US" dirty="0" smtClean="0"/>
              <a:t>        </a:t>
            </a:r>
            <a:r>
              <a:rPr lang="en-US" sz="6000" dirty="0" smtClean="0"/>
              <a:t>PATIENCE</a:t>
            </a:r>
            <a:endParaRPr lang="en-US"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sz="half" idx="4294967295"/>
          </p:nvPr>
        </p:nvSpPr>
        <p:spPr>
          <a:xfrm>
            <a:off x="228600" y="1481138"/>
            <a:ext cx="3810000" cy="4525962"/>
          </a:xfrm>
        </p:spPr>
        <p:txBody>
          <a:bodyPr>
            <a:normAutofit fontScale="70000" lnSpcReduction="20000"/>
          </a:bodyPr>
          <a:lstStyle/>
          <a:p>
            <a:r>
              <a:rPr lang="en-US" dirty="0" smtClean="0"/>
              <a:t>Seek help in patience and prayer (2:45) </a:t>
            </a:r>
          </a:p>
          <a:p>
            <a:r>
              <a:rPr lang="en-US" dirty="0" smtClean="0"/>
              <a:t>God praises the patient, declares that He loves them, or mentions the ranks He has bestowed on them as; The patient, steadfast,  the truthful and loyal (3:16); </a:t>
            </a:r>
          </a:p>
          <a:p>
            <a:r>
              <a:rPr lang="en-US" dirty="0" smtClean="0"/>
              <a:t>God loves the patient (3:145); </a:t>
            </a:r>
          </a:p>
          <a:p>
            <a:r>
              <a:rPr lang="en-US" dirty="0" smtClean="0"/>
              <a:t>Surely God is with the patient (2:153). </a:t>
            </a:r>
          </a:p>
          <a:p>
            <a:r>
              <a:rPr lang="en-US" dirty="0" smtClean="0"/>
              <a:t>Endure, vie with each other in endurance, and continue your relation with God (3:199)</a:t>
            </a:r>
          </a:p>
          <a:p>
            <a:endParaRPr lang="en-US" dirty="0"/>
          </a:p>
        </p:txBody>
      </p:sp>
      <p:sp>
        <p:nvSpPr>
          <p:cNvPr id="4" name="3 Başlık"/>
          <p:cNvSpPr>
            <a:spLocks noGrp="1"/>
          </p:cNvSpPr>
          <p:nvPr>
            <p:ph type="title" idx="4294967295"/>
          </p:nvPr>
        </p:nvSpPr>
        <p:spPr>
          <a:xfrm>
            <a:off x="0" y="274638"/>
            <a:ext cx="8229600" cy="1143000"/>
          </a:xfrm>
        </p:spPr>
        <p:txBody>
          <a:bodyPr/>
          <a:lstStyle/>
          <a:p>
            <a:r>
              <a:rPr lang="en-US" dirty="0" smtClean="0"/>
              <a:t>    Few Verses of Holy Qur’an</a:t>
            </a:r>
            <a:endParaRPr lang="en-US" dirty="0"/>
          </a:p>
        </p:txBody>
      </p:sp>
      <p:pic>
        <p:nvPicPr>
          <p:cNvPr id="4098" name="Picture 2" descr="http://www.mythprints.com/images/reveries/patience.jpg"/>
          <p:cNvPicPr>
            <a:picLocks noGrp="1" noChangeAspect="1" noChangeArrowheads="1"/>
          </p:cNvPicPr>
          <p:nvPr>
            <p:ph sz="half" idx="4294967295"/>
          </p:nvPr>
        </p:nvPicPr>
        <p:blipFill>
          <a:blip r:embed="rId2"/>
          <a:srcRect/>
          <a:stretch>
            <a:fillRect/>
          </a:stretch>
        </p:blipFill>
        <p:spPr bwMode="auto">
          <a:xfrm>
            <a:off x="4876800" y="2133600"/>
            <a:ext cx="3671350" cy="2743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sz="half" idx="4294967295"/>
          </p:nvPr>
        </p:nvSpPr>
        <p:spPr>
          <a:xfrm>
            <a:off x="0" y="1481138"/>
            <a:ext cx="4038600" cy="4525962"/>
          </a:xfrm>
        </p:spPr>
        <p:txBody>
          <a:bodyPr>
            <a:normAutofit/>
          </a:bodyPr>
          <a:lstStyle/>
          <a:p>
            <a:r>
              <a:rPr lang="en-US" sz="2000" dirty="0" smtClean="0"/>
              <a:t>The real patience is at the first stroke of a calamity.</a:t>
            </a:r>
          </a:p>
          <a:p>
            <a:pPr algn="just"/>
            <a:r>
              <a:rPr lang="en-US" sz="2000" dirty="0" smtClean="0"/>
              <a:t>If God Almighty has destined a servant of His to a rank or position which he cannot reach through his religious actions, He causes him to suffer from his own self and family, and equips him with patience to endure all his sufferings. He elevates him through patience to the rank to which he has destined him. </a:t>
            </a:r>
          </a:p>
          <a:p>
            <a:endParaRPr lang="en-US" sz="2000" dirty="0"/>
          </a:p>
        </p:txBody>
      </p:sp>
      <p:sp>
        <p:nvSpPr>
          <p:cNvPr id="3" name="2 İçerik Yer Tutucusu"/>
          <p:cNvSpPr>
            <a:spLocks noGrp="1"/>
          </p:cNvSpPr>
          <p:nvPr>
            <p:ph sz="half" idx="4294967295"/>
          </p:nvPr>
        </p:nvSpPr>
        <p:spPr>
          <a:xfrm>
            <a:off x="5105400" y="1481138"/>
            <a:ext cx="4038600" cy="4525962"/>
          </a:xfrm>
        </p:spPr>
        <p:txBody>
          <a:bodyPr>
            <a:normAutofit/>
          </a:bodyPr>
          <a:lstStyle/>
          <a:p>
            <a:pPr>
              <a:buNone/>
            </a:pPr>
            <a:r>
              <a:rPr lang="en-US" dirty="0" smtClean="0"/>
              <a:t>  </a:t>
            </a:r>
            <a:r>
              <a:rPr lang="en-US" sz="2000" dirty="0" smtClean="0"/>
              <a:t>Also, it is considered that :</a:t>
            </a:r>
          </a:p>
          <a:p>
            <a:r>
              <a:rPr lang="en-US" sz="2000" dirty="0" smtClean="0"/>
              <a:t>good patience when the disaster strikes, and a better patience while avoiding the prohibitions.</a:t>
            </a:r>
          </a:p>
          <a:p>
            <a:endParaRPr lang="en-US" dirty="0"/>
          </a:p>
        </p:txBody>
      </p:sp>
      <p:sp>
        <p:nvSpPr>
          <p:cNvPr id="4" name="3 Başlık"/>
          <p:cNvSpPr>
            <a:spLocks noGrp="1"/>
          </p:cNvSpPr>
          <p:nvPr>
            <p:ph type="title" idx="4294967295"/>
          </p:nvPr>
        </p:nvSpPr>
        <p:spPr>
          <a:xfrm>
            <a:off x="0" y="274638"/>
            <a:ext cx="8229600" cy="1143000"/>
          </a:xfrm>
        </p:spPr>
        <p:txBody>
          <a:bodyPr>
            <a:normAutofit fontScale="90000"/>
          </a:bodyPr>
          <a:lstStyle/>
          <a:p>
            <a:r>
              <a:rPr lang="en-US" dirty="0" smtClean="0"/>
              <a:t>  Few Sayings of Prophet </a:t>
            </a:r>
            <a:r>
              <a:rPr lang="en-US" dirty="0" err="1" smtClean="0"/>
              <a:t>Muhamed</a:t>
            </a:r>
            <a:endParaRPr lang="en-US" dirty="0"/>
          </a:p>
        </p:txBody>
      </p:sp>
      <p:pic>
        <p:nvPicPr>
          <p:cNvPr id="19458" name="Picture 2" descr="http://tbn0.google.com/images?q=tbn:BFRCekR9U0BQEM:http://www.apwf2.org/weblog/disaster/images/MyChild%26Disaster-thumb.jpg">
            <a:hlinkClick r:id="rId2"/>
          </p:cNvPr>
          <p:cNvPicPr>
            <a:picLocks noChangeAspect="1" noChangeArrowheads="1"/>
          </p:cNvPicPr>
          <p:nvPr/>
        </p:nvPicPr>
        <p:blipFill>
          <a:blip r:embed="rId3"/>
          <a:srcRect/>
          <a:stretch>
            <a:fillRect/>
          </a:stretch>
        </p:blipFill>
        <p:spPr bwMode="auto">
          <a:xfrm>
            <a:off x="5562600" y="3886200"/>
            <a:ext cx="2646618" cy="2209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sz="half" idx="4294967295"/>
          </p:nvPr>
        </p:nvSpPr>
        <p:spPr>
          <a:xfrm>
            <a:off x="0" y="1676400"/>
            <a:ext cx="4724400" cy="4330700"/>
          </a:xfrm>
        </p:spPr>
        <p:txBody>
          <a:bodyPr/>
          <a:lstStyle/>
          <a:p>
            <a:r>
              <a:rPr lang="en-US" dirty="0" smtClean="0"/>
              <a:t>Meaning of Patience</a:t>
            </a:r>
          </a:p>
          <a:p>
            <a:r>
              <a:rPr lang="en-US" dirty="0" smtClean="0"/>
              <a:t>What is its importance in Islam ?</a:t>
            </a:r>
          </a:p>
          <a:p>
            <a:r>
              <a:rPr lang="en-US" dirty="0" smtClean="0"/>
              <a:t>Prophet </a:t>
            </a:r>
            <a:r>
              <a:rPr lang="en-US" dirty="0" err="1" smtClean="0"/>
              <a:t>Muhammed’s</a:t>
            </a:r>
            <a:r>
              <a:rPr lang="en-US" dirty="0" smtClean="0"/>
              <a:t> words </a:t>
            </a:r>
          </a:p>
          <a:p>
            <a:r>
              <a:rPr lang="en-US" dirty="0" err="1" smtClean="0"/>
              <a:t>Qur’anic</a:t>
            </a:r>
            <a:r>
              <a:rPr lang="en-US" dirty="0" smtClean="0"/>
              <a:t> verses about it</a:t>
            </a:r>
            <a:endParaRPr lang="en-US" dirty="0"/>
          </a:p>
        </p:txBody>
      </p:sp>
      <p:sp>
        <p:nvSpPr>
          <p:cNvPr id="4" name="3 Başlık"/>
          <p:cNvSpPr>
            <a:spLocks noGrp="1"/>
          </p:cNvSpPr>
          <p:nvPr>
            <p:ph type="title" idx="4294967295"/>
          </p:nvPr>
        </p:nvSpPr>
        <p:spPr>
          <a:xfrm>
            <a:off x="0" y="274638"/>
            <a:ext cx="8229600" cy="1143000"/>
          </a:xfrm>
        </p:spPr>
        <p:txBody>
          <a:bodyPr/>
          <a:lstStyle/>
          <a:p>
            <a:r>
              <a:rPr lang="en-US" dirty="0" smtClean="0"/>
              <a:t>    Outline</a:t>
            </a:r>
            <a:endParaRPr lang="en-US" dirty="0"/>
          </a:p>
        </p:txBody>
      </p:sp>
      <p:pic>
        <p:nvPicPr>
          <p:cNvPr id="5122" name="Picture 2" descr="http://www.deshvidesh.com/issues/desh603/images/patience.jpg"/>
          <p:cNvPicPr>
            <a:picLocks noChangeAspect="1" noChangeArrowheads="1"/>
          </p:cNvPicPr>
          <p:nvPr/>
        </p:nvPicPr>
        <p:blipFill>
          <a:blip r:embed="rId2"/>
          <a:srcRect/>
          <a:stretch>
            <a:fillRect/>
          </a:stretch>
        </p:blipFill>
        <p:spPr bwMode="auto">
          <a:xfrm>
            <a:off x="4953000" y="2743200"/>
            <a:ext cx="3524250" cy="34766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sz="half" idx="4294967295"/>
          </p:nvPr>
        </p:nvSpPr>
        <p:spPr>
          <a:xfrm>
            <a:off x="0" y="1066800"/>
            <a:ext cx="4038600" cy="4678363"/>
          </a:xfrm>
        </p:spPr>
        <p:txBody>
          <a:bodyPr>
            <a:normAutofit/>
          </a:bodyPr>
          <a:lstStyle/>
          <a:p>
            <a:pPr>
              <a:buNone/>
            </a:pPr>
            <a:r>
              <a:rPr lang="en-US" sz="1400" dirty="0" smtClean="0"/>
              <a:t>   </a:t>
            </a:r>
          </a:p>
          <a:p>
            <a:pPr algn="just">
              <a:buNone/>
            </a:pPr>
            <a:r>
              <a:rPr lang="en-US" sz="2000" dirty="0" smtClean="0"/>
              <a:t>    </a:t>
            </a:r>
            <a:r>
              <a:rPr lang="en-US" sz="1800" dirty="0" smtClean="0"/>
              <a:t>Patience, literary means enduring, bearing and resisting pain; suffering and difficulty; and dealing with problems calmly</a:t>
            </a:r>
            <a:r>
              <a:rPr lang="en-US" sz="1800" dirty="0" smtClean="0">
                <a:latin typeface="Tahoma" pitchFamily="34" charset="0"/>
                <a:cs typeface="Tahoma" pitchFamily="34" charset="0"/>
              </a:rPr>
              <a:t>.</a:t>
            </a:r>
          </a:p>
          <a:p>
            <a:pPr>
              <a:buNone/>
            </a:pPr>
            <a:endParaRPr lang="en-US" sz="1900" dirty="0" smtClean="0">
              <a:latin typeface="Tahoma" pitchFamily="34" charset="0"/>
              <a:cs typeface="Tahoma" pitchFamily="34" charset="0"/>
            </a:endParaRPr>
          </a:p>
          <a:p>
            <a:pPr>
              <a:buNone/>
            </a:pPr>
            <a:r>
              <a:rPr lang="en-US" sz="1900" dirty="0" smtClean="0">
                <a:latin typeface="Tahoma" pitchFamily="34" charset="0"/>
                <a:cs typeface="Tahoma" pitchFamily="34" charset="0"/>
              </a:rPr>
              <a:t> </a:t>
            </a:r>
          </a:p>
          <a:p>
            <a:pPr>
              <a:buNone/>
            </a:pPr>
            <a:endParaRPr lang="en-US" dirty="0"/>
          </a:p>
        </p:txBody>
      </p:sp>
      <p:sp>
        <p:nvSpPr>
          <p:cNvPr id="3" name="2 İçerik Yer Tutucusu"/>
          <p:cNvSpPr>
            <a:spLocks noGrp="1"/>
          </p:cNvSpPr>
          <p:nvPr>
            <p:ph sz="half" idx="4294967295"/>
          </p:nvPr>
        </p:nvSpPr>
        <p:spPr>
          <a:xfrm>
            <a:off x="4724400" y="1219200"/>
            <a:ext cx="4038600" cy="5562600"/>
          </a:xfrm>
        </p:spPr>
        <p:txBody>
          <a:bodyPr>
            <a:noAutofit/>
          </a:bodyPr>
          <a:lstStyle/>
          <a:p>
            <a:pPr algn="just">
              <a:buNone/>
            </a:pPr>
            <a:r>
              <a:rPr lang="en-US" sz="1800" dirty="0" smtClean="0"/>
              <a:t>    Another approach to patience is; </a:t>
            </a:r>
          </a:p>
          <a:p>
            <a:pPr algn="just">
              <a:buNone/>
            </a:pPr>
            <a:r>
              <a:rPr lang="en-US" sz="1800" dirty="0" smtClean="0"/>
              <a:t>    When a believer unburdens himself or herself to God while trying to overcome a misfortune or hardship, a responsibility that is very hard to fulfill, or sins that might be committed, this must not be considered a complaint against God. Rather, it is a believer's way of asking Him for help and seeking refuge in Him.</a:t>
            </a:r>
          </a:p>
          <a:p>
            <a:pPr>
              <a:buNone/>
            </a:pPr>
            <a:endParaRPr lang="en-US" sz="1800" dirty="0" smtClean="0"/>
          </a:p>
          <a:p>
            <a:pPr algn="just">
              <a:buNone/>
            </a:pPr>
            <a:r>
              <a:rPr lang="en-US" sz="1800" dirty="0" smtClean="0"/>
              <a:t>   Preserving one's manners in the face of misfortune; being steadfast when confronted with events, and showing no sign of being deterred…</a:t>
            </a:r>
          </a:p>
          <a:p>
            <a:pPr>
              <a:buNone/>
            </a:pPr>
            <a:endParaRPr lang="en-US" sz="1800" dirty="0">
              <a:latin typeface="Tahoma" pitchFamily="34" charset="0"/>
              <a:cs typeface="Tahoma" pitchFamily="34" charset="0"/>
            </a:endParaRPr>
          </a:p>
        </p:txBody>
      </p:sp>
      <p:sp>
        <p:nvSpPr>
          <p:cNvPr id="4" name="3 Başlık"/>
          <p:cNvSpPr>
            <a:spLocks noGrp="1"/>
          </p:cNvSpPr>
          <p:nvPr>
            <p:ph type="title" idx="4294967295"/>
          </p:nvPr>
        </p:nvSpPr>
        <p:spPr>
          <a:xfrm>
            <a:off x="0" y="274638"/>
            <a:ext cx="8229600" cy="1143000"/>
          </a:xfrm>
        </p:spPr>
        <p:txBody>
          <a:bodyPr/>
          <a:lstStyle/>
          <a:p>
            <a:r>
              <a:rPr lang="en-US" dirty="0" smtClean="0"/>
              <a:t> Meaning of Patience</a:t>
            </a:r>
            <a:endParaRPr lang="en-US" dirty="0"/>
          </a:p>
        </p:txBody>
      </p:sp>
      <p:pic>
        <p:nvPicPr>
          <p:cNvPr id="10242" name="Picture 2" descr="http://www.wilmatheater.org/productions/20012002/patience.jpg"/>
          <p:cNvPicPr>
            <a:picLocks noChangeAspect="1" noChangeArrowheads="1"/>
          </p:cNvPicPr>
          <p:nvPr/>
        </p:nvPicPr>
        <p:blipFill>
          <a:blip r:embed="rId2"/>
          <a:srcRect/>
          <a:stretch>
            <a:fillRect/>
          </a:stretch>
        </p:blipFill>
        <p:spPr bwMode="auto">
          <a:xfrm>
            <a:off x="1981200" y="3124200"/>
            <a:ext cx="1981200" cy="306185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sz="half" idx="4294967295"/>
          </p:nvPr>
        </p:nvSpPr>
        <p:spPr>
          <a:xfrm>
            <a:off x="0" y="1481138"/>
            <a:ext cx="4038600" cy="4525962"/>
          </a:xfrm>
        </p:spPr>
        <p:txBody>
          <a:bodyPr>
            <a:normAutofit/>
          </a:bodyPr>
          <a:lstStyle/>
          <a:p>
            <a:pPr>
              <a:buNone/>
            </a:pPr>
            <a:r>
              <a:rPr lang="en-US" sz="1400" dirty="0" smtClean="0"/>
              <a:t>   </a:t>
            </a:r>
          </a:p>
          <a:p>
            <a:pPr>
              <a:buNone/>
            </a:pPr>
            <a:r>
              <a:rPr lang="en-US" sz="1900" dirty="0" smtClean="0">
                <a:latin typeface="Tahoma" pitchFamily="34" charset="0"/>
                <a:cs typeface="Tahoma" pitchFamily="34" charset="0"/>
              </a:rPr>
              <a:t> </a:t>
            </a:r>
          </a:p>
          <a:p>
            <a:pPr>
              <a:buNone/>
            </a:pPr>
            <a:endParaRPr lang="en-US" dirty="0"/>
          </a:p>
        </p:txBody>
      </p:sp>
      <p:sp>
        <p:nvSpPr>
          <p:cNvPr id="3" name="2 İçerik Yer Tutucusu"/>
          <p:cNvSpPr>
            <a:spLocks noGrp="1"/>
          </p:cNvSpPr>
          <p:nvPr>
            <p:ph sz="half" idx="4294967295"/>
          </p:nvPr>
        </p:nvSpPr>
        <p:spPr>
          <a:xfrm>
            <a:off x="4876800" y="1600200"/>
            <a:ext cx="4038600" cy="4449763"/>
          </a:xfrm>
        </p:spPr>
        <p:txBody>
          <a:bodyPr>
            <a:normAutofit/>
          </a:bodyPr>
          <a:lstStyle/>
          <a:p>
            <a:pPr algn="just">
              <a:buNone/>
            </a:pPr>
            <a:r>
              <a:rPr lang="en-US" sz="1900" dirty="0" smtClean="0">
                <a:latin typeface="Tahoma" pitchFamily="34" charset="0"/>
                <a:cs typeface="Tahoma" pitchFamily="34" charset="0"/>
              </a:rPr>
              <a:t>   </a:t>
            </a:r>
            <a:r>
              <a:rPr lang="en-US" sz="2000" dirty="0" smtClean="0">
                <a:latin typeface="Tahoma" pitchFamily="34" charset="0"/>
                <a:cs typeface="Tahoma" pitchFamily="34" charset="0"/>
              </a:rPr>
              <a:t>O</a:t>
            </a:r>
            <a:r>
              <a:rPr lang="en-US" sz="2000" dirty="0" smtClean="0"/>
              <a:t>ne of the most important actions of the heart and mentioned in the Qur'an.</a:t>
            </a:r>
          </a:p>
          <a:p>
            <a:pPr algn="just">
              <a:buNone/>
            </a:pPr>
            <a:endParaRPr lang="en-US" sz="2000" dirty="0" smtClean="0">
              <a:latin typeface="Tahoma" pitchFamily="34" charset="0"/>
              <a:cs typeface="Tahoma" pitchFamily="34" charset="0"/>
            </a:endParaRPr>
          </a:p>
          <a:p>
            <a:pPr algn="just">
              <a:buNone/>
            </a:pPr>
            <a:r>
              <a:rPr lang="en-US" sz="2000" dirty="0" smtClean="0"/>
              <a:t>    Patience is an essential characteristic of those believers who are the most advanced in belief, spirituality, nearness to God, and who guide others to the truth. </a:t>
            </a:r>
            <a:endParaRPr lang="en-US" sz="1900" dirty="0">
              <a:latin typeface="Tahoma" pitchFamily="34" charset="0"/>
              <a:cs typeface="Tahoma" pitchFamily="34" charset="0"/>
            </a:endParaRPr>
          </a:p>
        </p:txBody>
      </p:sp>
      <p:sp>
        <p:nvSpPr>
          <p:cNvPr id="4" name="3 Başlık"/>
          <p:cNvSpPr>
            <a:spLocks noGrp="1"/>
          </p:cNvSpPr>
          <p:nvPr>
            <p:ph type="title" idx="4294967295"/>
          </p:nvPr>
        </p:nvSpPr>
        <p:spPr>
          <a:xfrm>
            <a:off x="0" y="274638"/>
            <a:ext cx="8229600" cy="1143000"/>
          </a:xfrm>
        </p:spPr>
        <p:txBody>
          <a:bodyPr/>
          <a:lstStyle/>
          <a:p>
            <a:r>
              <a:rPr lang="en-US" dirty="0" smtClean="0"/>
              <a:t>     Importance of Patience</a:t>
            </a:r>
            <a:endParaRPr lang="en-US" dirty="0"/>
          </a:p>
        </p:txBody>
      </p:sp>
      <p:sp>
        <p:nvSpPr>
          <p:cNvPr id="5" name="4 Dikdörtgen"/>
          <p:cNvSpPr/>
          <p:nvPr/>
        </p:nvSpPr>
        <p:spPr>
          <a:xfrm>
            <a:off x="533400" y="1600200"/>
            <a:ext cx="4038600" cy="4585871"/>
          </a:xfrm>
          <a:prstGeom prst="rect">
            <a:avLst/>
          </a:prstGeom>
        </p:spPr>
        <p:txBody>
          <a:bodyPr wrap="square">
            <a:spAutoFit/>
          </a:bodyPr>
          <a:lstStyle/>
          <a:p>
            <a:pPr algn="just"/>
            <a:r>
              <a:rPr lang="en-US" sz="2000" dirty="0" smtClean="0"/>
              <a:t>Patience is regarded as half of one's religious life (the other half is thankfulness). </a:t>
            </a:r>
          </a:p>
          <a:p>
            <a:pPr algn="just"/>
            <a:endParaRPr lang="en-US" sz="2000" dirty="0" smtClean="0"/>
          </a:p>
          <a:p>
            <a:pPr algn="just"/>
            <a:r>
              <a:rPr lang="en-US" sz="2000" dirty="0" smtClean="0"/>
              <a:t>Patience is an essential and most important dimension of </a:t>
            </a:r>
            <a:r>
              <a:rPr lang="en-US" sz="2000" dirty="0" err="1" smtClean="0"/>
              <a:t>servanthood</a:t>
            </a:r>
            <a:r>
              <a:rPr lang="en-US" sz="2000" dirty="0" smtClean="0"/>
              <a:t> to God, and is crowned with resignation, the highest spiritual rank in the sight of God, to whatever God has destined.</a:t>
            </a:r>
          </a:p>
          <a:p>
            <a:endParaRPr lang="en-US" dirty="0" smtClean="0"/>
          </a:p>
          <a:p>
            <a:endParaRPr lang="en-US" dirty="0" smtClean="0"/>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sz="half" idx="4294967295"/>
          </p:nvPr>
        </p:nvSpPr>
        <p:spPr>
          <a:xfrm>
            <a:off x="0" y="1295400"/>
            <a:ext cx="4038600" cy="4711700"/>
          </a:xfrm>
        </p:spPr>
        <p:txBody>
          <a:bodyPr>
            <a:normAutofit fontScale="85000" lnSpcReduction="10000"/>
          </a:bodyPr>
          <a:lstStyle/>
          <a:p>
            <a:r>
              <a:rPr lang="en-US" sz="2000" dirty="0" smtClean="0"/>
              <a:t>Enduring difficulties associated with being a true servant of God or steadfastness in performing regular acts of worship</a:t>
            </a:r>
          </a:p>
          <a:p>
            <a:r>
              <a:rPr lang="en-US" sz="2000" dirty="0" smtClean="0"/>
              <a:t>Resisting temptations of the carnal self and Satan to commit sins</a:t>
            </a:r>
          </a:p>
          <a:p>
            <a:r>
              <a:rPr lang="en-US" sz="2000" dirty="0" smtClean="0"/>
              <a:t>Enduring heavenly or earthly calamities, which includes resignation to Divine decrees</a:t>
            </a:r>
          </a:p>
          <a:p>
            <a:r>
              <a:rPr lang="en-US" sz="2000" dirty="0" smtClean="0"/>
              <a:t>Being steadfast in following the right path and not allowing worldly attractions to cause deviation</a:t>
            </a:r>
          </a:p>
          <a:p>
            <a:r>
              <a:rPr lang="en-US" sz="2000" dirty="0" smtClean="0"/>
              <a:t>Showing no haste in realizing hopes or plans that require a certain length of time to achieve. </a:t>
            </a:r>
          </a:p>
          <a:p>
            <a:pPr>
              <a:buNone/>
            </a:pPr>
            <a:r>
              <a:rPr lang="en-US" sz="2000" dirty="0" smtClean="0"/>
              <a:t> </a:t>
            </a:r>
          </a:p>
          <a:p>
            <a:pPr>
              <a:buNone/>
            </a:pPr>
            <a:endParaRPr lang="en-US" dirty="0"/>
          </a:p>
        </p:txBody>
      </p:sp>
      <p:sp>
        <p:nvSpPr>
          <p:cNvPr id="3" name="2 İçerik Yer Tutucusu"/>
          <p:cNvSpPr>
            <a:spLocks noGrp="1"/>
          </p:cNvSpPr>
          <p:nvPr>
            <p:ph sz="half" idx="4294967295"/>
          </p:nvPr>
        </p:nvSpPr>
        <p:spPr>
          <a:xfrm>
            <a:off x="4648200" y="1295400"/>
            <a:ext cx="4191000" cy="4754563"/>
          </a:xfrm>
        </p:spPr>
        <p:txBody>
          <a:bodyPr>
            <a:normAutofit fontScale="85000" lnSpcReduction="10000"/>
          </a:bodyPr>
          <a:lstStyle/>
          <a:p>
            <a:r>
              <a:rPr lang="en-US" sz="1900" dirty="0" smtClean="0">
                <a:latin typeface="Tahoma" pitchFamily="34" charset="0"/>
                <a:cs typeface="Tahoma" pitchFamily="34" charset="0"/>
              </a:rPr>
              <a:t>It is only f</a:t>
            </a:r>
            <a:r>
              <a:rPr lang="en-US" sz="2000" dirty="0" smtClean="0"/>
              <a:t>or the sake of God (being convinced that only God enables one to show patience)</a:t>
            </a:r>
          </a:p>
          <a:p>
            <a:r>
              <a:rPr lang="en-US" sz="2000" dirty="0" smtClean="0"/>
              <a:t>Enduring patiently whatever comes from God</a:t>
            </a:r>
          </a:p>
          <a:p>
            <a:r>
              <a:rPr lang="en-US" sz="2000" dirty="0" smtClean="0"/>
              <a:t>Knowing that He acts from His  Wisdom</a:t>
            </a:r>
          </a:p>
          <a:p>
            <a:r>
              <a:rPr lang="en-US" sz="2000" dirty="0" smtClean="0"/>
              <a:t> Being resigned to whatever happens in the way of God</a:t>
            </a:r>
          </a:p>
          <a:p>
            <a:r>
              <a:rPr lang="en-US" sz="2000" dirty="0" smtClean="0"/>
              <a:t>Showing patience by not disclosing the mysteries of one's achieved spiritual station and to preserve one's nearness to God</a:t>
            </a:r>
          </a:p>
          <a:p>
            <a:r>
              <a:rPr lang="en-US" sz="2000" dirty="0" smtClean="0"/>
              <a:t>Resolving to fulfill one's mission of communicating God's Message to people despite one's deepest desire to die and meet with God. </a:t>
            </a:r>
          </a:p>
          <a:p>
            <a:pPr>
              <a:buNone/>
            </a:pPr>
            <a:endParaRPr lang="en-US" sz="1900" dirty="0">
              <a:latin typeface="Tahoma" pitchFamily="34" charset="0"/>
              <a:cs typeface="Tahoma" pitchFamily="34" charset="0"/>
            </a:endParaRPr>
          </a:p>
        </p:txBody>
      </p:sp>
      <p:sp>
        <p:nvSpPr>
          <p:cNvPr id="4" name="3 Başlık"/>
          <p:cNvSpPr>
            <a:spLocks noGrp="1"/>
          </p:cNvSpPr>
          <p:nvPr>
            <p:ph type="title" idx="4294967295"/>
          </p:nvPr>
        </p:nvSpPr>
        <p:spPr>
          <a:xfrm>
            <a:off x="0" y="274638"/>
            <a:ext cx="8229600" cy="944562"/>
          </a:xfrm>
        </p:spPr>
        <p:txBody>
          <a:bodyPr/>
          <a:lstStyle/>
          <a:p>
            <a:r>
              <a:rPr lang="en-US" dirty="0" smtClean="0"/>
              <a:t>   Categories of Patience</a:t>
            </a:r>
            <a:endParaRPr lang="en-US" dirty="0"/>
          </a:p>
        </p:txBody>
      </p:sp>
      <p:sp>
        <p:nvSpPr>
          <p:cNvPr id="5" name="4 Dikdörtgen"/>
          <p:cNvSpPr/>
          <p:nvPr/>
        </p:nvSpPr>
        <p:spPr>
          <a:xfrm>
            <a:off x="0" y="1219200"/>
            <a:ext cx="4572000" cy="1200329"/>
          </a:xfrm>
          <a:prstGeom prst="rect">
            <a:avLst/>
          </a:prstGeom>
        </p:spPr>
        <p:txBody>
          <a:bodyPr wrap="square">
            <a:spAutoFit/>
          </a:bodyPr>
          <a:lstStyle/>
          <a:p>
            <a:r>
              <a:rPr lang="en-US" dirty="0" smtClean="0"/>
              <a:t> </a:t>
            </a:r>
          </a:p>
          <a:p>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sz="half" idx="4294967295"/>
          </p:nvPr>
        </p:nvSpPr>
        <p:spPr>
          <a:xfrm>
            <a:off x="0" y="1676400"/>
            <a:ext cx="4038600" cy="4330700"/>
          </a:xfrm>
        </p:spPr>
        <p:txBody>
          <a:bodyPr>
            <a:normAutofit/>
          </a:bodyPr>
          <a:lstStyle/>
          <a:p>
            <a:pPr algn="just">
              <a:buNone/>
            </a:pPr>
            <a:r>
              <a:rPr lang="en-US" sz="2000" dirty="0" smtClean="0"/>
              <a:t>   The most advanced people in terms of belief  an worshiping experience the most misfortune ones, they are perfect embodiments of patience, which is the price they pay for the rank in paradise bestowed on them.</a:t>
            </a:r>
          </a:p>
          <a:p>
            <a:pPr>
              <a:buNone/>
            </a:pPr>
            <a:r>
              <a:rPr lang="en-US" sz="2000" dirty="0" smtClean="0"/>
              <a:t>   </a:t>
            </a:r>
            <a:endParaRPr lang="en-US" sz="2000" dirty="0"/>
          </a:p>
        </p:txBody>
      </p:sp>
      <p:sp>
        <p:nvSpPr>
          <p:cNvPr id="3" name="2 İçerik Yer Tutucusu"/>
          <p:cNvSpPr>
            <a:spLocks noGrp="1"/>
          </p:cNvSpPr>
          <p:nvPr>
            <p:ph sz="half" idx="4294967295"/>
          </p:nvPr>
        </p:nvSpPr>
        <p:spPr>
          <a:xfrm>
            <a:off x="4572000" y="1676400"/>
            <a:ext cx="4191000" cy="4373563"/>
          </a:xfrm>
        </p:spPr>
        <p:txBody>
          <a:bodyPr>
            <a:normAutofit/>
          </a:bodyPr>
          <a:lstStyle/>
          <a:p>
            <a:pPr algn="just">
              <a:buNone/>
            </a:pPr>
            <a:r>
              <a:rPr lang="en-US" sz="2000" dirty="0" smtClean="0"/>
              <a:t>   Travelers on the path to God should know how to burn and boil with love or to be consumed with affliction, but never complain to others of such love and affliction. Even if crushed by difficulty or responsibility as heavy as mountains, they should not complain to others. </a:t>
            </a:r>
          </a:p>
          <a:p>
            <a:pPr>
              <a:buNone/>
            </a:pPr>
            <a:endParaRPr lang="en-US" sz="1900" dirty="0">
              <a:latin typeface="Tahoma" pitchFamily="34" charset="0"/>
              <a:cs typeface="Tahoma" pitchFamily="34" charset="0"/>
            </a:endParaRPr>
          </a:p>
        </p:txBody>
      </p:sp>
      <p:sp>
        <p:nvSpPr>
          <p:cNvPr id="4" name="3 Başlık"/>
          <p:cNvSpPr>
            <a:spLocks noGrp="1"/>
          </p:cNvSpPr>
          <p:nvPr>
            <p:ph type="title" idx="4294967295"/>
          </p:nvPr>
        </p:nvSpPr>
        <p:spPr>
          <a:xfrm>
            <a:off x="0" y="381000"/>
            <a:ext cx="8229600" cy="914400"/>
          </a:xfrm>
        </p:spPr>
        <p:txBody>
          <a:bodyPr>
            <a:normAutofit/>
          </a:bodyPr>
          <a:lstStyle/>
          <a:p>
            <a:r>
              <a:rPr lang="en-US" dirty="0" smtClean="0"/>
              <a:t>    The virtue of Patience</a:t>
            </a:r>
            <a:endParaRPr lang="en-US" dirty="0"/>
          </a:p>
        </p:txBody>
      </p:sp>
      <p:sp>
        <p:nvSpPr>
          <p:cNvPr id="5" name="4 Dikdörtgen"/>
          <p:cNvSpPr/>
          <p:nvPr/>
        </p:nvSpPr>
        <p:spPr>
          <a:xfrm>
            <a:off x="0" y="1219200"/>
            <a:ext cx="4572000" cy="1200329"/>
          </a:xfrm>
          <a:prstGeom prst="rect">
            <a:avLst/>
          </a:prstGeom>
        </p:spPr>
        <p:txBody>
          <a:bodyPr wrap="square">
            <a:spAutoFit/>
          </a:bodyPr>
          <a:lstStyle/>
          <a:p>
            <a:r>
              <a:rPr lang="en-US" dirty="0" smtClean="0"/>
              <a:t> </a:t>
            </a:r>
          </a:p>
          <a:p>
            <a:endParaRPr lang="en-US" dirty="0" smtClean="0"/>
          </a:p>
          <a:p>
            <a:endParaRPr lang="en-US" dirty="0" smtClean="0"/>
          </a:p>
          <a:p>
            <a:endParaRPr lang="en-US" dirty="0"/>
          </a:p>
        </p:txBody>
      </p:sp>
      <p:pic>
        <p:nvPicPr>
          <p:cNvPr id="7170" name="Picture 2" descr="http://www.investments-for-dummies.com/uploads/patience.jpg"/>
          <p:cNvPicPr>
            <a:picLocks noChangeAspect="1" noChangeArrowheads="1"/>
          </p:cNvPicPr>
          <p:nvPr/>
        </p:nvPicPr>
        <p:blipFill>
          <a:blip r:embed="rId2"/>
          <a:srcRect/>
          <a:stretch>
            <a:fillRect/>
          </a:stretch>
        </p:blipFill>
        <p:spPr bwMode="auto">
          <a:xfrm>
            <a:off x="2057400" y="4267200"/>
            <a:ext cx="1905000" cy="1905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sz="half" idx="4294967295"/>
          </p:nvPr>
        </p:nvSpPr>
        <p:spPr>
          <a:xfrm>
            <a:off x="0" y="1481138"/>
            <a:ext cx="3733800" cy="4525962"/>
          </a:xfrm>
        </p:spPr>
        <p:txBody>
          <a:bodyPr>
            <a:normAutofit/>
          </a:bodyPr>
          <a:lstStyle/>
          <a:p>
            <a:pPr>
              <a:buNone/>
            </a:pPr>
            <a:r>
              <a:rPr lang="en-US" sz="2000" dirty="0" smtClean="0"/>
              <a:t>   There are several types of patience:</a:t>
            </a:r>
          </a:p>
          <a:p>
            <a:pPr>
              <a:buNone/>
            </a:pPr>
            <a:endParaRPr lang="en-US" sz="2000" dirty="0" smtClean="0"/>
          </a:p>
          <a:p>
            <a:pPr algn="just"/>
            <a:r>
              <a:rPr lang="en-US" sz="2000" dirty="0" smtClean="0"/>
              <a:t>Patience for regular worshiping, daily prayers  and obedience. This type carries more rewards. </a:t>
            </a:r>
          </a:p>
          <a:p>
            <a:pPr algn="just"/>
            <a:r>
              <a:rPr lang="en-US" sz="2000" dirty="0" smtClean="0"/>
              <a:t>Avoiding the prohibitions and sins.</a:t>
            </a:r>
          </a:p>
          <a:p>
            <a:pPr algn="just"/>
            <a:r>
              <a:rPr lang="en-US" sz="2000" dirty="0" smtClean="0"/>
              <a:t>Patience that required  when hardship occurs which is mandatory.                       </a:t>
            </a:r>
            <a:endParaRPr lang="en-US" sz="1200" dirty="0" smtClean="0"/>
          </a:p>
          <a:p>
            <a:endParaRPr lang="en-US" sz="1200" dirty="0" smtClean="0"/>
          </a:p>
          <a:p>
            <a:pPr>
              <a:buNone/>
            </a:pPr>
            <a:r>
              <a:rPr lang="en-US" sz="1200" dirty="0" smtClean="0"/>
              <a:t> </a:t>
            </a:r>
            <a:endParaRPr lang="en-US" dirty="0"/>
          </a:p>
        </p:txBody>
      </p:sp>
      <p:sp>
        <p:nvSpPr>
          <p:cNvPr id="4" name="3 Başlık"/>
          <p:cNvSpPr>
            <a:spLocks noGrp="1"/>
          </p:cNvSpPr>
          <p:nvPr>
            <p:ph type="title" idx="4294967295"/>
          </p:nvPr>
        </p:nvSpPr>
        <p:spPr>
          <a:xfrm>
            <a:off x="0" y="274638"/>
            <a:ext cx="8229600" cy="944562"/>
          </a:xfrm>
        </p:spPr>
        <p:txBody>
          <a:bodyPr>
            <a:normAutofit/>
          </a:bodyPr>
          <a:lstStyle/>
          <a:p>
            <a:r>
              <a:rPr lang="en-US" dirty="0" smtClean="0"/>
              <a:t>   Types of Patience</a:t>
            </a:r>
            <a:endParaRPr lang="en-US" dirty="0"/>
          </a:p>
        </p:txBody>
      </p:sp>
      <p:sp>
        <p:nvSpPr>
          <p:cNvPr id="5" name="4 Dikdörtgen"/>
          <p:cNvSpPr/>
          <p:nvPr/>
        </p:nvSpPr>
        <p:spPr>
          <a:xfrm>
            <a:off x="0" y="1143000"/>
            <a:ext cx="4572000" cy="1200329"/>
          </a:xfrm>
          <a:prstGeom prst="rect">
            <a:avLst/>
          </a:prstGeom>
        </p:spPr>
        <p:txBody>
          <a:bodyPr wrap="square">
            <a:spAutoFit/>
          </a:bodyPr>
          <a:lstStyle/>
          <a:p>
            <a:r>
              <a:rPr lang="en-US" dirty="0" smtClean="0"/>
              <a:t> </a:t>
            </a:r>
          </a:p>
          <a:p>
            <a:endParaRPr lang="en-US" dirty="0" smtClean="0"/>
          </a:p>
          <a:p>
            <a:endParaRPr lang="en-US" dirty="0" smtClean="0"/>
          </a:p>
          <a:p>
            <a:endParaRPr lang="en-US" dirty="0"/>
          </a:p>
        </p:txBody>
      </p:sp>
      <p:pic>
        <p:nvPicPr>
          <p:cNvPr id="22534" name="Picture 6" descr="http://minotredcross.org/images/disaster2.jpg"/>
          <p:cNvPicPr>
            <a:picLocks noChangeAspect="1" noChangeArrowheads="1"/>
          </p:cNvPicPr>
          <p:nvPr/>
        </p:nvPicPr>
        <p:blipFill>
          <a:blip r:embed="rId2"/>
          <a:srcRect/>
          <a:stretch>
            <a:fillRect/>
          </a:stretch>
        </p:blipFill>
        <p:spPr bwMode="auto">
          <a:xfrm>
            <a:off x="4267200" y="2819400"/>
            <a:ext cx="4000500" cy="26289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sz="half" idx="4294967295"/>
          </p:nvPr>
        </p:nvSpPr>
        <p:spPr>
          <a:xfrm>
            <a:off x="0" y="1481138"/>
            <a:ext cx="4038600" cy="4525962"/>
          </a:xfrm>
        </p:spPr>
        <p:txBody>
          <a:bodyPr>
            <a:normAutofit fontScale="62500" lnSpcReduction="20000"/>
          </a:bodyPr>
          <a:lstStyle/>
          <a:p>
            <a:pPr>
              <a:buNone/>
            </a:pPr>
            <a:r>
              <a:rPr lang="en-US" sz="2900" dirty="0" smtClean="0"/>
              <a:t>  </a:t>
            </a:r>
          </a:p>
          <a:p>
            <a:pPr lvl="0">
              <a:buNone/>
            </a:pPr>
            <a:r>
              <a:rPr lang="en-US" sz="2900" dirty="0" smtClean="0"/>
              <a:t>    </a:t>
            </a:r>
            <a:r>
              <a:rPr lang="en-US" dirty="0" err="1" smtClean="0"/>
              <a:t>Rumi</a:t>
            </a:r>
            <a:r>
              <a:rPr lang="en-US" dirty="0" smtClean="0"/>
              <a:t> summarizes such a degree of patience as follows: </a:t>
            </a:r>
          </a:p>
          <a:p>
            <a:pPr lvl="0">
              <a:buNone/>
            </a:pPr>
            <a:endParaRPr lang="en-US" sz="2900" dirty="0" smtClean="0">
              <a:latin typeface="Arial" pitchFamily="34" charset="0"/>
            </a:endParaRPr>
          </a:p>
          <a:p>
            <a:pPr algn="just">
              <a:buNone/>
            </a:pPr>
            <a:r>
              <a:rPr lang="en-US" dirty="0" smtClean="0"/>
              <a:t>    In order to be sustenance for man, a source of strength for his knees, a "light" for his eyes, and a substance for the maintenance of his life; a grain of wheat must be buried in the bosom of the earth, germinate under it, and grow to emerge into the air. It must come into the air after a fierce struggle with the earth, and then be sown and threshed, and ground in a mill. After that, it must be baked in an oven, and, finally, chewed by teeth, sent into the stomach, and digested. </a:t>
            </a:r>
          </a:p>
          <a:p>
            <a:pPr algn="just">
              <a:buNone/>
            </a:pPr>
            <a:endParaRPr lang="en-US" dirty="0"/>
          </a:p>
        </p:txBody>
      </p:sp>
      <p:sp>
        <p:nvSpPr>
          <p:cNvPr id="4" name="3 Başlık"/>
          <p:cNvSpPr>
            <a:spLocks noGrp="1"/>
          </p:cNvSpPr>
          <p:nvPr>
            <p:ph type="title" idx="4294967295"/>
          </p:nvPr>
        </p:nvSpPr>
        <p:spPr>
          <a:xfrm>
            <a:off x="0" y="274638"/>
            <a:ext cx="8229600" cy="944562"/>
          </a:xfrm>
        </p:spPr>
        <p:txBody>
          <a:bodyPr>
            <a:normAutofit/>
          </a:bodyPr>
          <a:lstStyle/>
          <a:p>
            <a:r>
              <a:rPr lang="en-US" dirty="0" smtClean="0"/>
              <a:t>  </a:t>
            </a:r>
            <a:r>
              <a:rPr lang="en-US" dirty="0" err="1" smtClean="0"/>
              <a:t>Rumi’s</a:t>
            </a:r>
            <a:r>
              <a:rPr lang="en-US" dirty="0" smtClean="0"/>
              <a:t> approach  to Patience</a:t>
            </a:r>
            <a:endParaRPr lang="en-US" dirty="0"/>
          </a:p>
        </p:txBody>
      </p:sp>
      <p:sp>
        <p:nvSpPr>
          <p:cNvPr id="5" name="4 Dikdörtgen"/>
          <p:cNvSpPr/>
          <p:nvPr/>
        </p:nvSpPr>
        <p:spPr>
          <a:xfrm>
            <a:off x="0" y="1143000"/>
            <a:ext cx="4572000" cy="1200329"/>
          </a:xfrm>
          <a:prstGeom prst="rect">
            <a:avLst/>
          </a:prstGeom>
        </p:spPr>
        <p:txBody>
          <a:bodyPr wrap="square">
            <a:spAutoFit/>
          </a:bodyPr>
          <a:lstStyle/>
          <a:p>
            <a:r>
              <a:rPr lang="en-US" dirty="0" smtClean="0"/>
              <a:t> </a:t>
            </a:r>
          </a:p>
          <a:p>
            <a:endParaRPr lang="en-US" dirty="0" smtClean="0"/>
          </a:p>
          <a:p>
            <a:endParaRPr lang="en-US" dirty="0" smtClean="0"/>
          </a:p>
          <a:p>
            <a:endParaRPr lang="en-US" dirty="0"/>
          </a:p>
        </p:txBody>
      </p:sp>
      <p:pic>
        <p:nvPicPr>
          <p:cNvPr id="1029" name="Picture 5" descr="http://www.savak.net/acc/images/rumi.jpg"/>
          <p:cNvPicPr>
            <a:picLocks noChangeAspect="1" noChangeArrowheads="1"/>
          </p:cNvPicPr>
          <p:nvPr/>
        </p:nvPicPr>
        <p:blipFill>
          <a:blip r:embed="rId2"/>
          <a:srcRect/>
          <a:stretch>
            <a:fillRect/>
          </a:stretch>
        </p:blipFill>
        <p:spPr bwMode="auto">
          <a:xfrm>
            <a:off x="5562600" y="2362200"/>
            <a:ext cx="2419350" cy="28575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sz="half" idx="4294967295"/>
          </p:nvPr>
        </p:nvSpPr>
        <p:spPr>
          <a:xfrm>
            <a:off x="0" y="1481138"/>
            <a:ext cx="4038600" cy="4525962"/>
          </a:xfrm>
        </p:spPr>
        <p:txBody>
          <a:bodyPr>
            <a:normAutofit lnSpcReduction="10000"/>
          </a:bodyPr>
          <a:lstStyle/>
          <a:p>
            <a:pPr algn="just"/>
            <a:r>
              <a:rPr lang="en-US" sz="1800" dirty="0" smtClean="0"/>
              <a:t>    To attain true humanity, each individual must be "sieved" or "distilled" many times to discover his or her true essence. Otherwise, the ability to develop one's potential to its fullest, to be truly human, is not possible: </a:t>
            </a:r>
          </a:p>
          <a:p>
            <a:pPr algn="just"/>
            <a:r>
              <a:rPr lang="en-US" sz="1800" dirty="0" smtClean="0"/>
              <a:t> How remarkable a believer's affair is, for it is always to his advantage. If something good happens to him he thanks God, which is to his advantage; if something bad happens to him he endures it, which is also to his advantage.  </a:t>
            </a:r>
          </a:p>
          <a:p>
            <a:pPr algn="just">
              <a:buNone/>
            </a:pPr>
            <a:r>
              <a:rPr lang="en-US" sz="1200" dirty="0" smtClean="0"/>
              <a:t> </a:t>
            </a:r>
            <a:endParaRPr lang="en-US" dirty="0"/>
          </a:p>
        </p:txBody>
      </p:sp>
      <p:sp>
        <p:nvSpPr>
          <p:cNvPr id="4" name="3 Başlık"/>
          <p:cNvSpPr>
            <a:spLocks noGrp="1"/>
          </p:cNvSpPr>
          <p:nvPr>
            <p:ph type="title" idx="4294967295"/>
          </p:nvPr>
        </p:nvSpPr>
        <p:spPr>
          <a:xfrm>
            <a:off x="0" y="274638"/>
            <a:ext cx="8229600" cy="944562"/>
          </a:xfrm>
        </p:spPr>
        <p:txBody>
          <a:bodyPr>
            <a:normAutofit fontScale="90000"/>
          </a:bodyPr>
          <a:lstStyle/>
          <a:p>
            <a:r>
              <a:rPr lang="en-US" dirty="0" smtClean="0"/>
              <a:t>  Patience’s role to find one’s     essence </a:t>
            </a:r>
            <a:endParaRPr lang="en-US" dirty="0"/>
          </a:p>
        </p:txBody>
      </p:sp>
      <p:sp>
        <p:nvSpPr>
          <p:cNvPr id="5" name="4 Dikdörtgen"/>
          <p:cNvSpPr/>
          <p:nvPr/>
        </p:nvSpPr>
        <p:spPr>
          <a:xfrm>
            <a:off x="0" y="1219200"/>
            <a:ext cx="4572000" cy="1200329"/>
          </a:xfrm>
          <a:prstGeom prst="rect">
            <a:avLst/>
          </a:prstGeom>
        </p:spPr>
        <p:txBody>
          <a:bodyPr wrap="square">
            <a:spAutoFit/>
          </a:bodyPr>
          <a:lstStyle/>
          <a:p>
            <a:r>
              <a:rPr lang="en-US" dirty="0" smtClean="0"/>
              <a:t> </a:t>
            </a:r>
          </a:p>
          <a:p>
            <a:endParaRPr lang="en-US" dirty="0" smtClean="0"/>
          </a:p>
          <a:p>
            <a:endParaRPr lang="en-US" dirty="0" smtClean="0"/>
          </a:p>
          <a:p>
            <a:endParaRPr lang="en-US" dirty="0"/>
          </a:p>
        </p:txBody>
      </p:sp>
      <p:pic>
        <p:nvPicPr>
          <p:cNvPr id="8" name="Picture 2" descr="http://ursispaltenstein.ch/blog/images/uploads_img/irene_mueller_amazing_water_drops.jpg"/>
          <p:cNvPicPr>
            <a:picLocks noChangeAspect="1" noChangeArrowheads="1"/>
          </p:cNvPicPr>
          <p:nvPr/>
        </p:nvPicPr>
        <p:blipFill>
          <a:blip r:embed="rId2"/>
          <a:srcRect/>
          <a:stretch>
            <a:fillRect/>
          </a:stretch>
        </p:blipFill>
        <p:spPr bwMode="auto">
          <a:xfrm>
            <a:off x="4343400" y="1752600"/>
            <a:ext cx="4343400" cy="3319599"/>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932</TotalTime>
  <Words>813</Words>
  <Application>Microsoft Office PowerPoint</Application>
  <PresentationFormat>On-screen Show (4:3)</PresentationFormat>
  <Paragraphs>81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Kalabalık</vt:lpstr>
      <vt:lpstr>        PATIENCE</vt:lpstr>
      <vt:lpstr>    Outline</vt:lpstr>
      <vt:lpstr> Meaning of Patience</vt:lpstr>
      <vt:lpstr>     Importance of Patience</vt:lpstr>
      <vt:lpstr>   Categories of Patience</vt:lpstr>
      <vt:lpstr>    The virtue of Patience</vt:lpstr>
      <vt:lpstr>   Types of Patience</vt:lpstr>
      <vt:lpstr>  Rumi’s approach  to Patience</vt:lpstr>
      <vt:lpstr>  Patience’s role to find one’s     essence </vt:lpstr>
      <vt:lpstr>    Few Verses of Holy Qur’an</vt:lpstr>
      <vt:lpstr>  Few Sayings of Prophet Muhamed</vt:lpstr>
    </vt:vector>
  </TitlesOfParts>
  <Company>K3</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PATIENCE &amp; GRATITUDE</dc:title>
  <dc:creator>KUTLAY</dc:creator>
  <cp:lastModifiedBy>Sony</cp:lastModifiedBy>
  <cp:revision>83</cp:revision>
  <dcterms:created xsi:type="dcterms:W3CDTF">2007-10-16T19:51:54Z</dcterms:created>
  <dcterms:modified xsi:type="dcterms:W3CDTF">2013-11-15T02:48:54Z</dcterms:modified>
</cp:coreProperties>
</file>