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847"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556972-B230-4B90-A994-A0368C8E51E5}"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E1808-3363-48BA-8A20-91BD0BFF66DF}" type="slidenum">
              <a:rPr lang="en-US" smtClean="0"/>
              <a:t>‹#›</a:t>
            </a:fld>
            <a:endParaRPr lang="en-US"/>
          </a:p>
        </p:txBody>
      </p:sp>
    </p:spTree>
    <p:extLst>
      <p:ext uri="{BB962C8B-B14F-4D97-AF65-F5344CB8AC3E}">
        <p14:creationId xmlns:p14="http://schemas.microsoft.com/office/powerpoint/2010/main" val="1705402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556972-B230-4B90-A994-A0368C8E51E5}"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E1808-3363-48BA-8A20-91BD0BFF66DF}" type="slidenum">
              <a:rPr lang="en-US" smtClean="0"/>
              <a:t>‹#›</a:t>
            </a:fld>
            <a:endParaRPr lang="en-US"/>
          </a:p>
        </p:txBody>
      </p:sp>
    </p:spTree>
    <p:extLst>
      <p:ext uri="{BB962C8B-B14F-4D97-AF65-F5344CB8AC3E}">
        <p14:creationId xmlns:p14="http://schemas.microsoft.com/office/powerpoint/2010/main" val="2513449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556972-B230-4B90-A994-A0368C8E51E5}"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E1808-3363-48BA-8A20-91BD0BFF66DF}" type="slidenum">
              <a:rPr lang="en-US" smtClean="0"/>
              <a:t>‹#›</a:t>
            </a:fld>
            <a:endParaRPr lang="en-US"/>
          </a:p>
        </p:txBody>
      </p:sp>
    </p:spTree>
    <p:extLst>
      <p:ext uri="{BB962C8B-B14F-4D97-AF65-F5344CB8AC3E}">
        <p14:creationId xmlns:p14="http://schemas.microsoft.com/office/powerpoint/2010/main" val="2431846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556972-B230-4B90-A994-A0368C8E51E5}"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E1808-3363-48BA-8A20-91BD0BFF66DF}" type="slidenum">
              <a:rPr lang="en-US" smtClean="0"/>
              <a:t>‹#›</a:t>
            </a:fld>
            <a:endParaRPr lang="en-US"/>
          </a:p>
        </p:txBody>
      </p:sp>
    </p:spTree>
    <p:extLst>
      <p:ext uri="{BB962C8B-B14F-4D97-AF65-F5344CB8AC3E}">
        <p14:creationId xmlns:p14="http://schemas.microsoft.com/office/powerpoint/2010/main" val="784232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556972-B230-4B90-A994-A0368C8E51E5}"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E1808-3363-48BA-8A20-91BD0BFF66DF}" type="slidenum">
              <a:rPr lang="en-US" smtClean="0"/>
              <a:t>‹#›</a:t>
            </a:fld>
            <a:endParaRPr lang="en-US"/>
          </a:p>
        </p:txBody>
      </p:sp>
    </p:spTree>
    <p:extLst>
      <p:ext uri="{BB962C8B-B14F-4D97-AF65-F5344CB8AC3E}">
        <p14:creationId xmlns:p14="http://schemas.microsoft.com/office/powerpoint/2010/main" val="907083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556972-B230-4B90-A994-A0368C8E51E5}"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E1808-3363-48BA-8A20-91BD0BFF66DF}" type="slidenum">
              <a:rPr lang="en-US" smtClean="0"/>
              <a:t>‹#›</a:t>
            </a:fld>
            <a:endParaRPr lang="en-US"/>
          </a:p>
        </p:txBody>
      </p:sp>
    </p:spTree>
    <p:extLst>
      <p:ext uri="{BB962C8B-B14F-4D97-AF65-F5344CB8AC3E}">
        <p14:creationId xmlns:p14="http://schemas.microsoft.com/office/powerpoint/2010/main" val="2461617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556972-B230-4B90-A994-A0368C8E51E5}" type="datetimeFigureOut">
              <a:rPr lang="en-US" smtClean="0"/>
              <a:t>9/9/2016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2E1808-3363-48BA-8A20-91BD0BFF66DF}" type="slidenum">
              <a:rPr lang="en-US" smtClean="0"/>
              <a:t>‹#›</a:t>
            </a:fld>
            <a:endParaRPr lang="en-US"/>
          </a:p>
        </p:txBody>
      </p:sp>
    </p:spTree>
    <p:extLst>
      <p:ext uri="{BB962C8B-B14F-4D97-AF65-F5344CB8AC3E}">
        <p14:creationId xmlns:p14="http://schemas.microsoft.com/office/powerpoint/2010/main" val="4222691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556972-B230-4B90-A994-A0368C8E51E5}" type="datetimeFigureOut">
              <a:rPr lang="en-US" smtClean="0"/>
              <a:t>9/9/2016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2E1808-3363-48BA-8A20-91BD0BFF66DF}" type="slidenum">
              <a:rPr lang="en-US" smtClean="0"/>
              <a:t>‹#›</a:t>
            </a:fld>
            <a:endParaRPr lang="en-US"/>
          </a:p>
        </p:txBody>
      </p:sp>
    </p:spTree>
    <p:extLst>
      <p:ext uri="{BB962C8B-B14F-4D97-AF65-F5344CB8AC3E}">
        <p14:creationId xmlns:p14="http://schemas.microsoft.com/office/powerpoint/2010/main" val="1936596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56972-B230-4B90-A994-A0368C8E51E5}" type="datetimeFigureOut">
              <a:rPr lang="en-US" smtClean="0"/>
              <a:t>9/9/2016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2E1808-3363-48BA-8A20-91BD0BFF66DF}" type="slidenum">
              <a:rPr lang="en-US" smtClean="0"/>
              <a:t>‹#›</a:t>
            </a:fld>
            <a:endParaRPr lang="en-US"/>
          </a:p>
        </p:txBody>
      </p:sp>
    </p:spTree>
    <p:extLst>
      <p:ext uri="{BB962C8B-B14F-4D97-AF65-F5344CB8AC3E}">
        <p14:creationId xmlns:p14="http://schemas.microsoft.com/office/powerpoint/2010/main" val="3248871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556972-B230-4B90-A994-A0368C8E51E5}"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E1808-3363-48BA-8A20-91BD0BFF66DF}" type="slidenum">
              <a:rPr lang="en-US" smtClean="0"/>
              <a:t>‹#›</a:t>
            </a:fld>
            <a:endParaRPr lang="en-US"/>
          </a:p>
        </p:txBody>
      </p:sp>
    </p:spTree>
    <p:extLst>
      <p:ext uri="{BB962C8B-B14F-4D97-AF65-F5344CB8AC3E}">
        <p14:creationId xmlns:p14="http://schemas.microsoft.com/office/powerpoint/2010/main" val="63532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556972-B230-4B90-A994-A0368C8E51E5}"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E1808-3363-48BA-8A20-91BD0BFF66DF}" type="slidenum">
              <a:rPr lang="en-US" smtClean="0"/>
              <a:t>‹#›</a:t>
            </a:fld>
            <a:endParaRPr lang="en-US"/>
          </a:p>
        </p:txBody>
      </p:sp>
    </p:spTree>
    <p:extLst>
      <p:ext uri="{BB962C8B-B14F-4D97-AF65-F5344CB8AC3E}">
        <p14:creationId xmlns:p14="http://schemas.microsoft.com/office/powerpoint/2010/main" val="314397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56972-B230-4B90-A994-A0368C8E51E5}" type="datetimeFigureOut">
              <a:rPr lang="en-US" smtClean="0"/>
              <a:t>9/9/2016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2E1808-3363-48BA-8A20-91BD0BFF66DF}" type="slidenum">
              <a:rPr lang="en-US" smtClean="0"/>
              <a:t>‹#›</a:t>
            </a:fld>
            <a:endParaRPr lang="en-US"/>
          </a:p>
        </p:txBody>
      </p:sp>
    </p:spTree>
    <p:extLst>
      <p:ext uri="{BB962C8B-B14F-4D97-AF65-F5344CB8AC3E}">
        <p14:creationId xmlns:p14="http://schemas.microsoft.com/office/powerpoint/2010/main" val="1814345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qurban.embracerelief.org/index.php/en/frequently-asked#faqnoancho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qurban.embracerelief.org/index.php/en/frequently-asked#faqnoancho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qurban.embracerelief.org/index.php/en/frequently-asked#faqnoancho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qurban.embracerelief.org/index.php/en/frequently-asked#faqnoancho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qurban.embracerelief.org/index.php/en/frequently-asked#faqnoancho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qurban.embracerelief.org/index.php/en/frequently-asked#faqnoancho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qurban.embracerelief.org/index.php/en/frequently-asked#faqnoancho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qurban.embracerelief.org/index.php/en/frequently-asked#faqnoancho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qurban.embracerelief.org/index.php/en/frequently-asked#faqnoancho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qurban.embracerelief.org/index.php/en/frequently-asked#faqnoancho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qurban.embracerelief.org/index.php/en/frequently-asked#faqnoancho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latin typeface="Calibri" panose="020F0502020204030204" pitchFamily="34" charset="0"/>
              </a:rPr>
              <a:t>SACRIFICE IN ISLAM</a:t>
            </a:r>
            <a:endParaRPr lang="en-US" sz="4000" b="1" dirty="0">
              <a:latin typeface="Calibri" panose="020F0502020204030204" pitchFamily="34" charset="0"/>
            </a:endParaRPr>
          </a:p>
        </p:txBody>
      </p:sp>
      <p:sp>
        <p:nvSpPr>
          <p:cNvPr id="3" name="Subtitle 2"/>
          <p:cNvSpPr>
            <a:spLocks noGrp="1"/>
          </p:cNvSpPr>
          <p:nvPr>
            <p:ph type="subTitle" idx="1"/>
          </p:nvPr>
        </p:nvSpPr>
        <p:spPr/>
        <p:txBody>
          <a:bodyPr/>
          <a:lstStyle/>
          <a:p>
            <a:endParaRPr lang="en-US" dirty="0"/>
          </a:p>
          <a:p>
            <a:r>
              <a:rPr lang="en-US" sz="4000" b="1" dirty="0" smtClean="0">
                <a:latin typeface="Calibri" panose="020F0502020204030204" pitchFamily="34" charset="0"/>
              </a:rPr>
              <a:t>AID-UL ADHA</a:t>
            </a:r>
            <a:endParaRPr lang="en-US" sz="4000" b="1" dirty="0">
              <a:latin typeface="Calibri" panose="020F0502020204030204" pitchFamily="34" charset="0"/>
            </a:endParaRPr>
          </a:p>
        </p:txBody>
      </p:sp>
    </p:spTree>
    <p:extLst>
      <p:ext uri="{BB962C8B-B14F-4D97-AF65-F5344CB8AC3E}">
        <p14:creationId xmlns:p14="http://schemas.microsoft.com/office/powerpoint/2010/main" val="612109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hlinkClick r:id="rId2"/>
              </a:rPr>
              <a:t/>
            </a:r>
            <a:br>
              <a:rPr lang="en-US" b="1" dirty="0" smtClean="0">
                <a:hlinkClick r:id="rId2"/>
              </a:rPr>
            </a:br>
            <a:r>
              <a:rPr lang="en-US" b="1" dirty="0" smtClean="0">
                <a:latin typeface="Calibri" panose="020F0502020204030204" pitchFamily="34" charset="0"/>
                <a:hlinkClick r:id="rId2"/>
              </a:rPr>
              <a:t>WHAT </a:t>
            </a:r>
            <a:r>
              <a:rPr lang="en-US" b="1" dirty="0">
                <a:latin typeface="Calibri" panose="020F0502020204030204" pitchFamily="34" charset="0"/>
                <a:hlinkClick r:id="rId2"/>
              </a:rPr>
              <a:t>IS THE SACRIFICIAL DONATION?</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Traditionally, people donate the animals meat to their neighbors, relatives and the poor. Many Muslims take this time of year to make charitable donations at home and abroad. Muslims can slaughter animals themselves or they can give their deputation to someone else to slaughter the animals for them. It is also important that we remember that it is not permissible for us to sell anything from the animal, which was offered. Also some of it should be given to the poor, as we know from the </a:t>
            </a:r>
            <a:r>
              <a:rPr lang="en-US" dirty="0" err="1"/>
              <a:t>Sunnah</a:t>
            </a:r>
            <a:r>
              <a:rPr lang="en-US" dirty="0"/>
              <a:t> of the Prophet (PBUH). Sometimes Muslims, who have obligatory sacrifice, can donate animals or an amount of money is enough to buy an animal for charity with the promise or deputation of slaughtering animals according to religious rituals for sacrifice. In the United States and other countries the prices to buy animals, which are religiously acceptable to be sacrificed, can differ since the economy is not the same. Embrace Relief is one of the charities that accepts the sacrificial donations along with people’s sacrificial deputation and slaughters the animals accordingly depending on the intent of the sacrifice. The meat of this animal is then distributed without any delay to people in need.</a:t>
            </a:r>
          </a:p>
        </p:txBody>
      </p:sp>
    </p:spTree>
    <p:extLst>
      <p:ext uri="{BB962C8B-B14F-4D97-AF65-F5344CB8AC3E}">
        <p14:creationId xmlns:p14="http://schemas.microsoft.com/office/powerpoint/2010/main" val="2537009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hlinkClick r:id="rId2"/>
              </a:rPr>
              <a:t/>
            </a:r>
            <a:br>
              <a:rPr lang="en-US" b="1" dirty="0">
                <a:hlinkClick r:id="rId2"/>
              </a:rPr>
            </a:br>
            <a:r>
              <a:rPr lang="en-US" b="1" dirty="0" smtClean="0">
                <a:hlinkClick r:id="rId2"/>
              </a:rPr>
              <a:t/>
            </a:r>
            <a:br>
              <a:rPr lang="en-US" b="1" dirty="0" smtClean="0">
                <a:hlinkClick r:id="rId2"/>
              </a:rPr>
            </a:br>
            <a:r>
              <a:rPr lang="en-US" b="1" dirty="0" smtClean="0">
                <a:latin typeface="Calibri" panose="020F0502020204030204" pitchFamily="34" charset="0"/>
                <a:hlinkClick r:id="rId2"/>
              </a:rPr>
              <a:t>WHAT </a:t>
            </a:r>
            <a:r>
              <a:rPr lang="en-US" b="1" dirty="0">
                <a:latin typeface="Calibri" panose="020F0502020204030204" pitchFamily="34" charset="0"/>
                <a:hlinkClick r:id="rId2"/>
              </a:rPr>
              <a:t>IS HALAL MEAT?</a:t>
            </a:r>
            <a:r>
              <a:rPr lang="en-US" b="1" dirty="0"/>
              <a:t/>
            </a:r>
            <a:br>
              <a:rPr lang="en-US" b="1" dirty="0"/>
            </a:b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Muslims can consume only Halal foods. Halal is the Arabic word for “permissible” or lawful. To make meat halal or permissible, an animal or poultry has to be slaughtered in a ritual way known as </a:t>
            </a:r>
            <a:r>
              <a:rPr lang="en-US" dirty="0" err="1"/>
              <a:t>Zibah</a:t>
            </a:r>
            <a:r>
              <a:rPr lang="en-US" dirty="0"/>
              <a:t> or </a:t>
            </a:r>
            <a:r>
              <a:rPr lang="en-US" dirty="0" err="1"/>
              <a:t>Zabihah</a:t>
            </a:r>
            <a:r>
              <a:rPr lang="en-US" dirty="0"/>
              <a:t>. Halal is somewhat like Jewish kosher and, </a:t>
            </a:r>
            <a:r>
              <a:rPr lang="en-US" dirty="0" err="1"/>
              <a:t>Zibah</a:t>
            </a:r>
            <a:r>
              <a:rPr lang="en-US" dirty="0"/>
              <a:t> is with some exception is similar to </a:t>
            </a:r>
            <a:r>
              <a:rPr lang="en-US" dirty="0" err="1"/>
              <a:t>Shechita</a:t>
            </a:r>
            <a:r>
              <a:rPr lang="en-US" dirty="0"/>
              <a:t>. </a:t>
            </a:r>
            <a:br>
              <a:rPr lang="en-US" dirty="0"/>
            </a:br>
            <a:r>
              <a:rPr lang="en-US" dirty="0"/>
              <a:t>These are the following rules that makes a meat Halal: </a:t>
            </a:r>
            <a:br>
              <a:rPr lang="en-US" dirty="0"/>
            </a:br>
            <a:r>
              <a:rPr lang="en-US" dirty="0"/>
              <a:t>   - A Muslim must perform the slaughter, and will recite </a:t>
            </a:r>
            <a:r>
              <a:rPr lang="en-US" dirty="0" err="1"/>
              <a:t>tasmiyah</a:t>
            </a:r>
            <a:r>
              <a:rPr lang="en-US" dirty="0"/>
              <a:t> or </a:t>
            </a:r>
            <a:r>
              <a:rPr lang="en-US" dirty="0" err="1"/>
              <a:t>shahada</a:t>
            </a:r>
            <a:r>
              <a:rPr lang="en-US" dirty="0"/>
              <a:t>, which fulfills the requirement of dedication. </a:t>
            </a:r>
            <a:br>
              <a:rPr lang="en-US" dirty="0"/>
            </a:br>
            <a:r>
              <a:rPr lang="en-US" dirty="0"/>
              <a:t>   - </a:t>
            </a:r>
            <a:r>
              <a:rPr lang="en-US" dirty="0" err="1"/>
              <a:t>Zabihah</a:t>
            </a:r>
            <a:r>
              <a:rPr lang="en-US" dirty="0"/>
              <a:t> requires animals to be alive and healthy at the time of slaughter, decaying, wounded, or sick animals are forbidden. </a:t>
            </a:r>
            <a:br>
              <a:rPr lang="en-US" dirty="0"/>
            </a:br>
            <a:r>
              <a:rPr lang="en-US" dirty="0"/>
              <a:t>   - The knives must be sharp, so that the animal will experience the least pain possible. </a:t>
            </a:r>
            <a:br>
              <a:rPr lang="en-US" dirty="0"/>
            </a:br>
            <a:r>
              <a:rPr lang="en-US" dirty="0"/>
              <a:t>   - All of the blood must be fully drained from the animal. Pork and carnivorous animals are forbidden Animals that are killed inhumanely, such as strangling, suffocating, or by a violent blow are also forbidden. </a:t>
            </a:r>
            <a:br>
              <a:rPr lang="en-US" dirty="0"/>
            </a:br>
            <a:r>
              <a:rPr lang="en-US" dirty="0"/>
              <a:t>   - Since Pork is forbidden, Halal slaughtering must not be performed in the area or vicinity where pigs are slaughtered.</a:t>
            </a:r>
          </a:p>
        </p:txBody>
      </p:sp>
    </p:spTree>
    <p:extLst>
      <p:ext uri="{BB962C8B-B14F-4D97-AF65-F5344CB8AC3E}">
        <p14:creationId xmlns:p14="http://schemas.microsoft.com/office/powerpoint/2010/main" val="223485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7651"/>
            <a:ext cx="10515600" cy="1325563"/>
          </a:xfrm>
        </p:spPr>
        <p:txBody>
          <a:bodyPr>
            <a:normAutofit fontScale="90000"/>
          </a:bodyPr>
          <a:lstStyle/>
          <a:p>
            <a:r>
              <a:rPr lang="en-US" b="1" dirty="0" smtClean="0">
                <a:latin typeface="Calibri" panose="020F0502020204030204" pitchFamily="34" charset="0"/>
                <a:hlinkClick r:id="rId2"/>
              </a:rPr>
              <a:t/>
            </a:r>
            <a:br>
              <a:rPr lang="en-US" b="1" dirty="0" smtClean="0">
                <a:latin typeface="Calibri" panose="020F0502020204030204" pitchFamily="34" charset="0"/>
                <a:hlinkClick r:id="rId2"/>
              </a:rPr>
            </a:br>
            <a:r>
              <a:rPr lang="en-US" b="1" dirty="0" smtClean="0">
                <a:latin typeface="Calibri" panose="020F0502020204030204" pitchFamily="34" charset="0"/>
                <a:hlinkClick r:id="rId2"/>
              </a:rPr>
              <a:t>WHAT </a:t>
            </a:r>
            <a:r>
              <a:rPr lang="en-US" b="1" dirty="0">
                <a:latin typeface="Calibri" panose="020F0502020204030204" pitchFamily="34" charset="0"/>
                <a:hlinkClick r:id="rId2"/>
              </a:rPr>
              <a:t>TYPES OF ANIMALS ARE NOT ACCEPTABLE FOR SACRIFICE?</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There are four types of animals that are not acceptable to be sacrificed. These are: </a:t>
            </a:r>
            <a:br>
              <a:rPr lang="en-US" dirty="0"/>
            </a:br>
            <a:r>
              <a:rPr lang="en-US" dirty="0"/>
              <a:t>-Blind animals or animals that have lost eyesight. </a:t>
            </a:r>
            <a:br>
              <a:rPr lang="en-US" dirty="0"/>
            </a:br>
            <a:r>
              <a:rPr lang="en-US" dirty="0"/>
              <a:t>-Lame animals. </a:t>
            </a:r>
            <a:br>
              <a:rPr lang="en-US" dirty="0"/>
            </a:br>
            <a:r>
              <a:rPr lang="en-US" dirty="0"/>
              <a:t>-Sick animals. </a:t>
            </a:r>
            <a:br>
              <a:rPr lang="en-US" dirty="0"/>
            </a:br>
            <a:r>
              <a:rPr lang="en-US"/>
              <a:t>-Animals that are near starving or very malnourished.</a:t>
            </a:r>
            <a:endParaRPr lang="en-US" dirty="0"/>
          </a:p>
        </p:txBody>
      </p:sp>
    </p:spTree>
    <p:extLst>
      <p:ext uri="{BB962C8B-B14F-4D97-AF65-F5344CB8AC3E}">
        <p14:creationId xmlns:p14="http://schemas.microsoft.com/office/powerpoint/2010/main" val="379557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hlinkClick r:id="rId2"/>
              </a:rPr>
              <a:t/>
            </a:r>
            <a:br>
              <a:rPr lang="en-US" b="1" dirty="0" smtClean="0">
                <a:hlinkClick r:id="rId2"/>
              </a:rPr>
            </a:br>
            <a:r>
              <a:rPr lang="en-US" b="1" dirty="0" smtClean="0">
                <a:latin typeface="Calibri" panose="020F0502020204030204" pitchFamily="34" charset="0"/>
                <a:hlinkClick r:id="rId2"/>
              </a:rPr>
              <a:t>What </a:t>
            </a:r>
            <a:r>
              <a:rPr lang="en-US" b="1" dirty="0">
                <a:latin typeface="Calibri" panose="020F0502020204030204" pitchFamily="34" charset="0"/>
                <a:hlinkClick r:id="rId2"/>
              </a:rPr>
              <a:t>is </a:t>
            </a:r>
            <a:r>
              <a:rPr lang="en-US" b="1" dirty="0" err="1">
                <a:latin typeface="Calibri" panose="020F0502020204030204" pitchFamily="34" charset="0"/>
                <a:hlinkClick r:id="rId2"/>
              </a:rPr>
              <a:t>Eid</a:t>
            </a:r>
            <a:r>
              <a:rPr lang="en-US" b="1" dirty="0">
                <a:latin typeface="Calibri" panose="020F0502020204030204" pitchFamily="34" charset="0"/>
                <a:hlinkClick r:id="rId2"/>
              </a:rPr>
              <a:t>- </a:t>
            </a:r>
            <a:r>
              <a:rPr lang="en-US" b="1" dirty="0" err="1">
                <a:latin typeface="Calibri" panose="020F0502020204030204" pitchFamily="34" charset="0"/>
                <a:hlinkClick r:id="rId2"/>
              </a:rPr>
              <a:t>Ul-Adha</a:t>
            </a:r>
            <a:r>
              <a:rPr lang="en-US" b="1" dirty="0">
                <a:latin typeface="Calibri" panose="020F0502020204030204" pitchFamily="34" charset="0"/>
                <a:hlinkClick r:id="rId2"/>
              </a:rPr>
              <a:t>?</a:t>
            </a:r>
            <a:r>
              <a:rPr lang="en-US" b="1" dirty="0"/>
              <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 </a:t>
            </a:r>
            <a:r>
              <a:rPr lang="en-US" dirty="0" err="1"/>
              <a:t>Eid-ul-Adha</a:t>
            </a:r>
            <a:r>
              <a:rPr lang="en-US" dirty="0"/>
              <a:t> is the celebration of sacrifice, and it is important for two reasons. </a:t>
            </a:r>
            <a:br>
              <a:rPr lang="en-US" dirty="0"/>
            </a:br>
            <a:r>
              <a:rPr lang="en-US" dirty="0"/>
              <a:t>      -During </a:t>
            </a:r>
            <a:r>
              <a:rPr lang="en-US" dirty="0" err="1"/>
              <a:t>Eid-ul-Adha</a:t>
            </a:r>
            <a:r>
              <a:rPr lang="en-US" dirty="0"/>
              <a:t> we remember the spirit of Prophet Ibrahim (peace be upon him) and how he was willing to sacrifice the person (his son) he loved the most, because Allah (SWT) commanded him to. </a:t>
            </a:r>
            <a:br>
              <a:rPr lang="en-US" dirty="0"/>
            </a:br>
            <a:r>
              <a:rPr lang="en-US" dirty="0"/>
              <a:t>      -</a:t>
            </a:r>
            <a:r>
              <a:rPr lang="en-US" dirty="0" err="1"/>
              <a:t>Eid-ul-Adha</a:t>
            </a:r>
            <a:r>
              <a:rPr lang="en-US" dirty="0"/>
              <a:t> ends the period of Hajj in which you can be closest to Allah. You forget about everything else in the world except focus on the moment. Even people who did not perform the Hajj that year think about what it symbolizes and celebrate it. </a:t>
            </a:r>
            <a:br>
              <a:rPr lang="en-US" dirty="0"/>
            </a:br>
            <a:r>
              <a:rPr lang="en-US" dirty="0"/>
              <a:t> Muslims can offer a sheep that has completed the first year of its life and begun its second year. We know this because the Prophet (peace and blessing be upon him) said, "Offer the sheep that is in its second (year) because this is what is permissible. You can also use a goat or a cow which has entered into its third year of life or a camel which has begun its sixth year of life". There are things that were determined by </a:t>
            </a:r>
            <a:r>
              <a:rPr lang="en-US" dirty="0" err="1"/>
              <a:t>Ijmaa</a:t>
            </a:r>
            <a:r>
              <a:rPr lang="en-US" dirty="0"/>
              <a:t>’ or consensus of the Scholars. </a:t>
            </a:r>
            <a:br>
              <a:rPr lang="en-US" dirty="0"/>
            </a:br>
            <a:r>
              <a:rPr lang="en-US" dirty="0"/>
              <a:t> When we talk about more than one person trying to put their money together to purchase an animal. There are rules that need to be followed. For example, it is acceptable for seven people to come together and participate in the offering of a male or female camel. The same is true for the offering of a cow. This is known because of the </a:t>
            </a:r>
            <a:r>
              <a:rPr lang="en-US" dirty="0" err="1"/>
              <a:t>Hadeeth</a:t>
            </a:r>
            <a:r>
              <a:rPr lang="en-US" dirty="0"/>
              <a:t> of </a:t>
            </a:r>
            <a:r>
              <a:rPr lang="en-US" dirty="0" err="1"/>
              <a:t>Jaabir</a:t>
            </a:r>
            <a:r>
              <a:rPr lang="en-US" dirty="0"/>
              <a:t> (may Allah be pleased with him) where he said, "We sacrificed with the Prophet the year of </a:t>
            </a:r>
            <a:r>
              <a:rPr lang="en-US" dirty="0" err="1"/>
              <a:t>Hudaibiyah</a:t>
            </a:r>
            <a:r>
              <a:rPr lang="en-US" dirty="0"/>
              <a:t>, a camel was sufficient for seven people and a cow was sufficient for 7 people as </a:t>
            </a:r>
            <a:r>
              <a:rPr lang="en-US" dirty="0" err="1"/>
              <a:t>well.The</a:t>
            </a:r>
            <a:r>
              <a:rPr lang="en-US" dirty="0"/>
              <a:t> sheep though is only sufficient for one person".</a:t>
            </a:r>
          </a:p>
        </p:txBody>
      </p:sp>
    </p:spTree>
    <p:extLst>
      <p:ext uri="{BB962C8B-B14F-4D97-AF65-F5344CB8AC3E}">
        <p14:creationId xmlns:p14="http://schemas.microsoft.com/office/powerpoint/2010/main" val="1261426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hlinkClick r:id="rId2"/>
              </a:rPr>
              <a:t/>
            </a:r>
            <a:br>
              <a:rPr lang="en-US" b="1" dirty="0" smtClean="0">
                <a:hlinkClick r:id="rId2"/>
              </a:rPr>
            </a:br>
            <a:r>
              <a:rPr lang="en-US" b="1" dirty="0" smtClean="0">
                <a:latin typeface="Calibri" panose="020F0502020204030204" pitchFamily="34" charset="0"/>
                <a:hlinkClick r:id="rId2"/>
              </a:rPr>
              <a:t>WHAT </a:t>
            </a:r>
            <a:r>
              <a:rPr lang="en-US" b="1" dirty="0">
                <a:latin typeface="Calibri" panose="020F0502020204030204" pitchFamily="34" charset="0"/>
                <a:hlinkClick r:id="rId2"/>
              </a:rPr>
              <a:t>IS AN OBLIGATORY SACRIFICE?</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Sacrificing an animal for Allah (God) is an obligatory worship for Muslims who are residents, financially secure, already passed puberty according to </a:t>
            </a:r>
            <a:r>
              <a:rPr lang="en-US" dirty="0" err="1"/>
              <a:t>Hanafi</a:t>
            </a:r>
            <a:r>
              <a:rPr lang="en-US" dirty="0"/>
              <a:t> communion. Muslims can be counted financially secure if they have 80.18 g of gold or the equivalent value in money. Muslims should sacrifice an animal to express their gratitude towards Allah (God).</a:t>
            </a:r>
          </a:p>
        </p:txBody>
      </p:sp>
    </p:spTree>
    <p:extLst>
      <p:ext uri="{BB962C8B-B14F-4D97-AF65-F5344CB8AC3E}">
        <p14:creationId xmlns:p14="http://schemas.microsoft.com/office/powerpoint/2010/main" val="2875684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alibri" panose="020F0502020204030204" pitchFamily="34" charset="0"/>
                <a:hlinkClick r:id="rId2"/>
              </a:rPr>
              <a:t/>
            </a:r>
            <a:br>
              <a:rPr lang="en-US" b="1" dirty="0" smtClean="0">
                <a:latin typeface="Calibri" panose="020F0502020204030204" pitchFamily="34" charset="0"/>
                <a:hlinkClick r:id="rId2"/>
              </a:rPr>
            </a:br>
            <a:r>
              <a:rPr lang="en-US" b="1" dirty="0" smtClean="0">
                <a:latin typeface="Calibri" panose="020F0502020204030204" pitchFamily="34" charset="0"/>
                <a:hlinkClick r:id="rId2"/>
              </a:rPr>
              <a:t>WHEN </a:t>
            </a:r>
            <a:r>
              <a:rPr lang="en-US" b="1" dirty="0">
                <a:latin typeface="Calibri" panose="020F0502020204030204" pitchFamily="34" charset="0"/>
                <a:hlinkClick r:id="rId2"/>
              </a:rPr>
              <a:t>IS THE TIME OF THE SACRIFICE?</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At </a:t>
            </a:r>
            <a:r>
              <a:rPr lang="en-US" dirty="0" err="1"/>
              <a:t>Eid</a:t>
            </a:r>
            <a:r>
              <a:rPr lang="en-US" dirty="0"/>
              <a:t> al - </a:t>
            </a:r>
            <a:r>
              <a:rPr lang="en-US" dirty="0" err="1"/>
              <a:t>Adha</a:t>
            </a:r>
            <a:r>
              <a:rPr lang="en-US" dirty="0"/>
              <a:t>, Muslims must sacrifice an animal within the first 3 days, which start with </a:t>
            </a:r>
            <a:r>
              <a:rPr lang="en-US" dirty="0" err="1"/>
              <a:t>salat</a:t>
            </a:r>
            <a:r>
              <a:rPr lang="en-US" dirty="0"/>
              <a:t> al-</a:t>
            </a:r>
            <a:r>
              <a:rPr lang="en-US" dirty="0" err="1"/>
              <a:t>Eid</a:t>
            </a:r>
            <a:r>
              <a:rPr lang="en-US" dirty="0"/>
              <a:t> or right after </a:t>
            </a:r>
            <a:r>
              <a:rPr lang="en-US" dirty="0" err="1"/>
              <a:t>fajr</a:t>
            </a:r>
            <a:r>
              <a:rPr lang="en-US" dirty="0"/>
              <a:t> prayer of the first day, then ends with sunset of the third day. Animals can be slaughtered during daytimes and nights however daytimes are preferable religiously. According to </a:t>
            </a:r>
            <a:r>
              <a:rPr lang="en-US" dirty="0" err="1"/>
              <a:t>Shafi’i</a:t>
            </a:r>
            <a:r>
              <a:rPr lang="en-US" dirty="0"/>
              <a:t> communion, animals can be sacrificed during the 4 days of </a:t>
            </a:r>
            <a:r>
              <a:rPr lang="en-US" dirty="0" err="1"/>
              <a:t>Eid</a:t>
            </a:r>
            <a:r>
              <a:rPr lang="en-US" dirty="0"/>
              <a:t> al - </a:t>
            </a:r>
            <a:r>
              <a:rPr lang="en-US" dirty="0" err="1"/>
              <a:t>Adha</a:t>
            </a:r>
            <a:r>
              <a:rPr lang="en-US" dirty="0"/>
              <a:t>, since sacrificing an animal for Allah (God) is </a:t>
            </a:r>
            <a:r>
              <a:rPr lang="en-US" dirty="0" err="1"/>
              <a:t>Sunnah</a:t>
            </a:r>
            <a:r>
              <a:rPr lang="en-US" dirty="0"/>
              <a:t> </a:t>
            </a:r>
            <a:r>
              <a:rPr lang="en-US" dirty="0" err="1"/>
              <a:t>Mu’akidah</a:t>
            </a:r>
            <a:r>
              <a:rPr lang="en-US" dirty="0"/>
              <a:t>. This means that we should all be trying to perform this type of worship if possible, as it is an action that The Prophet Muhammad (peace and blessing be upon him) establish and continued to perform during </a:t>
            </a:r>
            <a:r>
              <a:rPr lang="en-US" dirty="0" err="1"/>
              <a:t>Eid</a:t>
            </a:r>
            <a:r>
              <a:rPr lang="en-US" dirty="0"/>
              <a:t> al-</a:t>
            </a:r>
            <a:r>
              <a:rPr lang="en-US" dirty="0" err="1"/>
              <a:t>adha</a:t>
            </a:r>
            <a:r>
              <a:rPr lang="en-US" dirty="0"/>
              <a:t>, which is shown in religious documents.</a:t>
            </a:r>
          </a:p>
        </p:txBody>
      </p:sp>
    </p:spTree>
    <p:extLst>
      <p:ext uri="{BB962C8B-B14F-4D97-AF65-F5344CB8AC3E}">
        <p14:creationId xmlns:p14="http://schemas.microsoft.com/office/powerpoint/2010/main" val="316899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hlinkClick r:id="rId2"/>
              </a:rPr>
              <a:t/>
            </a:r>
            <a:br>
              <a:rPr lang="en-US" b="1" dirty="0" smtClean="0">
                <a:hlinkClick r:id="rId2"/>
              </a:rPr>
            </a:br>
            <a:r>
              <a:rPr lang="en-US" b="1" dirty="0" smtClean="0">
                <a:latin typeface="Calibri" panose="020F0502020204030204" pitchFamily="34" charset="0"/>
                <a:hlinkClick r:id="rId2"/>
              </a:rPr>
              <a:t>WHAT </a:t>
            </a:r>
            <a:r>
              <a:rPr lang="en-US" b="1" dirty="0">
                <a:latin typeface="Calibri" panose="020F0502020204030204" pitchFamily="34" charset="0"/>
                <a:hlinkClick r:id="rId2"/>
              </a:rPr>
              <a:t>IS RECOMMENDED DURING THE SACRIFICE?</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There are 5 things recommended to be done during the sacrifice itself. They are:</a:t>
            </a:r>
            <a:br>
              <a:rPr lang="en-US" dirty="0"/>
            </a:br>
            <a:r>
              <a:rPr lang="en-US" dirty="0"/>
              <a:t>-Mentioning the name of Allah</a:t>
            </a:r>
            <a:br>
              <a:rPr lang="en-US" dirty="0"/>
            </a:br>
            <a:r>
              <a:rPr lang="en-US" dirty="0"/>
              <a:t>-Sending prayers upon the Prophet </a:t>
            </a:r>
            <a:br>
              <a:rPr lang="en-US" dirty="0"/>
            </a:br>
            <a:r>
              <a:rPr lang="en-US" dirty="0"/>
              <a:t>-Facing to the </a:t>
            </a:r>
            <a:r>
              <a:rPr lang="en-US" dirty="0" err="1"/>
              <a:t>Qiblah</a:t>
            </a:r>
            <a:r>
              <a:rPr lang="en-US" dirty="0"/>
              <a:t> </a:t>
            </a:r>
            <a:br>
              <a:rPr lang="en-US" dirty="0"/>
            </a:br>
            <a:r>
              <a:rPr lang="en-US" dirty="0"/>
              <a:t>-</a:t>
            </a:r>
            <a:r>
              <a:rPr lang="en-US" dirty="0" err="1"/>
              <a:t>Takbeer</a:t>
            </a:r>
            <a:r>
              <a:rPr lang="en-US" dirty="0"/>
              <a:t> (</a:t>
            </a:r>
            <a:r>
              <a:rPr lang="en-US" dirty="0" err="1"/>
              <a:t>Allahu</a:t>
            </a:r>
            <a:r>
              <a:rPr lang="en-US" dirty="0"/>
              <a:t> Akbar) </a:t>
            </a:r>
            <a:br>
              <a:rPr lang="en-US" dirty="0"/>
            </a:br>
            <a:r>
              <a:rPr lang="en-US" dirty="0"/>
              <a:t>-Making </a:t>
            </a:r>
            <a:r>
              <a:rPr lang="en-US" dirty="0" err="1"/>
              <a:t>Dua’a</a:t>
            </a:r>
            <a:r>
              <a:rPr lang="en-US" dirty="0"/>
              <a:t> that it be accepted </a:t>
            </a:r>
            <a:br>
              <a:rPr lang="en-US" dirty="0"/>
            </a:br>
            <a:r>
              <a:rPr lang="en-US" dirty="0"/>
              <a:t>The proofs of these things are the fact that Prophet was recorded as saying "</a:t>
            </a:r>
            <a:r>
              <a:rPr lang="en-US" dirty="0" err="1"/>
              <a:t>Bismillah</a:t>
            </a:r>
            <a:r>
              <a:rPr lang="en-US" dirty="0"/>
              <a:t> and </a:t>
            </a:r>
            <a:r>
              <a:rPr lang="en-US" dirty="0" err="1"/>
              <a:t>Allahu</a:t>
            </a:r>
            <a:r>
              <a:rPr lang="en-US" dirty="0"/>
              <a:t> Akbar". There is another </a:t>
            </a:r>
            <a:r>
              <a:rPr lang="en-US" dirty="0" err="1"/>
              <a:t>hadeeth</a:t>
            </a:r>
            <a:r>
              <a:rPr lang="en-US" dirty="0"/>
              <a:t> where the Prophet sacrificed a sheep and when he did he said, "</a:t>
            </a:r>
            <a:r>
              <a:rPr lang="en-US" dirty="0" err="1"/>
              <a:t>Bismillah</a:t>
            </a:r>
            <a:r>
              <a:rPr lang="en-US" dirty="0"/>
              <a:t>, Oh Allah accept this from Muhammad, His family and His nation".</a:t>
            </a:r>
          </a:p>
        </p:txBody>
      </p:sp>
    </p:spTree>
    <p:extLst>
      <p:ext uri="{BB962C8B-B14F-4D97-AF65-F5344CB8AC3E}">
        <p14:creationId xmlns:p14="http://schemas.microsoft.com/office/powerpoint/2010/main" val="3719587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libri" panose="020F0502020204030204" pitchFamily="34" charset="0"/>
                <a:hlinkClick r:id="rId2"/>
              </a:rPr>
              <a:t/>
            </a:r>
            <a:br>
              <a:rPr lang="en-US" b="1" dirty="0">
                <a:latin typeface="Calibri" panose="020F0502020204030204" pitchFamily="34" charset="0"/>
                <a:hlinkClick r:id="rId2"/>
              </a:rPr>
            </a:br>
            <a:r>
              <a:rPr lang="en-US" b="1" dirty="0" smtClean="0">
                <a:latin typeface="Calibri" panose="020F0502020204030204" pitchFamily="34" charset="0"/>
                <a:hlinkClick r:id="rId2"/>
              </a:rPr>
              <a:t>WHAT </a:t>
            </a:r>
            <a:r>
              <a:rPr lang="en-US" b="1" dirty="0">
                <a:latin typeface="Calibri" panose="020F0502020204030204" pitchFamily="34" charset="0"/>
                <a:hlinkClick r:id="rId2"/>
              </a:rPr>
              <a:t>IS THE NAFL (SUPEREROGATORY) SACRIFICE?</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A Muslim can sacrifice an animal to be grateful to Allah and for good deeds when it is not </a:t>
            </a:r>
            <a:r>
              <a:rPr lang="en-US" dirty="0" err="1"/>
              <a:t>Eid</a:t>
            </a:r>
            <a:r>
              <a:rPr lang="en-US" dirty="0"/>
              <a:t> al-</a:t>
            </a:r>
            <a:r>
              <a:rPr lang="en-US" dirty="0" err="1"/>
              <a:t>adha</a:t>
            </a:r>
            <a:r>
              <a:rPr lang="en-US" dirty="0"/>
              <a:t>. Also there are many different reasons for the </a:t>
            </a:r>
            <a:r>
              <a:rPr lang="en-US" dirty="0" err="1"/>
              <a:t>nafl</a:t>
            </a:r>
            <a:r>
              <a:rPr lang="en-US" dirty="0"/>
              <a:t> sacrifice such as just getting closer to Allah (God), as a gift to our prophet Mohammed (peace and blessing be upon him), and after the death of a person who requested from relatives to sacrifice an animal in a will, etc. Muslims can slaughter animals as </a:t>
            </a:r>
            <a:r>
              <a:rPr lang="en-US" dirty="0" err="1"/>
              <a:t>nafl</a:t>
            </a:r>
            <a:r>
              <a:rPr lang="en-US" dirty="0"/>
              <a:t> sacrifice and distribute the meat to poor people around them as well as donate their </a:t>
            </a:r>
            <a:r>
              <a:rPr lang="en-US" dirty="0" err="1"/>
              <a:t>nafl</a:t>
            </a:r>
            <a:r>
              <a:rPr lang="en-US" dirty="0"/>
              <a:t> sacrifice animals to different charity locations, poor countries, and poor people in their neighborhood instead of keeping the meat for themselves.</a:t>
            </a:r>
          </a:p>
        </p:txBody>
      </p:sp>
    </p:spTree>
    <p:extLst>
      <p:ext uri="{BB962C8B-B14F-4D97-AF65-F5344CB8AC3E}">
        <p14:creationId xmlns:p14="http://schemas.microsoft.com/office/powerpoint/2010/main" val="3114612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hlinkClick r:id="rId2"/>
              </a:rPr>
              <a:t/>
            </a:r>
            <a:br>
              <a:rPr lang="en-US" b="1" dirty="0" smtClean="0">
                <a:hlinkClick r:id="rId2"/>
              </a:rPr>
            </a:br>
            <a:r>
              <a:rPr lang="en-US" b="1" dirty="0" smtClean="0">
                <a:latin typeface="Calibri" panose="020F0502020204030204" pitchFamily="34" charset="0"/>
                <a:hlinkClick r:id="rId2"/>
              </a:rPr>
              <a:t>WHAT </a:t>
            </a:r>
            <a:r>
              <a:rPr lang="en-US" b="1" dirty="0">
                <a:latin typeface="Calibri" panose="020F0502020204030204" pitchFamily="34" charset="0"/>
                <a:hlinkClick r:id="rId2"/>
              </a:rPr>
              <a:t>IS THE OATH OR VOW SACRIFICE?</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If a Muslim devotes an animal as sacrifice for any reasons, it becomes obligatory sacrifice, which means that they have to slaughter an animal at a convenient time. If Muslims make a wish for something to happen, then they should sacrifice an animal right after that wish comes true. There is one important condition about offering sacrifice; whoever has offered the sacrifice, that person as well as his family, relatives, and wealthy people cannot eat the meat of the animal but other people can. Also if they want to eat that meat after sacrificing it, they can pay for that meat by giving the same amount of money to people in need.</a:t>
            </a:r>
          </a:p>
        </p:txBody>
      </p:sp>
    </p:spTree>
    <p:extLst>
      <p:ext uri="{BB962C8B-B14F-4D97-AF65-F5344CB8AC3E}">
        <p14:creationId xmlns:p14="http://schemas.microsoft.com/office/powerpoint/2010/main" val="4194891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hlinkClick r:id="rId2"/>
              </a:rPr>
              <a:t/>
            </a:r>
            <a:br>
              <a:rPr lang="en-US" b="1" dirty="0" smtClean="0">
                <a:hlinkClick r:id="rId2"/>
              </a:rPr>
            </a:br>
            <a:r>
              <a:rPr lang="en-US" b="1" dirty="0" smtClean="0">
                <a:latin typeface="Calibri" panose="020F0502020204030204" pitchFamily="34" charset="0"/>
                <a:hlinkClick r:id="rId2"/>
              </a:rPr>
              <a:t>WHAT </a:t>
            </a:r>
            <a:r>
              <a:rPr lang="en-US" b="1" dirty="0">
                <a:latin typeface="Calibri" panose="020F0502020204030204" pitchFamily="34" charset="0"/>
                <a:hlinkClick r:id="rId2"/>
              </a:rPr>
              <a:t>IS THE AQIQAH SACRIFICE?</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Muslims sacrifice animals when they have newborns to thank Allah. </a:t>
            </a:r>
            <a:r>
              <a:rPr lang="en-US" dirty="0" err="1"/>
              <a:t>Aqiqah</a:t>
            </a:r>
            <a:r>
              <a:rPr lang="en-US" dirty="0"/>
              <a:t> is only for good deeds and not obligatory sacrifice however </a:t>
            </a:r>
            <a:r>
              <a:rPr lang="en-US" dirty="0" err="1"/>
              <a:t>aqiqah</a:t>
            </a:r>
            <a:r>
              <a:rPr lang="en-US" dirty="0"/>
              <a:t> animals must have the same conditions as an obligatory sacrifice animal. </a:t>
            </a:r>
            <a:r>
              <a:rPr lang="en-US" dirty="0" err="1"/>
              <a:t>Aqiqah</a:t>
            </a:r>
            <a:r>
              <a:rPr lang="en-US" dirty="0"/>
              <a:t> animals can be slaughtered on the first day of birth or anytime until the child hits puberty but Muslims mostly prefer the 7th day of the birth for more good deeds and protection of the child. Everyone can eat the meat of the animal but for more deeds it is better to share the meat with people in need or give to charity.</a:t>
            </a:r>
          </a:p>
        </p:txBody>
      </p:sp>
    </p:spTree>
    <p:extLst>
      <p:ext uri="{BB962C8B-B14F-4D97-AF65-F5344CB8AC3E}">
        <p14:creationId xmlns:p14="http://schemas.microsoft.com/office/powerpoint/2010/main" val="3336342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hlinkClick r:id="rId2"/>
              </a:rPr>
              <a:t/>
            </a:r>
            <a:br>
              <a:rPr lang="en-US" b="1" dirty="0" smtClean="0">
                <a:hlinkClick r:id="rId2"/>
              </a:rPr>
            </a:br>
            <a:r>
              <a:rPr lang="en-US" b="1" dirty="0" smtClean="0">
                <a:latin typeface="Calibri" panose="020F0502020204030204" pitchFamily="34" charset="0"/>
                <a:hlinkClick r:id="rId2"/>
              </a:rPr>
              <a:t>WHAT </a:t>
            </a:r>
            <a:r>
              <a:rPr lang="en-US" b="1" dirty="0">
                <a:latin typeface="Calibri" panose="020F0502020204030204" pitchFamily="34" charset="0"/>
                <a:hlinkClick r:id="rId2"/>
              </a:rPr>
              <a:t>IS THE THANKFULNESS SACRIFICE?</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If Muslims wish for something to happen, they can slaughter an animal to express their gratitude towards Allah (God). Muslims who are pilgrims (</a:t>
            </a:r>
            <a:r>
              <a:rPr lang="en-US" dirty="0" err="1"/>
              <a:t>Hadji</a:t>
            </a:r>
            <a:r>
              <a:rPr lang="en-US" dirty="0"/>
              <a:t>) when it is not Hajj season, also can slaughter animal in Mecca during their holy visit to be thankful to Allah and everyone can eat the meat of the animal.</a:t>
            </a:r>
          </a:p>
        </p:txBody>
      </p:sp>
    </p:spTree>
    <p:extLst>
      <p:ext uri="{BB962C8B-B14F-4D97-AF65-F5344CB8AC3E}">
        <p14:creationId xmlns:p14="http://schemas.microsoft.com/office/powerpoint/2010/main" val="37713414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927</Words>
  <Application>Microsoft Office PowerPoint</Application>
  <PresentationFormat>Widescreen</PresentationFormat>
  <Paragraphs>25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SACRIFICE IN ISLAM</vt:lpstr>
      <vt:lpstr> What is Eid- Ul-Adha? </vt:lpstr>
      <vt:lpstr> WHAT IS AN OBLIGATORY SACRIFICE? </vt:lpstr>
      <vt:lpstr> WHEN IS THE TIME OF THE SACRIFICE? </vt:lpstr>
      <vt:lpstr> WHAT IS RECOMMENDED DURING THE SACRIFICE? </vt:lpstr>
      <vt:lpstr> WHAT IS THE NAFL (SUPEREROGATORY) SACRIFICE? </vt:lpstr>
      <vt:lpstr> WHAT IS THE OATH OR VOW SACRIFICE? </vt:lpstr>
      <vt:lpstr> WHAT IS THE AQIQAH SACRIFICE? </vt:lpstr>
      <vt:lpstr> WHAT IS THE THANKFULNESS SACRIFICE? </vt:lpstr>
      <vt:lpstr> WHAT IS THE SACRIFICIAL DONATION? </vt:lpstr>
      <vt:lpstr>  WHAT IS HALAL MEAT?  </vt:lpstr>
      <vt:lpstr> WHAT TYPES OF ANIMALS ARE NOT ACCEPTABLE FOR SACRIFICE?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SACRIFICE</dc:title>
  <dc:creator>halil</dc:creator>
  <cp:lastModifiedBy>halil</cp:lastModifiedBy>
  <cp:revision>3</cp:revision>
  <dcterms:created xsi:type="dcterms:W3CDTF">2016-09-09T15:58:40Z</dcterms:created>
  <dcterms:modified xsi:type="dcterms:W3CDTF">2016-09-09T16:19:12Z</dcterms:modified>
</cp:coreProperties>
</file>