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892E2-B16F-47E0-A561-FC5E9EEF1C49}" type="datetimeFigureOut">
              <a:rPr lang="en-US" smtClean="0"/>
              <a:t>4/18/2013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886F-B3F3-4CC9-804C-EE253A4D81D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Prophet</a:t>
            </a:r>
            <a:r>
              <a:rPr lang="en-US" baseline="0" dirty="0" smtClean="0"/>
              <a:t> </a:t>
            </a:r>
            <a:r>
              <a:rPr lang="en-US" baseline="0" dirty="0" err="1" smtClean="0"/>
              <a:t>Muhammed</a:t>
            </a:r>
            <a:r>
              <a:rPr lang="en-US" baseline="0" dirty="0" smtClean="0"/>
              <a:t> has always specified the need to believe in all Books sent from God. </a:t>
            </a:r>
            <a:endParaRPr lang="en-US" dirty="0"/>
          </a:p>
        </p:txBody>
      </p:sp>
      <p:sp>
        <p:nvSpPr>
          <p:cNvPr id="4" name="Slide Number Placeholder 3"/>
          <p:cNvSpPr>
            <a:spLocks noGrp="1"/>
          </p:cNvSpPr>
          <p:nvPr>
            <p:ph type="sldNum" sz="quarter" idx="10"/>
          </p:nvPr>
        </p:nvSpPr>
        <p:spPr/>
        <p:txBody>
          <a:bodyPr/>
          <a:lstStyle/>
          <a:p>
            <a:fld id="{A4FA886F-B3F3-4CC9-804C-EE253A4D81DF}"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AD48AF-5C8F-4AFB-846C-EF425D8320AB}" type="datetimeFigureOut">
              <a:rPr lang="en-US" smtClean="0"/>
              <a:t>4/18/2013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8DC35A-AC51-427A-AC16-8E8DF3D441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D48AF-5C8F-4AFB-846C-EF425D8320AB}"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D48AF-5C8F-4AFB-846C-EF425D8320AB}"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D48AF-5C8F-4AFB-846C-EF425D8320AB}"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AD48AF-5C8F-4AFB-846C-EF425D8320AB}"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DC35A-AC51-427A-AC16-8E8DF3D441C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AD48AF-5C8F-4AFB-846C-EF425D8320AB}"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AD48AF-5C8F-4AFB-846C-EF425D8320AB}"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AD48AF-5C8F-4AFB-846C-EF425D8320AB}"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D48AF-5C8F-4AFB-846C-EF425D8320AB}"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AD48AF-5C8F-4AFB-846C-EF425D8320AB}"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DC35A-AC51-427A-AC16-8E8DF3D441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AD48AF-5C8F-4AFB-846C-EF425D8320AB}"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48DC35A-AC51-427A-AC16-8E8DF3D441C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AD48AF-5C8F-4AFB-846C-EF425D8320AB}" type="datetimeFigureOut">
              <a:rPr lang="en-US" smtClean="0"/>
              <a:t>4/18/2013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8DC35A-AC51-427A-AC16-8E8DF3D441C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Books that defined humanity </a:t>
            </a:r>
            <a:endParaRPr lang="en-US" dirty="0"/>
          </a:p>
        </p:txBody>
      </p:sp>
      <p:sp>
        <p:nvSpPr>
          <p:cNvPr id="3" name="Subtitle 2"/>
          <p:cNvSpPr>
            <a:spLocks noGrp="1"/>
          </p:cNvSpPr>
          <p:nvPr>
            <p:ph type="subTitle" idx="1"/>
          </p:nvPr>
        </p:nvSpPr>
        <p:spPr/>
        <p:txBody>
          <a:bodyPr/>
          <a:lstStyle/>
          <a:p>
            <a:r>
              <a:rPr lang="en-US" dirty="0" smtClean="0"/>
              <a:t>The scriptures of Faith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ways of </a:t>
            </a:r>
            <a:r>
              <a:rPr lang="en-US" dirty="0" err="1" smtClean="0"/>
              <a:t>Vahiy</a:t>
            </a:r>
            <a:r>
              <a:rPr lang="en-US" dirty="0" smtClean="0"/>
              <a:t> revelation in Quran</a:t>
            </a:r>
            <a:endParaRPr lang="en-US" dirty="0"/>
          </a:p>
        </p:txBody>
      </p:sp>
      <p:sp>
        <p:nvSpPr>
          <p:cNvPr id="3" name="Content Placeholder 2"/>
          <p:cNvSpPr>
            <a:spLocks noGrp="1"/>
          </p:cNvSpPr>
          <p:nvPr>
            <p:ph idx="1"/>
          </p:nvPr>
        </p:nvSpPr>
        <p:spPr/>
        <p:txBody>
          <a:bodyPr/>
          <a:lstStyle/>
          <a:p>
            <a:r>
              <a:rPr lang="en-US" dirty="0" smtClean="0"/>
              <a:t>The revelations that came to the Prophets directly </a:t>
            </a:r>
          </a:p>
          <a:p>
            <a:r>
              <a:rPr lang="en-US" dirty="0" smtClean="0"/>
              <a:t>The revelations that came from </a:t>
            </a:r>
            <a:r>
              <a:rPr lang="en-US" dirty="0" err="1" smtClean="0"/>
              <a:t>Jibreel</a:t>
            </a:r>
            <a:endParaRPr lang="en-US" dirty="0" smtClean="0"/>
          </a:p>
          <a:p>
            <a:r>
              <a:rPr lang="en-US" dirty="0" smtClean="0"/>
              <a:t>Knowledge of the hidden or internal meanings of the Holy Books by the Prophets </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Different Books of Revelation</a:t>
            </a:r>
            <a:endParaRPr lang="en-US" dirty="0"/>
          </a:p>
        </p:txBody>
      </p:sp>
      <p:sp>
        <p:nvSpPr>
          <p:cNvPr id="3" name="Content Placeholder 2"/>
          <p:cNvSpPr>
            <a:spLocks noGrp="1"/>
          </p:cNvSpPr>
          <p:nvPr>
            <p:ph idx="1"/>
          </p:nvPr>
        </p:nvSpPr>
        <p:spPr/>
        <p:txBody>
          <a:bodyPr>
            <a:normAutofit/>
          </a:bodyPr>
          <a:lstStyle/>
          <a:p>
            <a:r>
              <a:rPr lang="en-US" dirty="0" smtClean="0"/>
              <a:t>The Pages</a:t>
            </a:r>
          </a:p>
          <a:p>
            <a:r>
              <a:rPr lang="en-US" dirty="0" smtClean="0"/>
              <a:t>The Torah</a:t>
            </a:r>
          </a:p>
          <a:p>
            <a:r>
              <a:rPr lang="en-US" dirty="0" smtClean="0"/>
              <a:t>The Bible </a:t>
            </a:r>
          </a:p>
          <a:p>
            <a:r>
              <a:rPr lang="en-US" dirty="0" smtClean="0"/>
              <a:t>The Book of Psalms</a:t>
            </a:r>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Pages</a:t>
            </a:r>
            <a:endParaRPr lang="en-US" dirty="0"/>
          </a:p>
        </p:txBody>
      </p:sp>
      <p:sp>
        <p:nvSpPr>
          <p:cNvPr id="3" name="Content Placeholder 2"/>
          <p:cNvSpPr>
            <a:spLocks noGrp="1"/>
          </p:cNvSpPr>
          <p:nvPr>
            <p:ph idx="1"/>
          </p:nvPr>
        </p:nvSpPr>
        <p:spPr/>
        <p:txBody>
          <a:bodyPr>
            <a:normAutofit/>
          </a:bodyPr>
          <a:lstStyle/>
          <a:p>
            <a:r>
              <a:rPr lang="en-US" dirty="0" smtClean="0"/>
              <a:t>There were compilations of pages that were designed to answer questions that were of necessity. </a:t>
            </a:r>
          </a:p>
          <a:p>
            <a:r>
              <a:rPr lang="en-US" dirty="0" smtClean="0"/>
              <a:t>And they say, "Why does he not bring us a sign from his Lord?" Has there not come to them evidence of what was in the former scriptures?</a:t>
            </a:r>
          </a:p>
          <a:p>
            <a:pPr lvl="2"/>
            <a:r>
              <a:rPr lang="en-US" dirty="0" err="1" smtClean="0"/>
              <a:t>Taha</a:t>
            </a:r>
            <a:r>
              <a:rPr lang="en-US" dirty="0" smtClean="0"/>
              <a:t> 20:33</a:t>
            </a:r>
          </a:p>
          <a:p>
            <a:r>
              <a:rPr lang="en-US" dirty="0" smtClean="0"/>
              <a:t>Indeed, this is in the former scriptures</a:t>
            </a:r>
          </a:p>
          <a:p>
            <a:pPr lvl="2"/>
            <a:r>
              <a:rPr lang="en-US" dirty="0" smtClean="0"/>
              <a:t>Al-</a:t>
            </a:r>
            <a:r>
              <a:rPr lang="en-US" dirty="0" err="1" smtClean="0"/>
              <a:t>Al’la</a:t>
            </a:r>
            <a:r>
              <a:rPr lang="en-US" dirty="0" smtClean="0"/>
              <a:t> 87:18</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Pages</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sz="3400" dirty="0" smtClean="0"/>
              <a:t>The Quran mentions giving these types of small Books to Prophets Ibrahim, </a:t>
            </a:r>
            <a:r>
              <a:rPr lang="en-US" sz="3400" dirty="0" err="1" smtClean="0"/>
              <a:t>Ishak</a:t>
            </a:r>
            <a:r>
              <a:rPr lang="en-US" sz="3400" dirty="0" smtClean="0"/>
              <a:t>, </a:t>
            </a:r>
            <a:r>
              <a:rPr lang="en-US" sz="3400" dirty="0" err="1" smtClean="0"/>
              <a:t>Yakub</a:t>
            </a:r>
            <a:r>
              <a:rPr lang="en-US" sz="3400" dirty="0" smtClean="0"/>
              <a:t>, </a:t>
            </a:r>
            <a:r>
              <a:rPr lang="en-US" sz="3400" dirty="0" err="1" smtClean="0"/>
              <a:t>Suleyman</a:t>
            </a:r>
            <a:r>
              <a:rPr lang="en-US" sz="3400" dirty="0" smtClean="0"/>
              <a:t>, Yusuf,  and </a:t>
            </a:r>
            <a:r>
              <a:rPr lang="en-US" sz="3400" dirty="0" err="1" smtClean="0"/>
              <a:t>Zekeriyya</a:t>
            </a:r>
            <a:r>
              <a:rPr lang="en-US" sz="3400" dirty="0" smtClean="0"/>
              <a:t> (AS) </a:t>
            </a:r>
          </a:p>
          <a:p>
            <a:r>
              <a:rPr lang="en-US" sz="3400" dirty="0"/>
              <a:t>Or do they envy people for what Allah has given them of His bounty? But we had already given the family of Abraham the Scripture and wisdom and conferred upon them a great </a:t>
            </a:r>
            <a:r>
              <a:rPr lang="en-US" sz="3400" dirty="0" smtClean="0"/>
              <a:t>kingdom 4:54</a:t>
            </a:r>
          </a:p>
          <a:p>
            <a:r>
              <a:rPr lang="en-US" sz="3400" dirty="0"/>
              <a:t>Those are the ones to whom We gave the Scripture and authority and </a:t>
            </a:r>
            <a:r>
              <a:rPr lang="en-US" sz="3400" dirty="0" err="1"/>
              <a:t>prophethood</a:t>
            </a:r>
            <a:r>
              <a:rPr lang="en-US" sz="3400" dirty="0"/>
              <a:t>. But if the disbelievers deny it, then We have entrusted it to a people who are not therein disbelievers</a:t>
            </a:r>
            <a:r>
              <a:rPr lang="en-US" sz="3400" dirty="0" smtClean="0"/>
              <a:t>. 6:89</a:t>
            </a:r>
          </a:p>
          <a:p>
            <a:r>
              <a:rPr lang="en-US" sz="3400" dirty="0"/>
              <a:t>And We have already sent Noah and Abraham and placed in their descendants </a:t>
            </a:r>
            <a:r>
              <a:rPr lang="en-US" sz="3400" dirty="0" err="1"/>
              <a:t>prophethood</a:t>
            </a:r>
            <a:r>
              <a:rPr lang="en-US" sz="3400" dirty="0"/>
              <a:t> and scripture; and among them is he who is guided, but many of them are defiantly disobedient</a:t>
            </a:r>
            <a:r>
              <a:rPr lang="en-US" sz="3400" dirty="0" smtClean="0"/>
              <a:t>. 57:26</a:t>
            </a:r>
          </a:p>
          <a:p>
            <a:pPr lvl="8">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Pages</a:t>
            </a:r>
            <a:endParaRPr lang="en-US" dirty="0"/>
          </a:p>
        </p:txBody>
      </p:sp>
      <p:sp>
        <p:nvSpPr>
          <p:cNvPr id="3" name="Content Placeholder 2"/>
          <p:cNvSpPr>
            <a:spLocks noGrp="1"/>
          </p:cNvSpPr>
          <p:nvPr>
            <p:ph idx="1"/>
          </p:nvPr>
        </p:nvSpPr>
        <p:spPr/>
        <p:txBody>
          <a:bodyPr>
            <a:normAutofit/>
          </a:bodyPr>
          <a:lstStyle/>
          <a:p>
            <a:r>
              <a:rPr lang="en-US" dirty="0" smtClean="0"/>
              <a:t>Not mentioned in the Quran, but we know from </a:t>
            </a:r>
            <a:r>
              <a:rPr lang="en-US" dirty="0" err="1" smtClean="0"/>
              <a:t>Hadith</a:t>
            </a:r>
            <a:r>
              <a:rPr lang="en-US" dirty="0" smtClean="0"/>
              <a:t> that these types of Pages were also given to Prophets Adam, Seth (who was never mentioned in Quran), and </a:t>
            </a:r>
            <a:r>
              <a:rPr lang="en-US" dirty="0" err="1" smtClean="0"/>
              <a:t>Idris</a:t>
            </a:r>
            <a:r>
              <a:rPr lang="en-US" dirty="0" smtClean="0"/>
              <a:t>. We also know their specific numbers:</a:t>
            </a:r>
          </a:p>
          <a:p>
            <a:r>
              <a:rPr lang="en-US" dirty="0" smtClean="0"/>
              <a:t>Adam – 10</a:t>
            </a:r>
          </a:p>
          <a:p>
            <a:r>
              <a:rPr lang="en-US" dirty="0" smtClean="0"/>
              <a:t>Seth – 50</a:t>
            </a:r>
          </a:p>
          <a:p>
            <a:r>
              <a:rPr lang="en-US" dirty="0" err="1" smtClean="0"/>
              <a:t>Idris</a:t>
            </a:r>
            <a:r>
              <a:rPr lang="en-US" dirty="0" smtClean="0"/>
              <a:t> – 30</a:t>
            </a:r>
          </a:p>
          <a:p>
            <a:r>
              <a:rPr lang="en-US" dirty="0" smtClean="0"/>
              <a:t>Ibrahim – 10 (the exact number is not mentioned in Quran)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Pages</a:t>
            </a:r>
            <a:endParaRPr lang="en-US" dirty="0"/>
          </a:p>
        </p:txBody>
      </p:sp>
      <p:sp>
        <p:nvSpPr>
          <p:cNvPr id="3" name="Content Placeholder 2"/>
          <p:cNvSpPr>
            <a:spLocks noGrp="1"/>
          </p:cNvSpPr>
          <p:nvPr>
            <p:ph idx="1"/>
          </p:nvPr>
        </p:nvSpPr>
        <p:spPr/>
        <p:txBody>
          <a:bodyPr/>
          <a:lstStyle/>
          <a:p>
            <a:r>
              <a:rPr lang="en-US" dirty="0" smtClean="0"/>
              <a:t>They ranged from knowledge of </a:t>
            </a:r>
          </a:p>
          <a:p>
            <a:pPr lvl="1"/>
            <a:r>
              <a:rPr lang="en-US" dirty="0" err="1" smtClean="0"/>
              <a:t>Tawhid</a:t>
            </a:r>
            <a:r>
              <a:rPr lang="en-US" dirty="0" smtClean="0"/>
              <a:t> (Oneness) of Allah</a:t>
            </a:r>
          </a:p>
          <a:p>
            <a:pPr lvl="1"/>
            <a:r>
              <a:rPr lang="en-US" dirty="0" err="1" smtClean="0"/>
              <a:t>Tenzih</a:t>
            </a:r>
            <a:r>
              <a:rPr lang="en-US" dirty="0" smtClean="0"/>
              <a:t>: Believing that only good comes from Allah and belief that He has no fault or weakness</a:t>
            </a:r>
          </a:p>
          <a:p>
            <a:pPr lvl="1"/>
            <a:r>
              <a:rPr lang="en-US" dirty="0" smtClean="0"/>
              <a:t>Knowing the best for us in this and the after-life</a:t>
            </a:r>
          </a:p>
          <a:p>
            <a:pPr lvl="1"/>
            <a:r>
              <a:rPr lang="en-US" dirty="0" err="1" smtClean="0"/>
              <a:t>Salat</a:t>
            </a:r>
            <a:r>
              <a:rPr lang="en-US" dirty="0" smtClean="0"/>
              <a:t>/</a:t>
            </a:r>
            <a:r>
              <a:rPr lang="en-US" dirty="0" err="1" smtClean="0"/>
              <a:t>Namaz</a:t>
            </a:r>
            <a:endParaRPr lang="en-US" dirty="0" smtClean="0"/>
          </a:p>
          <a:p>
            <a:pPr lvl="1"/>
            <a:r>
              <a:rPr lang="en-US" dirty="0" smtClean="0"/>
              <a:t>Sermons and examples of living the best way possible and things along that nature</a:t>
            </a:r>
          </a:p>
          <a:p>
            <a:pPr lvl="1"/>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Torah (</a:t>
            </a:r>
            <a:r>
              <a:rPr lang="en-US" dirty="0" err="1" smtClean="0"/>
              <a:t>Tawrah</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Given to Prophet Moses </a:t>
            </a:r>
          </a:p>
          <a:p>
            <a:r>
              <a:rPr lang="en-US" dirty="0"/>
              <a:t>Indeed, We sent down the Torah, in which was guidance and light. The prophets who submitted [to Allah ] judged by it for the Jews, as did the rabbis and scholars by that with which they were entrusted of the Scripture of Allah , and they were witnesses thereto. So do not fear the people but fear Me, and do not exchange My verses for a small price. And whoever does not judge by what Allah has revealed - then it is those who are the disbelievers</a:t>
            </a:r>
            <a:r>
              <a:rPr lang="en-US" dirty="0" smtClean="0"/>
              <a:t>. 5:44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Psalms (</a:t>
            </a:r>
            <a:r>
              <a:rPr lang="en-US" dirty="0" err="1" smtClean="0"/>
              <a:t>Zabur</a:t>
            </a:r>
            <a:r>
              <a:rPr lang="en-US" dirty="0" smtClean="0"/>
              <a:t>) </a:t>
            </a:r>
            <a:endParaRPr lang="en-US" dirty="0"/>
          </a:p>
        </p:txBody>
      </p:sp>
      <p:sp>
        <p:nvSpPr>
          <p:cNvPr id="3" name="Content Placeholder 2"/>
          <p:cNvSpPr>
            <a:spLocks noGrp="1"/>
          </p:cNvSpPr>
          <p:nvPr>
            <p:ph idx="1"/>
          </p:nvPr>
        </p:nvSpPr>
        <p:spPr/>
        <p:txBody>
          <a:bodyPr/>
          <a:lstStyle/>
          <a:p>
            <a:r>
              <a:rPr lang="en-US" dirty="0" smtClean="0"/>
              <a:t>Given to Prophet David (</a:t>
            </a:r>
            <a:r>
              <a:rPr lang="en-US" dirty="0" err="1" smtClean="0"/>
              <a:t>Dawut</a:t>
            </a:r>
            <a:r>
              <a:rPr lang="en-US" dirty="0" smtClean="0"/>
              <a:t>)</a:t>
            </a:r>
          </a:p>
          <a:p>
            <a:r>
              <a:rPr lang="en-US" dirty="0"/>
              <a:t>And your Lord is most knowing of whoever is in the heavens and the earth. And We have made some of the prophets exceed others [in various ways], and to David We gave the book [of Psalms</a:t>
            </a:r>
            <a:r>
              <a:rPr lang="en-US" dirty="0" smtClean="0"/>
              <a:t>]. 17:55</a:t>
            </a:r>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 (</a:t>
            </a:r>
            <a:r>
              <a:rPr lang="en-US" dirty="0" err="1" smtClean="0"/>
              <a:t>Injil</a:t>
            </a:r>
            <a:r>
              <a:rPr lang="en-US" dirty="0" smtClean="0"/>
              <a:t>)</a:t>
            </a:r>
            <a:endParaRPr lang="en-US" dirty="0"/>
          </a:p>
        </p:txBody>
      </p:sp>
      <p:sp>
        <p:nvSpPr>
          <p:cNvPr id="3" name="Content Placeholder 2"/>
          <p:cNvSpPr>
            <a:spLocks noGrp="1"/>
          </p:cNvSpPr>
          <p:nvPr>
            <p:ph idx="1"/>
          </p:nvPr>
        </p:nvSpPr>
        <p:spPr/>
        <p:txBody>
          <a:bodyPr/>
          <a:lstStyle/>
          <a:p>
            <a:r>
              <a:rPr lang="en-US" dirty="0" smtClean="0"/>
              <a:t>Given to Prophet Jesus (Isa)</a:t>
            </a:r>
          </a:p>
          <a:p>
            <a:r>
              <a:rPr lang="en-US" dirty="0"/>
              <a:t>And We sent, following in their footsteps, Jesus, the son of Mary, confirming that which came before him in the Torah; and We gave him the Gospel, in which was guidance and light and confirming that which preceded it of the Torah as guidance and instruction for the righteous</a:t>
            </a:r>
            <a:r>
              <a:rPr lang="en-US" dirty="0" smtClean="0"/>
              <a:t>. 5:46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Quran </a:t>
            </a:r>
            <a:endParaRPr lang="en-US" dirty="0"/>
          </a:p>
        </p:txBody>
      </p:sp>
      <p:sp>
        <p:nvSpPr>
          <p:cNvPr id="3" name="Content Placeholder 2"/>
          <p:cNvSpPr>
            <a:spLocks noGrp="1"/>
          </p:cNvSpPr>
          <p:nvPr>
            <p:ph idx="1"/>
          </p:nvPr>
        </p:nvSpPr>
        <p:spPr/>
        <p:txBody>
          <a:bodyPr/>
          <a:lstStyle/>
          <a:p>
            <a:r>
              <a:rPr lang="en-US" dirty="0" smtClean="0"/>
              <a:t>Arabic meaning of the actual word: </a:t>
            </a:r>
          </a:p>
          <a:p>
            <a:pPr lvl="1"/>
            <a:r>
              <a:rPr lang="en-US" dirty="0" smtClean="0"/>
              <a:t>To read and become a master of the Quran</a:t>
            </a:r>
          </a:p>
          <a:p>
            <a:pPr lvl="1"/>
            <a:r>
              <a:rPr lang="en-US" dirty="0" smtClean="0"/>
              <a:t>This becomes apparent us in the 17</a:t>
            </a:r>
            <a:r>
              <a:rPr lang="en-US" baseline="30000" dirty="0" smtClean="0"/>
              <a:t>th</a:t>
            </a:r>
            <a:r>
              <a:rPr lang="en-US" dirty="0" smtClean="0"/>
              <a:t> and 18</a:t>
            </a:r>
            <a:r>
              <a:rPr lang="en-US" baseline="30000" dirty="0" smtClean="0"/>
              <a:t>th</a:t>
            </a:r>
            <a:r>
              <a:rPr lang="en-US" dirty="0" smtClean="0"/>
              <a:t> ayah’s of </a:t>
            </a:r>
            <a:r>
              <a:rPr lang="en-US" dirty="0" err="1" smtClean="0"/>
              <a:t>Surat</a:t>
            </a:r>
            <a:r>
              <a:rPr lang="en-US" dirty="0" smtClean="0"/>
              <a:t> Al-</a:t>
            </a:r>
            <a:r>
              <a:rPr lang="en-US" dirty="0" err="1" smtClean="0"/>
              <a:t>Qiyamah</a:t>
            </a:r>
            <a:r>
              <a:rPr lang="en-US" dirty="0" smtClean="0"/>
              <a:t> </a:t>
            </a:r>
          </a:p>
          <a:p>
            <a:pPr lvl="1"/>
            <a:r>
              <a:rPr lang="en-US" dirty="0"/>
              <a:t>Indeed, upon Us is its collection [in your heart] and [to make possible] its recitation</a:t>
            </a:r>
            <a:r>
              <a:rPr lang="en-US" dirty="0" smtClean="0"/>
              <a:t>.</a:t>
            </a:r>
            <a:r>
              <a:rPr lang="en-US" dirty="0"/>
              <a:t> So when We have recited it [through Gabriel], then follow its recitation</a:t>
            </a:r>
            <a:r>
              <a:rPr lang="en-US" dirty="0" smtClean="0"/>
              <a:t>. 75:17, 18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Kitab</a:t>
            </a:r>
            <a:r>
              <a:rPr lang="en-US" dirty="0" smtClean="0"/>
              <a:t> </a:t>
            </a:r>
            <a:endParaRPr lang="en-US" dirty="0"/>
          </a:p>
        </p:txBody>
      </p:sp>
      <p:sp>
        <p:nvSpPr>
          <p:cNvPr id="3" name="Content Placeholder 2"/>
          <p:cNvSpPr>
            <a:spLocks noGrp="1"/>
          </p:cNvSpPr>
          <p:nvPr>
            <p:ph idx="1"/>
          </p:nvPr>
        </p:nvSpPr>
        <p:spPr/>
        <p:txBody>
          <a:bodyPr/>
          <a:lstStyle/>
          <a:p>
            <a:r>
              <a:rPr lang="en-US" dirty="0" smtClean="0"/>
              <a:t>Arabic definition for the word “</a:t>
            </a:r>
            <a:r>
              <a:rPr lang="en-US" dirty="0" err="1" smtClean="0"/>
              <a:t>kitab</a:t>
            </a:r>
            <a:r>
              <a:rPr lang="en-US" dirty="0" smtClean="0"/>
              <a:t>” which is the same in both Arabic and Turkish </a:t>
            </a:r>
          </a:p>
          <a:p>
            <a:pPr lvl="1"/>
            <a:r>
              <a:rPr lang="en-US" dirty="0" smtClean="0"/>
              <a:t>Writing and written document </a:t>
            </a:r>
          </a:p>
          <a:p>
            <a:pPr lvl="1"/>
            <a:r>
              <a:rPr lang="en-US" dirty="0" smtClean="0"/>
              <a:t>In Islamic terminology: What Allah wants his Prophets and servants to declare, and a guide in this regard revealed through revelations (</a:t>
            </a:r>
            <a:r>
              <a:rPr lang="en-US" dirty="0" err="1" smtClean="0"/>
              <a:t>vahiy</a:t>
            </a:r>
            <a:r>
              <a:rPr lang="en-US" dirty="0" smtClean="0"/>
              <a:t>) through the Prophets and the written record of this.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Quran</a:t>
            </a:r>
            <a:endParaRPr lang="en-US" dirty="0"/>
          </a:p>
        </p:txBody>
      </p:sp>
      <p:sp>
        <p:nvSpPr>
          <p:cNvPr id="3" name="Content Placeholder 2"/>
          <p:cNvSpPr>
            <a:spLocks noGrp="1"/>
          </p:cNvSpPr>
          <p:nvPr>
            <p:ph idx="1"/>
          </p:nvPr>
        </p:nvSpPr>
        <p:spPr/>
        <p:txBody>
          <a:bodyPr>
            <a:normAutofit/>
          </a:bodyPr>
          <a:lstStyle/>
          <a:p>
            <a:r>
              <a:rPr lang="en-US" dirty="0" smtClean="0"/>
              <a:t>Revealed over 23 years (610-632 CE) to Prophet </a:t>
            </a:r>
            <a:r>
              <a:rPr lang="en-US" dirty="0" err="1" smtClean="0"/>
              <a:t>Muhammed</a:t>
            </a:r>
            <a:endParaRPr lang="en-US" dirty="0" smtClean="0"/>
          </a:p>
          <a:p>
            <a:r>
              <a:rPr lang="en-US" dirty="0" smtClean="0"/>
              <a:t>The Quran holds the ordinances and promises of Allah </a:t>
            </a:r>
          </a:p>
          <a:p>
            <a:r>
              <a:rPr lang="en-US" dirty="0" smtClean="0"/>
              <a:t>The Quran is the perfect companion to understand the world Allah has created for us</a:t>
            </a:r>
          </a:p>
          <a:p>
            <a:r>
              <a:rPr lang="en-US" dirty="0" smtClean="0"/>
              <a:t>The Quran had the principles and the way to become truly happy in all prospects of our lives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Findings in Quran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And We have sent the fertilizing winds and sent down water from the sky and given you drink from it. And you are not its retainers</a:t>
            </a:r>
            <a:r>
              <a:rPr lang="en-US" dirty="0" smtClean="0"/>
              <a:t>. 15:22</a:t>
            </a:r>
          </a:p>
          <a:p>
            <a:pPr lvl="1"/>
            <a:r>
              <a:rPr lang="en-US" dirty="0"/>
              <a:t>The wind is sent bearing water from the sky, then it fertilizes the clouds until rain begins to generously </a:t>
            </a:r>
            <a:r>
              <a:rPr lang="en-US" dirty="0" smtClean="0"/>
              <a:t>fall, and the fertilized wind also pollinates the trees </a:t>
            </a:r>
          </a:p>
          <a:p>
            <a:pPr lvl="1"/>
            <a:r>
              <a:rPr lang="en-US" dirty="0" smtClean="0"/>
              <a:t>Then Allah says that we are not its retainers, meaning Allah sends wind and also water to us already prepared and ready for us to drink.</a:t>
            </a:r>
          </a:p>
          <a:p>
            <a:pPr lvl="1"/>
            <a:r>
              <a:rPr lang="en-US" dirty="0" smtClean="0"/>
              <a:t>Allah also mentions in the Quran that he could’ve sent down water salty and unable to drink (56:68-70) so we should be ever thankful the water given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Findings in Quran </a:t>
            </a:r>
            <a:endParaRPr lang="en-US" dirty="0"/>
          </a:p>
        </p:txBody>
      </p:sp>
      <p:sp>
        <p:nvSpPr>
          <p:cNvPr id="3" name="Content Placeholder 2"/>
          <p:cNvSpPr>
            <a:spLocks noGrp="1"/>
          </p:cNvSpPr>
          <p:nvPr>
            <p:ph idx="1"/>
          </p:nvPr>
        </p:nvSpPr>
        <p:spPr/>
        <p:txBody>
          <a:bodyPr>
            <a:normAutofit/>
          </a:bodyPr>
          <a:lstStyle/>
          <a:p>
            <a:r>
              <a:rPr lang="en-US" dirty="0"/>
              <a:t>And of all things We created two mates; perhaps you will remember</a:t>
            </a:r>
            <a:r>
              <a:rPr lang="en-US" dirty="0" smtClean="0"/>
              <a:t>. (51:49)</a:t>
            </a:r>
          </a:p>
          <a:p>
            <a:r>
              <a:rPr lang="en-US" dirty="0" smtClean="0"/>
              <a:t>As we know everything comes in pairs. Humans, animals and scientists are now even finding that atoms are in pairs (electrons and </a:t>
            </a:r>
            <a:r>
              <a:rPr lang="en-US" dirty="0" err="1" smtClean="0"/>
              <a:t>protrons</a:t>
            </a:r>
            <a:r>
              <a:rPr lang="en-US" dirty="0" smtClean="0"/>
              <a:t>). </a:t>
            </a:r>
          </a:p>
          <a:p>
            <a:r>
              <a:rPr lang="en-US" dirty="0" smtClean="0"/>
              <a:t>Allah also tells us in </a:t>
            </a:r>
            <a:r>
              <a:rPr lang="en-US" dirty="0" err="1" smtClean="0"/>
              <a:t>Surah</a:t>
            </a:r>
            <a:r>
              <a:rPr lang="en-US" dirty="0" smtClean="0"/>
              <a:t> </a:t>
            </a:r>
            <a:r>
              <a:rPr lang="en-US" dirty="0" err="1" smtClean="0"/>
              <a:t>Ya</a:t>
            </a:r>
            <a:r>
              <a:rPr lang="en-US" dirty="0" smtClean="0"/>
              <a:t>-sin</a:t>
            </a:r>
          </a:p>
          <a:p>
            <a:r>
              <a:rPr lang="en-US" dirty="0"/>
              <a:t>Exalted is He who created all pairs - from what the earth grows and from themselves and from that which they do not know</a:t>
            </a:r>
            <a:r>
              <a:rPr lang="en-US" dirty="0" smtClean="0"/>
              <a:t>. (36:36)</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Scientific Findings in Quran </a:t>
            </a:r>
            <a:endParaRPr lang="en-US" dirty="0"/>
          </a:p>
        </p:txBody>
      </p:sp>
      <p:sp>
        <p:nvSpPr>
          <p:cNvPr id="3" name="Content Placeholder 2"/>
          <p:cNvSpPr>
            <a:spLocks noGrp="1"/>
          </p:cNvSpPr>
          <p:nvPr>
            <p:ph idx="1"/>
          </p:nvPr>
        </p:nvSpPr>
        <p:spPr>
          <a:xfrm>
            <a:off x="457200" y="1371600"/>
            <a:ext cx="8229600" cy="5181600"/>
          </a:xfrm>
        </p:spPr>
        <p:txBody>
          <a:bodyPr>
            <a:normAutofit fontScale="47500" lnSpcReduction="20000"/>
          </a:bodyPr>
          <a:lstStyle/>
          <a:p>
            <a:r>
              <a:rPr lang="en-US" sz="5100" dirty="0"/>
              <a:t>And the heaven We constructed with strength, and indeed, We are [its] expander</a:t>
            </a:r>
            <a:r>
              <a:rPr lang="en-US" sz="5100" dirty="0" smtClean="0"/>
              <a:t>. (51:47)</a:t>
            </a:r>
          </a:p>
          <a:p>
            <a:pPr lvl="1"/>
            <a:r>
              <a:rPr lang="en-US" sz="5100" dirty="0" smtClean="0"/>
              <a:t>This verse describes the scientific term of strength with the </a:t>
            </a:r>
            <a:r>
              <a:rPr lang="en-US" sz="5100" dirty="0" err="1" smtClean="0"/>
              <a:t>arabic</a:t>
            </a:r>
            <a:r>
              <a:rPr lang="en-US" sz="5100" dirty="0" smtClean="0"/>
              <a:t> term of expansion some 1,400 years ago</a:t>
            </a:r>
          </a:p>
          <a:p>
            <a:r>
              <a:rPr lang="en-US" sz="5100" dirty="0"/>
              <a:t>And the sun runs [on course] toward its stopping point. That is the determination of the Exalted in Might, the Knowing</a:t>
            </a:r>
            <a:r>
              <a:rPr lang="en-US" sz="5100" dirty="0" smtClean="0"/>
              <a:t>. (36:38)</a:t>
            </a:r>
          </a:p>
          <a:p>
            <a:pPr lvl="1"/>
            <a:r>
              <a:rPr lang="en-US" sz="5100" dirty="0" smtClean="0"/>
              <a:t>This is where the Quran mentions that the sun will not go on forever, and it will one day end. This verse also points to the fact that there will be a judgment day.</a:t>
            </a:r>
          </a:p>
          <a:p>
            <a:r>
              <a:rPr lang="en-US" sz="5100" dirty="0" smtClean="0"/>
              <a:t>And you see the mountains, thinking them rigid, while they will pass as the passing of clouds. [It is] the work of Allah , who perfected all things. Indeed, He is Acquainted with that which you do. (27:88)</a:t>
            </a:r>
          </a:p>
          <a:p>
            <a:pPr lvl="1"/>
            <a:r>
              <a:rPr lang="en-US" sz="5100" dirty="0" smtClean="0"/>
              <a:t>While it may not be obvious to the naked eye, this points that that the mountains do in fact move </a:t>
            </a:r>
            <a:endParaRPr lang="en-US" sz="51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Allah’s promise to protect Quran</a:t>
            </a:r>
            <a:endParaRPr lang="en-US" dirty="0"/>
          </a:p>
        </p:txBody>
      </p:sp>
      <p:sp>
        <p:nvSpPr>
          <p:cNvPr id="3" name="Content Placeholder 2"/>
          <p:cNvSpPr>
            <a:spLocks noGrp="1"/>
          </p:cNvSpPr>
          <p:nvPr>
            <p:ph idx="1"/>
          </p:nvPr>
        </p:nvSpPr>
        <p:spPr/>
        <p:txBody>
          <a:bodyPr/>
          <a:lstStyle/>
          <a:p>
            <a:r>
              <a:rPr lang="en-US" dirty="0"/>
              <a:t>Indeed, it is We who sent down the Qur'an and indeed, We will be its guardian</a:t>
            </a:r>
            <a:r>
              <a:rPr lang="en-US" dirty="0" smtClean="0"/>
              <a:t>. 15:9</a:t>
            </a:r>
          </a:p>
          <a:p>
            <a:pPr lvl="1"/>
            <a:r>
              <a:rPr lang="en-US" dirty="0" smtClean="0"/>
              <a:t>Allah promised to protect the Quran from being changed like the previously revealed Books, and that is why all Arabic in all Qurans are the same and the transliterations may differ. That is another reason why we must hold it near and dear to our hearts, and learn it well so we know right from wrong.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Next Week: Belief in the Prophets </a:t>
            </a:r>
            <a:r>
              <a:rPr lang="en-US" dirty="0" smtClean="0">
                <a:sym typeface="Wingdings" pitchFamily="2" charset="2"/>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pillar of our faith </a:t>
            </a:r>
            <a:endParaRPr lang="en-US" dirty="0"/>
          </a:p>
        </p:txBody>
      </p:sp>
      <p:sp>
        <p:nvSpPr>
          <p:cNvPr id="3" name="Content Placeholder 2"/>
          <p:cNvSpPr>
            <a:spLocks noGrp="1"/>
          </p:cNvSpPr>
          <p:nvPr>
            <p:ph idx="1"/>
          </p:nvPr>
        </p:nvSpPr>
        <p:spPr/>
        <p:txBody>
          <a:bodyPr>
            <a:normAutofit/>
          </a:bodyPr>
          <a:lstStyle/>
          <a:p>
            <a:r>
              <a:rPr lang="en-US" dirty="0" smtClean="0"/>
              <a:t>It is obligatory for every believer to believe in the books sent to us from Allah – all of them – in their original form </a:t>
            </a:r>
          </a:p>
          <a:p>
            <a:r>
              <a:rPr lang="en-US" dirty="0" smtClean="0"/>
              <a:t>Without discussing whether their contents are right or true </a:t>
            </a:r>
          </a:p>
          <a:p>
            <a:r>
              <a:rPr lang="en-US" dirty="0" err="1" smtClean="0"/>
              <a:t>Hadith</a:t>
            </a:r>
            <a:r>
              <a:rPr lang="en-US" dirty="0" smtClean="0"/>
              <a:t>: do not confirm or deny anything in the </a:t>
            </a:r>
            <a:r>
              <a:rPr lang="en-US" dirty="0" err="1" smtClean="0"/>
              <a:t>Ehl’I</a:t>
            </a:r>
            <a:r>
              <a:rPr lang="en-US" dirty="0" smtClean="0"/>
              <a:t> </a:t>
            </a:r>
            <a:r>
              <a:rPr lang="en-US" dirty="0" err="1" smtClean="0"/>
              <a:t>kitab</a:t>
            </a:r>
            <a:r>
              <a:rPr lang="en-US" dirty="0" smtClean="0"/>
              <a:t> (the Holy Books, in this context to mean besides Quran) because we believe in what Allah has revealed to us and what Allah has revealed to Ibrahim</a:t>
            </a:r>
          </a:p>
          <a:p>
            <a:pPr lvl="8"/>
            <a:r>
              <a:rPr lang="en-US" dirty="0" err="1" smtClean="0"/>
              <a:t>Bukhari</a:t>
            </a:r>
            <a:r>
              <a:rPr lang="en-US" dirty="0" smtClean="0"/>
              <a:t>, </a:t>
            </a:r>
            <a:r>
              <a:rPr lang="en-US" dirty="0" err="1" smtClean="0"/>
              <a:t>I’tisam</a:t>
            </a:r>
            <a:r>
              <a:rPr lang="en-US" dirty="0" smtClean="0"/>
              <a:t> 25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Surat</a:t>
            </a:r>
            <a:r>
              <a:rPr lang="en-US" dirty="0" smtClean="0"/>
              <a:t> An-</a:t>
            </a:r>
            <a:r>
              <a:rPr lang="en-US" dirty="0" err="1" smtClean="0"/>
              <a:t>Nisa</a:t>
            </a:r>
            <a:r>
              <a:rPr lang="en-US" dirty="0" smtClean="0"/>
              <a:t> 4:136</a:t>
            </a:r>
            <a:endParaRPr lang="en-US" dirty="0"/>
          </a:p>
        </p:txBody>
      </p:sp>
      <p:sp>
        <p:nvSpPr>
          <p:cNvPr id="5" name="TextBox 4"/>
          <p:cNvSpPr txBox="1"/>
          <p:nvPr/>
        </p:nvSpPr>
        <p:spPr>
          <a:xfrm>
            <a:off x="609600" y="2133600"/>
            <a:ext cx="7543800" cy="3539430"/>
          </a:xfrm>
          <a:prstGeom prst="rect">
            <a:avLst/>
          </a:prstGeom>
          <a:noFill/>
        </p:spPr>
        <p:txBody>
          <a:bodyPr wrap="square" rtlCol="0">
            <a:spAutoFit/>
          </a:bodyPr>
          <a:lstStyle/>
          <a:p>
            <a:r>
              <a:rPr lang="en-US" sz="3200" dirty="0"/>
              <a:t>O you who have believed, believe in Allah and His Messenger and the Book that He sent down upon His Messenger and the Scripture which He sent down before. And whoever disbelieves in Allah , His angels, His books, His messengers, and the Last Day has certainly gone far astray.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Holy Books </a:t>
            </a:r>
            <a:endParaRPr lang="en-US" dirty="0"/>
          </a:p>
        </p:txBody>
      </p:sp>
      <p:sp>
        <p:nvSpPr>
          <p:cNvPr id="3" name="Content Placeholder 2"/>
          <p:cNvSpPr>
            <a:spLocks noGrp="1"/>
          </p:cNvSpPr>
          <p:nvPr>
            <p:ph idx="1"/>
          </p:nvPr>
        </p:nvSpPr>
        <p:spPr/>
        <p:txBody>
          <a:bodyPr>
            <a:normAutofit/>
          </a:bodyPr>
          <a:lstStyle/>
          <a:p>
            <a:r>
              <a:rPr lang="en-US" dirty="0" smtClean="0"/>
              <a:t>Allah’s attributes are manifested to us through the Books sent to us, and wants us to know him through these attributes found in these Books. </a:t>
            </a:r>
          </a:p>
          <a:p>
            <a:r>
              <a:rPr lang="en-US" dirty="0" smtClean="0"/>
              <a:t>This complete work is known in theology as “The Power of Being” and it’s work is classified in two categories: </a:t>
            </a:r>
          </a:p>
          <a:p>
            <a:pPr lvl="1"/>
            <a:r>
              <a:rPr lang="en-US" dirty="0" smtClean="0"/>
              <a:t>1. Strength (</a:t>
            </a:r>
            <a:r>
              <a:rPr lang="en-US" dirty="0" err="1" smtClean="0"/>
              <a:t>Kudret</a:t>
            </a:r>
            <a:r>
              <a:rPr lang="en-US" dirty="0" smtClean="0"/>
              <a:t>)</a:t>
            </a:r>
          </a:p>
          <a:p>
            <a:pPr lvl="1"/>
            <a:r>
              <a:rPr lang="en-US" dirty="0" smtClean="0"/>
              <a:t>2. Words (</a:t>
            </a:r>
            <a:r>
              <a:rPr lang="en-US" dirty="0" err="1" smtClean="0"/>
              <a:t>Kalem</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Kudret</a:t>
            </a:r>
            <a:r>
              <a:rPr lang="en-US" dirty="0" smtClean="0"/>
              <a:t> Attribute (Strength)</a:t>
            </a:r>
            <a:endParaRPr lang="en-US" dirty="0"/>
          </a:p>
        </p:txBody>
      </p:sp>
      <p:sp>
        <p:nvSpPr>
          <p:cNvPr id="3" name="Content Placeholder 2"/>
          <p:cNvSpPr>
            <a:spLocks noGrp="1"/>
          </p:cNvSpPr>
          <p:nvPr>
            <p:ph idx="1"/>
          </p:nvPr>
        </p:nvSpPr>
        <p:spPr/>
        <p:txBody>
          <a:bodyPr/>
          <a:lstStyle/>
          <a:p>
            <a:r>
              <a:rPr lang="en-US" dirty="0" smtClean="0"/>
              <a:t>The universe is like a book written from Allah’s strength so to speak. </a:t>
            </a:r>
          </a:p>
          <a:p>
            <a:r>
              <a:rPr lang="en-US" dirty="0" smtClean="0"/>
              <a:t>Everything in the universe tells us the story of Allah, without using any actual words, like we would in a written book. </a:t>
            </a:r>
          </a:p>
          <a:p>
            <a:r>
              <a:rPr lang="en-US" dirty="0" smtClean="0"/>
              <a:t>They tell us of His Qualities, without having to use any words.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err="1" smtClean="0"/>
              <a:t>Kalem</a:t>
            </a:r>
            <a:r>
              <a:rPr lang="en-US" dirty="0" smtClean="0"/>
              <a:t> ( Words) Attribute </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This is how Allah describes Himself and His attributes to us through the Prophets, Books, and other forms of revelation. </a:t>
            </a:r>
          </a:p>
          <a:p>
            <a:r>
              <a:rPr lang="en-US" dirty="0" smtClean="0"/>
              <a:t>The creation and the giving of these Holy Books to us is not a necessity, for Allah created them as guides and help for us. </a:t>
            </a:r>
          </a:p>
          <a:p>
            <a:r>
              <a:rPr lang="en-US" dirty="0" smtClean="0"/>
              <a:t>Knowing this, it is then important for us to realize that we need this help.</a:t>
            </a:r>
          </a:p>
          <a:p>
            <a:r>
              <a:rPr lang="en-US" dirty="0" smtClean="0"/>
              <a:t>It is safe to say that the only way we can really know Allah is by reading his Books and living by the principles learned from them for happiness in this and the afterlife.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different types of Revelations (</a:t>
            </a:r>
            <a:r>
              <a:rPr lang="en-US" dirty="0" err="1" smtClean="0"/>
              <a:t>Vahiy</a:t>
            </a:r>
            <a:r>
              <a:rPr lang="en-US" dirty="0" smtClean="0"/>
              <a:t>) the Prophets received </a:t>
            </a:r>
            <a:endParaRPr lang="en-US" dirty="0"/>
          </a:p>
        </p:txBody>
      </p:sp>
      <p:sp>
        <p:nvSpPr>
          <p:cNvPr id="3" name="Content Placeholder 2"/>
          <p:cNvSpPr>
            <a:spLocks noGrp="1"/>
          </p:cNvSpPr>
          <p:nvPr>
            <p:ph idx="1"/>
          </p:nvPr>
        </p:nvSpPr>
        <p:spPr/>
        <p:txBody>
          <a:bodyPr>
            <a:normAutofit/>
          </a:bodyPr>
          <a:lstStyle/>
          <a:p>
            <a:r>
              <a:rPr lang="en-US" dirty="0" err="1" smtClean="0"/>
              <a:t>Vahiy</a:t>
            </a:r>
            <a:r>
              <a:rPr lang="en-US" dirty="0" smtClean="0"/>
              <a:t> – to imply, whisper, gesture, inspire, suggest, quickly and confidentially acquire knowledge </a:t>
            </a:r>
          </a:p>
          <a:p>
            <a:r>
              <a:rPr lang="en-US" dirty="0" err="1" smtClean="0"/>
              <a:t>Vahiy</a:t>
            </a:r>
            <a:r>
              <a:rPr lang="en-US" dirty="0" smtClean="0"/>
              <a:t> – Allah’s way of guiding his chosen servants to be given </a:t>
            </a:r>
            <a:r>
              <a:rPr lang="en-US" dirty="0" err="1" smtClean="0"/>
              <a:t>hidayah</a:t>
            </a:r>
            <a:r>
              <a:rPr lang="en-US" dirty="0" smtClean="0"/>
              <a:t> (a gift, faith, a message, whatever the case may be) through His Angels, or directly. </a:t>
            </a:r>
          </a:p>
          <a:p>
            <a:r>
              <a:rPr lang="en-US" dirty="0" smtClean="0"/>
              <a:t>Without actually experiencing ‘</a:t>
            </a:r>
            <a:r>
              <a:rPr lang="en-US" dirty="0" err="1" smtClean="0"/>
              <a:t>vahiy</a:t>
            </a:r>
            <a:r>
              <a:rPr lang="en-US" dirty="0" smtClean="0"/>
              <a:t>’ it is impossible to understand the complexities of it.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Vahiy</a:t>
            </a:r>
            <a:endParaRPr lang="en-US" dirty="0"/>
          </a:p>
        </p:txBody>
      </p:sp>
      <p:sp>
        <p:nvSpPr>
          <p:cNvPr id="3" name="Content Placeholder 2"/>
          <p:cNvSpPr>
            <a:spLocks noGrp="1"/>
          </p:cNvSpPr>
          <p:nvPr>
            <p:ph idx="1"/>
          </p:nvPr>
        </p:nvSpPr>
        <p:spPr/>
        <p:txBody>
          <a:bodyPr>
            <a:normAutofit/>
          </a:bodyPr>
          <a:lstStyle/>
          <a:p>
            <a:r>
              <a:rPr lang="en-US" dirty="0" smtClean="0"/>
              <a:t>Since no one besides the Prophets can understand the way </a:t>
            </a:r>
            <a:r>
              <a:rPr lang="en-US" dirty="0" err="1" smtClean="0"/>
              <a:t>Vahiy’s</a:t>
            </a:r>
            <a:r>
              <a:rPr lang="en-US" dirty="0" smtClean="0"/>
              <a:t> are given, the way we have to understand this is through the Quran. The Quran speaks of ‘</a:t>
            </a:r>
            <a:r>
              <a:rPr lang="en-US" dirty="0" err="1" smtClean="0"/>
              <a:t>vahiy</a:t>
            </a:r>
            <a:r>
              <a:rPr lang="en-US" dirty="0" smtClean="0"/>
              <a:t>’ in three different ways.</a:t>
            </a:r>
          </a:p>
          <a:p>
            <a:r>
              <a:rPr lang="en-US" dirty="0" smtClean="0"/>
              <a:t>“And </a:t>
            </a:r>
            <a:r>
              <a:rPr lang="en-US" dirty="0"/>
              <a:t>it is not for any human being that Allah should speak to him except by revelation or from behind a partition or that He sends a messenger to reveal, by His permission, what He wills. Indeed, He is Most High and Wise</a:t>
            </a:r>
            <a:r>
              <a:rPr lang="en-US" dirty="0" smtClean="0"/>
              <a:t>.” </a:t>
            </a:r>
          </a:p>
          <a:p>
            <a:pPr lvl="8"/>
            <a:r>
              <a:rPr lang="en-US" dirty="0" smtClean="0"/>
              <a:t>42:51 Quran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TotalTime>
  <Words>1832</Words>
  <Application>Microsoft Office PowerPoint</Application>
  <PresentationFormat>On-screen Show (4:3)</PresentationFormat>
  <Paragraphs>111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The Books that defined humanity </vt:lpstr>
      <vt:lpstr>Kitab </vt:lpstr>
      <vt:lpstr>A pillar of our faith </vt:lpstr>
      <vt:lpstr>Surat An-Nisa 4:136</vt:lpstr>
      <vt:lpstr>The Need for Holy Books </vt:lpstr>
      <vt:lpstr>Kudret Attribute (Strength)</vt:lpstr>
      <vt:lpstr>Kalem ( Words) Attribute </vt:lpstr>
      <vt:lpstr>The different types of Revelations (Vahiy) the Prophets received </vt:lpstr>
      <vt:lpstr>Vahiy</vt:lpstr>
      <vt:lpstr>3 ways of Vahiy revelation in Quran</vt:lpstr>
      <vt:lpstr>The Different Books of Revelation</vt:lpstr>
      <vt:lpstr>The Pages</vt:lpstr>
      <vt:lpstr>The Pages</vt:lpstr>
      <vt:lpstr>The Pages</vt:lpstr>
      <vt:lpstr>The Pages</vt:lpstr>
      <vt:lpstr>The Torah (Tawrah)</vt:lpstr>
      <vt:lpstr>The Psalms (Zabur) </vt:lpstr>
      <vt:lpstr>The Bible (Injil)</vt:lpstr>
      <vt:lpstr>The Holy Quran </vt:lpstr>
      <vt:lpstr>The Quran</vt:lpstr>
      <vt:lpstr>Scientific Findings in Quran </vt:lpstr>
      <vt:lpstr>Scientific Findings in Quran </vt:lpstr>
      <vt:lpstr>Scientific Findings in Quran </vt:lpstr>
      <vt:lpstr>Allah’s promise to protect Quran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Books that defined humanity</dc:title>
  <dc:creator>nf</dc:creator>
  <cp:lastModifiedBy>nf</cp:lastModifiedBy>
  <cp:revision>20</cp:revision>
  <dcterms:created xsi:type="dcterms:W3CDTF">2013-04-18T15:36:18Z</dcterms:created>
  <dcterms:modified xsi:type="dcterms:W3CDTF">2013-04-18T18:56:18Z</dcterms:modified>
</cp:coreProperties>
</file>