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3" r:id="rId1"/>
  </p:sldMasterIdLst>
  <p:notesMasterIdLst>
    <p:notesMasterId r:id="rId15"/>
  </p:notesMasterIdLst>
  <p:handoutMasterIdLst>
    <p:handoutMasterId r:id="rId16"/>
  </p:handoutMasterIdLst>
  <p:sldIdLst>
    <p:sldId id="487" r:id="rId2"/>
    <p:sldId id="488" r:id="rId3"/>
    <p:sldId id="405" r:id="rId4"/>
    <p:sldId id="480" r:id="rId5"/>
    <p:sldId id="481" r:id="rId6"/>
    <p:sldId id="482" r:id="rId7"/>
    <p:sldId id="483" r:id="rId8"/>
    <p:sldId id="484" r:id="rId9"/>
    <p:sldId id="485" r:id="rId10"/>
    <p:sldId id="489" r:id="rId11"/>
    <p:sldId id="490" r:id="rId12"/>
    <p:sldId id="491" r:id="rId13"/>
    <p:sldId id="492" r:id="rId14"/>
  </p:sldIdLst>
  <p:sldSz cx="9144000" cy="6858000" type="screen4x3"/>
  <p:notesSz cx="6858000" cy="9144000"/>
  <p:defaultTextStyle>
    <a:defPPr>
      <a:defRPr lang="ar-SA"/>
    </a:defPPr>
    <a:lvl1pPr algn="l" rtl="0" fontAlgn="base">
      <a:spcBef>
        <a:spcPct val="0"/>
      </a:spcBef>
      <a:spcAft>
        <a:spcPct val="0"/>
      </a:spcAft>
      <a:defRPr kumimoji="1"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kumimoji="1"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kumimoji="1"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kumimoji="1"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kumimoji="1"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kumimoji="1"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kumimoji="1"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kumimoji="1"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kumimoji="1" sz="2400"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FF99"/>
    <a:srgbClr val="003300"/>
    <a:srgbClr val="62CAC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34578" autoAdjust="0"/>
    <p:restoredTop sz="86462" autoAdjust="0"/>
  </p:normalViewPr>
  <p:slideViewPr>
    <p:cSldViewPr>
      <p:cViewPr varScale="1">
        <p:scale>
          <a:sx n="67" d="100"/>
          <a:sy n="67" d="100"/>
        </p:scale>
        <p:origin x="-32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3" d="100"/>
          <a:sy n="43" d="100"/>
        </p:scale>
        <p:origin x="-1476"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67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467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4678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467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D81E831-C87A-4540-BC9E-35E621BAAA71}"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77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877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877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877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877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98EDA8A-CB81-48C4-9921-E7050FE74CCB}"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r" rtl="1"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r" rtl="1"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r" rtl="1"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r" rtl="1"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r" rtl="1"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p:spPr>
        <p:txBody>
          <a:bodyPr/>
          <a:lstStyle/>
          <a:p>
            <a:pPr eaLnBrk="1" hangingPunct="1"/>
            <a:endParaRPr lang="en-US" smtClean="0">
              <a:cs typeface="Arial" charset="0"/>
            </a:endParaRPr>
          </a:p>
        </p:txBody>
      </p:sp>
      <p:sp>
        <p:nvSpPr>
          <p:cNvPr id="18436" name="Slide Number Placeholder 3"/>
          <p:cNvSpPr>
            <a:spLocks noGrp="1"/>
          </p:cNvSpPr>
          <p:nvPr>
            <p:ph type="sldNum" sz="quarter" idx="5"/>
          </p:nvPr>
        </p:nvSpPr>
        <p:spPr>
          <a:noFill/>
        </p:spPr>
        <p:txBody>
          <a:bodyPr/>
          <a:lstStyle/>
          <a:p>
            <a:fld id="{8C946525-2DB7-4677-AA13-202953FA8312}" type="slidenum">
              <a:rPr lang="en-US" smtClean="0"/>
              <a:pPr/>
              <a:t>2</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endParaRPr lang="en-US"/>
          </a:p>
        </p:txBody>
      </p:sp>
      <p:sp>
        <p:nvSpPr>
          <p:cNvPr id="19" name="Footer Placeholder 18"/>
          <p:cNvSpPr>
            <a:spLocks noGrp="1"/>
          </p:cNvSpPr>
          <p:nvPr>
            <p:ph type="ftr" sz="quarter" idx="11"/>
          </p:nvPr>
        </p:nvSpPr>
        <p:spPr/>
        <p:txBody>
          <a:bodyPr/>
          <a:lstStyle/>
          <a:p>
            <a:pPr>
              <a:defRPr/>
            </a:pPr>
            <a:r>
              <a:rPr lang="en-US" smtClean="0"/>
              <a:t>mamdouh2000@hotmail.com</a:t>
            </a:r>
            <a:endParaRPr lang="en-US"/>
          </a:p>
        </p:txBody>
      </p:sp>
      <p:sp>
        <p:nvSpPr>
          <p:cNvPr id="27" name="Slide Number Placeholder 26"/>
          <p:cNvSpPr>
            <a:spLocks noGrp="1"/>
          </p:cNvSpPr>
          <p:nvPr>
            <p:ph type="sldNum" sz="quarter" idx="12"/>
          </p:nvPr>
        </p:nvSpPr>
        <p:spPr/>
        <p:txBody>
          <a:bodyPr/>
          <a:lstStyle/>
          <a:p>
            <a:pPr>
              <a:defRPr/>
            </a:pPr>
            <a:fld id="{7859DC98-7BBA-4199-A214-45733A415F2D}"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mamdouh2000@hotmail.com</a:t>
            </a:r>
            <a:endParaRPr lang="en-US"/>
          </a:p>
        </p:txBody>
      </p:sp>
      <p:sp>
        <p:nvSpPr>
          <p:cNvPr id="6" name="Slide Number Placeholder 5"/>
          <p:cNvSpPr>
            <a:spLocks noGrp="1"/>
          </p:cNvSpPr>
          <p:nvPr>
            <p:ph type="sldNum" sz="quarter" idx="12"/>
          </p:nvPr>
        </p:nvSpPr>
        <p:spPr/>
        <p:txBody>
          <a:bodyPr/>
          <a:lstStyle/>
          <a:p>
            <a:pPr>
              <a:defRPr/>
            </a:pPr>
            <a:fld id="{ADA90EEB-36C9-493D-93BB-61E6659BB804}"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mamdouh2000@hotmail.com</a:t>
            </a:r>
            <a:endParaRPr lang="en-US"/>
          </a:p>
        </p:txBody>
      </p:sp>
      <p:sp>
        <p:nvSpPr>
          <p:cNvPr id="6" name="Slide Number Placeholder 5"/>
          <p:cNvSpPr>
            <a:spLocks noGrp="1"/>
          </p:cNvSpPr>
          <p:nvPr>
            <p:ph type="sldNum" sz="quarter" idx="12"/>
          </p:nvPr>
        </p:nvSpPr>
        <p:spPr/>
        <p:txBody>
          <a:bodyPr/>
          <a:lstStyle/>
          <a:p>
            <a:pPr>
              <a:defRPr/>
            </a:pPr>
            <a:fld id="{BE54EAEC-41ED-4E4C-BA56-9C386C7CD31D}"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mamdouh2000@hotmail.com</a:t>
            </a:r>
            <a:endParaRPr lang="en-US"/>
          </a:p>
        </p:txBody>
      </p:sp>
      <p:sp>
        <p:nvSpPr>
          <p:cNvPr id="6" name="Slide Number Placeholder 5"/>
          <p:cNvSpPr>
            <a:spLocks noGrp="1"/>
          </p:cNvSpPr>
          <p:nvPr>
            <p:ph type="sldNum" sz="quarter" idx="12"/>
          </p:nvPr>
        </p:nvSpPr>
        <p:spPr/>
        <p:txBody>
          <a:bodyPr/>
          <a:lstStyle/>
          <a:p>
            <a:pPr>
              <a:defRPr/>
            </a:pPr>
            <a:fld id="{9CE45D12-557F-4702-94A6-EEC332AEAD6F}"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mamdouh2000@hotmail.com</a:t>
            </a:r>
            <a:endParaRPr lang="en-US"/>
          </a:p>
        </p:txBody>
      </p:sp>
      <p:sp>
        <p:nvSpPr>
          <p:cNvPr id="6" name="Slide Number Placeholder 5"/>
          <p:cNvSpPr>
            <a:spLocks noGrp="1"/>
          </p:cNvSpPr>
          <p:nvPr>
            <p:ph type="sldNum" sz="quarter" idx="12"/>
          </p:nvPr>
        </p:nvSpPr>
        <p:spPr/>
        <p:txBody>
          <a:bodyPr/>
          <a:lstStyle/>
          <a:p>
            <a:pPr>
              <a:defRPr/>
            </a:pPr>
            <a:fld id="{BB06AAF2-3905-4793-84B5-EB35E85E01A8}"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mamdouh2000@hotmail.com</a:t>
            </a:r>
            <a:endParaRPr lang="en-US"/>
          </a:p>
        </p:txBody>
      </p:sp>
      <p:sp>
        <p:nvSpPr>
          <p:cNvPr id="7" name="Slide Number Placeholder 6"/>
          <p:cNvSpPr>
            <a:spLocks noGrp="1"/>
          </p:cNvSpPr>
          <p:nvPr>
            <p:ph type="sldNum" sz="quarter" idx="12"/>
          </p:nvPr>
        </p:nvSpPr>
        <p:spPr/>
        <p:txBody>
          <a:bodyPr/>
          <a:lstStyle/>
          <a:p>
            <a:pPr>
              <a:defRPr/>
            </a:pPr>
            <a:fld id="{2DFEB09D-AACF-46E1-808B-574188F45455}"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smtClean="0"/>
              <a:t>mamdouh2000@hotmail.com</a:t>
            </a:r>
            <a:endParaRPr lang="en-US"/>
          </a:p>
        </p:txBody>
      </p:sp>
      <p:sp>
        <p:nvSpPr>
          <p:cNvPr id="9" name="Slide Number Placeholder 8"/>
          <p:cNvSpPr>
            <a:spLocks noGrp="1"/>
          </p:cNvSpPr>
          <p:nvPr>
            <p:ph type="sldNum" sz="quarter" idx="12"/>
          </p:nvPr>
        </p:nvSpPr>
        <p:spPr/>
        <p:txBody>
          <a:bodyPr/>
          <a:lstStyle/>
          <a:p>
            <a:pPr>
              <a:defRPr/>
            </a:pPr>
            <a:fld id="{E0B31AE2-276D-4497-A335-C561FDDCD5E6}"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smtClean="0"/>
              <a:t>mamdouh2000@hotmail.com</a:t>
            </a:r>
            <a:endParaRPr lang="en-US"/>
          </a:p>
        </p:txBody>
      </p:sp>
      <p:sp>
        <p:nvSpPr>
          <p:cNvPr id="5" name="Slide Number Placeholder 4"/>
          <p:cNvSpPr>
            <a:spLocks noGrp="1"/>
          </p:cNvSpPr>
          <p:nvPr>
            <p:ph type="sldNum" sz="quarter" idx="12"/>
          </p:nvPr>
        </p:nvSpPr>
        <p:spPr/>
        <p:txBody>
          <a:bodyPr/>
          <a:lstStyle/>
          <a:p>
            <a:pPr>
              <a:defRPr/>
            </a:pPr>
            <a:fld id="{57E17482-0D80-42E4-AE9D-E5FD0C34EFA6}"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smtClean="0"/>
              <a:t>mamdouh2000@hotmail.com</a:t>
            </a:r>
            <a:endParaRPr lang="en-US"/>
          </a:p>
        </p:txBody>
      </p:sp>
      <p:sp>
        <p:nvSpPr>
          <p:cNvPr id="4" name="Slide Number Placeholder 3"/>
          <p:cNvSpPr>
            <a:spLocks noGrp="1"/>
          </p:cNvSpPr>
          <p:nvPr>
            <p:ph type="sldNum" sz="quarter" idx="12"/>
          </p:nvPr>
        </p:nvSpPr>
        <p:spPr/>
        <p:txBody>
          <a:bodyPr/>
          <a:lstStyle/>
          <a:p>
            <a:pPr>
              <a:defRPr/>
            </a:pPr>
            <a:fld id="{71D9A7E7-7D66-4A5B-BC16-DB7DA1D66725}"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mamdouh2000@hotmail.com</a:t>
            </a:r>
            <a:endParaRPr lang="en-US"/>
          </a:p>
        </p:txBody>
      </p:sp>
      <p:sp>
        <p:nvSpPr>
          <p:cNvPr id="7" name="Slide Number Placeholder 6"/>
          <p:cNvSpPr>
            <a:spLocks noGrp="1"/>
          </p:cNvSpPr>
          <p:nvPr>
            <p:ph type="sldNum" sz="quarter" idx="12"/>
          </p:nvPr>
        </p:nvSpPr>
        <p:spPr/>
        <p:txBody>
          <a:bodyPr/>
          <a:lstStyle/>
          <a:p>
            <a:pPr>
              <a:defRPr/>
            </a:pPr>
            <a:fld id="{24D06B20-8062-4798-B6E4-B82246B742D5}"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mamdouh2000@hotmail.com</a:t>
            </a:r>
            <a:endParaRPr lang="en-US"/>
          </a:p>
        </p:txBody>
      </p:sp>
      <p:sp>
        <p:nvSpPr>
          <p:cNvPr id="7" name="Slide Number Placeholder 6"/>
          <p:cNvSpPr>
            <a:spLocks noGrp="1"/>
          </p:cNvSpPr>
          <p:nvPr>
            <p:ph type="sldNum" sz="quarter" idx="12"/>
          </p:nvPr>
        </p:nvSpPr>
        <p:spPr>
          <a:xfrm>
            <a:off x="8077200" y="6356350"/>
            <a:ext cx="609600" cy="365125"/>
          </a:xfrm>
        </p:spPr>
        <p:txBody>
          <a:bodyPr/>
          <a:lstStyle/>
          <a:p>
            <a:pPr>
              <a:defRPr/>
            </a:pPr>
            <a:fld id="{FE5EFADE-D6E8-45A0-8685-72760E0A05C4}" type="slidenum">
              <a:rPr lang="en-US" smtClean="0"/>
              <a:pPr>
                <a:defRPr/>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smtClean="0"/>
              <a:t>mamdouh2000@hotmail.com</a:t>
            </a: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DD26DB17-DF5E-498E-B6CF-BD3AF0EC5E45}" type="slidenum">
              <a:rPr lang="en-US" smtClean="0"/>
              <a:pPr>
                <a:defRPr/>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12" Type="http://schemas.openxmlformats.org/officeDocument/2006/relationships/image" Target="../media/image26.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gif"/><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0932" name="Picture 4" descr="http://130.94.23.9/wigi/thumb2.php?f=Opened_Qur'an.jpg&amp;w=170"/>
          <p:cNvPicPr>
            <a:picLocks noChangeAspect="1" noChangeArrowheads="1"/>
          </p:cNvPicPr>
          <p:nvPr/>
        </p:nvPicPr>
        <p:blipFill>
          <a:blip r:embed="rId2"/>
          <a:srcRect/>
          <a:stretch>
            <a:fillRect/>
          </a:stretch>
        </p:blipFill>
        <p:spPr bwMode="auto">
          <a:xfrm>
            <a:off x="2438400" y="1439863"/>
            <a:ext cx="6705600" cy="5429250"/>
          </a:xfrm>
          <a:prstGeom prst="rect">
            <a:avLst/>
          </a:prstGeom>
          <a:noFill/>
          <a:ln w="9525">
            <a:noFill/>
            <a:miter lim="800000"/>
            <a:headEnd/>
            <a:tailEnd/>
          </a:ln>
        </p:spPr>
      </p:pic>
      <p:sp>
        <p:nvSpPr>
          <p:cNvPr id="2" name="Title 1"/>
          <p:cNvSpPr>
            <a:spLocks noGrp="1"/>
          </p:cNvSpPr>
          <p:nvPr>
            <p:ph type="ctrTitle"/>
          </p:nvPr>
        </p:nvSpPr>
        <p:spPr>
          <a:xfrm>
            <a:off x="0" y="-304800"/>
            <a:ext cx="9144000" cy="1143000"/>
          </a:xfrm>
        </p:spPr>
        <p:txBody>
          <a:bodyPr>
            <a:normAutofit fontScale="90000"/>
          </a:bodyPr>
          <a:lstStyle/>
          <a:p>
            <a:pPr eaLnBrk="1" hangingPunct="1">
              <a:defRPr/>
            </a:pPr>
            <a:r>
              <a:rPr lang="en-US" sz="7200" b="1" dirty="0" smtClean="0">
                <a:solidFill>
                  <a:srgbClr val="FFFF00"/>
                </a:solidFill>
                <a:latin typeface="Maiandra GD" pitchFamily="34" charset="0"/>
              </a:rPr>
              <a:t>The Qur’an and Science</a:t>
            </a:r>
          </a:p>
        </p:txBody>
      </p:sp>
      <p:sp>
        <p:nvSpPr>
          <p:cNvPr id="3" name="Subtitle 2"/>
          <p:cNvSpPr>
            <a:spLocks noGrp="1"/>
          </p:cNvSpPr>
          <p:nvPr>
            <p:ph type="subTitle" idx="1"/>
          </p:nvPr>
        </p:nvSpPr>
        <p:spPr>
          <a:xfrm>
            <a:off x="1524000" y="838200"/>
            <a:ext cx="7315200" cy="1295400"/>
          </a:xfrm>
        </p:spPr>
        <p:txBody>
          <a:bodyPr/>
          <a:lstStyle/>
          <a:p>
            <a:pPr eaLnBrk="1" hangingPunct="1"/>
            <a:r>
              <a:rPr lang="en-US" sz="3500" dirty="0" smtClean="0"/>
              <a:t>Contradictory or Complementary?</a:t>
            </a:r>
          </a:p>
        </p:txBody>
      </p:sp>
      <p:pic>
        <p:nvPicPr>
          <p:cNvPr id="380936" name="Picture 8" descr="http://www.newsandevents.utoronto.ca/bios/askusimages/atom.jpg"/>
          <p:cNvPicPr>
            <a:picLocks noChangeAspect="1" noChangeArrowheads="1"/>
          </p:cNvPicPr>
          <p:nvPr/>
        </p:nvPicPr>
        <p:blipFill>
          <a:blip r:embed="rId3"/>
          <a:srcRect/>
          <a:stretch>
            <a:fillRect/>
          </a:stretch>
        </p:blipFill>
        <p:spPr bwMode="auto">
          <a:xfrm>
            <a:off x="0" y="1447800"/>
            <a:ext cx="2438400" cy="2498725"/>
          </a:xfrm>
          <a:prstGeom prst="rect">
            <a:avLst/>
          </a:prstGeom>
          <a:noFill/>
          <a:ln w="9525">
            <a:noFill/>
            <a:miter lim="800000"/>
            <a:headEnd/>
            <a:tailEnd/>
          </a:ln>
        </p:spPr>
      </p:pic>
      <p:pic>
        <p:nvPicPr>
          <p:cNvPr id="380938" name="Picture 10" descr="http://www.uweb.ucsb.edu/~sazooha/galaxy.jpg"/>
          <p:cNvPicPr>
            <a:picLocks noChangeAspect="1" noChangeArrowheads="1"/>
          </p:cNvPicPr>
          <p:nvPr/>
        </p:nvPicPr>
        <p:blipFill>
          <a:blip r:embed="rId4"/>
          <a:srcRect/>
          <a:stretch>
            <a:fillRect/>
          </a:stretch>
        </p:blipFill>
        <p:spPr bwMode="auto">
          <a:xfrm>
            <a:off x="0" y="3962400"/>
            <a:ext cx="2438400" cy="2895600"/>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nodeType="afterEffect">
                                  <p:stCondLst>
                                    <p:cond delay="0"/>
                                  </p:stCondLst>
                                  <p:childTnLst>
                                    <p:set>
                                      <p:cBhvr>
                                        <p:cTn id="6" dur="1" fill="hold">
                                          <p:stCondLst>
                                            <p:cond delay="0"/>
                                          </p:stCondLst>
                                        </p:cTn>
                                        <p:tgtEl>
                                          <p:spTgt spid="380932"/>
                                        </p:tgtEl>
                                        <p:attrNameLst>
                                          <p:attrName>style.visibility</p:attrName>
                                        </p:attrNameLst>
                                      </p:cBhvr>
                                      <p:to>
                                        <p:strVal val="visible"/>
                                      </p:to>
                                    </p:set>
                                    <p:animEffect transition="in" filter="blinds(vertical)">
                                      <p:cBhvr>
                                        <p:cTn id="7" dur="500"/>
                                        <p:tgtEl>
                                          <p:spTgt spid="380932"/>
                                        </p:tgtEl>
                                      </p:cBhvr>
                                    </p:animEffect>
                                  </p:childTnLst>
                                </p:cTn>
                              </p:par>
                            </p:childTnLst>
                          </p:cTn>
                        </p:par>
                        <p:par>
                          <p:cTn id="8" fill="hold">
                            <p:stCondLst>
                              <p:cond delay="500"/>
                            </p:stCondLst>
                            <p:childTnLst>
                              <p:par>
                                <p:cTn id="9" presetID="3" presetClass="entr" presetSubtype="5"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vertical)">
                                      <p:cBhvr>
                                        <p:cTn id="11" dur="500"/>
                                        <p:tgtEl>
                                          <p:spTgt spid="2"/>
                                        </p:tgtEl>
                                      </p:cBhvr>
                                    </p:animEffect>
                                  </p:childTnLst>
                                </p:cTn>
                              </p:par>
                            </p:childTnLst>
                          </p:cTn>
                        </p:par>
                        <p:par>
                          <p:cTn id="12" fill="hold">
                            <p:stCondLst>
                              <p:cond delay="1000"/>
                            </p:stCondLst>
                            <p:childTnLst>
                              <p:par>
                                <p:cTn id="13" presetID="3" presetClass="entr" presetSubtype="5"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linds(vertical)">
                                      <p:cBhvr>
                                        <p:cTn id="15" dur="500"/>
                                        <p:tgtEl>
                                          <p:spTgt spid="3">
                                            <p:txEl>
                                              <p:pRg st="0" end="0"/>
                                            </p:txEl>
                                          </p:spTgt>
                                        </p:tgtEl>
                                      </p:cBhvr>
                                    </p:animEffect>
                                  </p:childTnLst>
                                </p:cTn>
                              </p:par>
                            </p:childTnLst>
                          </p:cTn>
                        </p:par>
                        <p:par>
                          <p:cTn id="16" fill="hold">
                            <p:stCondLst>
                              <p:cond delay="1500"/>
                            </p:stCondLst>
                            <p:childTnLst>
                              <p:par>
                                <p:cTn id="17" presetID="3" presetClass="entr" presetSubtype="5" fill="hold" nodeType="afterEffect">
                                  <p:stCondLst>
                                    <p:cond delay="0"/>
                                  </p:stCondLst>
                                  <p:childTnLst>
                                    <p:set>
                                      <p:cBhvr>
                                        <p:cTn id="18" dur="1" fill="hold">
                                          <p:stCondLst>
                                            <p:cond delay="0"/>
                                          </p:stCondLst>
                                        </p:cTn>
                                        <p:tgtEl>
                                          <p:spTgt spid="380936"/>
                                        </p:tgtEl>
                                        <p:attrNameLst>
                                          <p:attrName>style.visibility</p:attrName>
                                        </p:attrNameLst>
                                      </p:cBhvr>
                                      <p:to>
                                        <p:strVal val="visible"/>
                                      </p:to>
                                    </p:set>
                                    <p:animEffect transition="in" filter="blinds(vertical)">
                                      <p:cBhvr>
                                        <p:cTn id="19" dur="500"/>
                                        <p:tgtEl>
                                          <p:spTgt spid="380936"/>
                                        </p:tgtEl>
                                      </p:cBhvr>
                                    </p:animEffect>
                                  </p:childTnLst>
                                </p:cTn>
                              </p:par>
                            </p:childTnLst>
                          </p:cTn>
                        </p:par>
                        <p:par>
                          <p:cTn id="20" fill="hold">
                            <p:stCondLst>
                              <p:cond delay="2000"/>
                            </p:stCondLst>
                            <p:childTnLst>
                              <p:par>
                                <p:cTn id="21" presetID="3" presetClass="entr" presetSubtype="5" fill="hold" nodeType="afterEffect">
                                  <p:stCondLst>
                                    <p:cond delay="0"/>
                                  </p:stCondLst>
                                  <p:childTnLst>
                                    <p:set>
                                      <p:cBhvr>
                                        <p:cTn id="22" dur="1" fill="hold">
                                          <p:stCondLst>
                                            <p:cond delay="0"/>
                                          </p:stCondLst>
                                        </p:cTn>
                                        <p:tgtEl>
                                          <p:spTgt spid="380938"/>
                                        </p:tgtEl>
                                        <p:attrNameLst>
                                          <p:attrName>style.visibility</p:attrName>
                                        </p:attrNameLst>
                                      </p:cBhvr>
                                      <p:to>
                                        <p:strVal val="visible"/>
                                      </p:to>
                                    </p:set>
                                    <p:animEffect transition="in" filter="blinds(vertical)">
                                      <p:cBhvr>
                                        <p:cTn id="23" dur="500"/>
                                        <p:tgtEl>
                                          <p:spTgt spid="380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685800" y="1066800"/>
            <a:ext cx="533400" cy="4401205"/>
          </a:xfrm>
          <a:prstGeom prst="rect">
            <a:avLst/>
          </a:prstGeom>
          <a:noFill/>
          <a:ln w="12700" cap="sq">
            <a:noFill/>
            <a:miter lim="800000"/>
            <a:headEnd type="none" w="sm" len="sm"/>
            <a:tailEnd type="none" w="sm" len="sm"/>
          </a:ln>
        </p:spPr>
        <p:txBody>
          <a:bodyPr wrap="square">
            <a:spAutoFit/>
          </a:bodyPr>
          <a:lstStyle/>
          <a:p>
            <a:pPr>
              <a:spcBef>
                <a:spcPct val="50000"/>
              </a:spcBef>
            </a:pPr>
            <a:r>
              <a:rPr lang="en-US" sz="4000" b="1" dirty="0"/>
              <a:t>GEOLOGY</a:t>
            </a:r>
          </a:p>
        </p:txBody>
      </p:sp>
      <p:sp>
        <p:nvSpPr>
          <p:cNvPr id="3" name="TextBox 2"/>
          <p:cNvSpPr txBox="1">
            <a:spLocks noChangeArrowheads="1"/>
          </p:cNvSpPr>
          <p:nvPr/>
        </p:nvSpPr>
        <p:spPr bwMode="auto">
          <a:xfrm>
            <a:off x="1600200" y="685800"/>
            <a:ext cx="7010400" cy="1261884"/>
          </a:xfrm>
          <a:prstGeom prst="rect">
            <a:avLst/>
          </a:prstGeom>
          <a:noFill/>
          <a:ln w="9525">
            <a:noFill/>
            <a:miter lim="800000"/>
            <a:headEnd/>
            <a:tailEnd/>
          </a:ln>
        </p:spPr>
        <p:txBody>
          <a:bodyPr>
            <a:spAutoFit/>
          </a:bodyPr>
          <a:lstStyle/>
          <a:p>
            <a:r>
              <a:rPr lang="en-US" sz="2800" dirty="0"/>
              <a:t>“We placed firmly embedded mountains on the Earth, so it would not move under them</a:t>
            </a:r>
            <a:r>
              <a:rPr lang="en-US" sz="2800" dirty="0" smtClean="0"/>
              <a:t>…”</a:t>
            </a:r>
          </a:p>
          <a:p>
            <a:r>
              <a:rPr lang="en-US" sz="2000" b="1" dirty="0" smtClean="0"/>
              <a:t>(</a:t>
            </a:r>
            <a:r>
              <a:rPr lang="en-US" sz="2000" b="1" dirty="0"/>
              <a:t>The Qur’an, 21:31)</a:t>
            </a:r>
          </a:p>
        </p:txBody>
      </p:sp>
      <p:pic>
        <p:nvPicPr>
          <p:cNvPr id="393218" name="Picture 2" descr="http://www.hermann-uwe.de/files/images/swiss_mountains.preview.jpg"/>
          <p:cNvPicPr>
            <a:picLocks noChangeAspect="1" noChangeArrowheads="1"/>
          </p:cNvPicPr>
          <p:nvPr/>
        </p:nvPicPr>
        <p:blipFill>
          <a:blip r:embed="rId2"/>
          <a:srcRect/>
          <a:stretch>
            <a:fillRect/>
          </a:stretch>
        </p:blipFill>
        <p:spPr bwMode="auto">
          <a:xfrm>
            <a:off x="4953000" y="1905000"/>
            <a:ext cx="3860800" cy="2895600"/>
          </a:xfrm>
          <a:prstGeom prst="rect">
            <a:avLst/>
          </a:prstGeom>
          <a:noFill/>
          <a:ln w="9525">
            <a:noFill/>
            <a:miter lim="800000"/>
            <a:headEnd/>
            <a:tailEnd/>
          </a:ln>
        </p:spPr>
      </p:pic>
      <p:sp>
        <p:nvSpPr>
          <p:cNvPr id="6" name="TextBox 5"/>
          <p:cNvSpPr txBox="1">
            <a:spLocks noChangeArrowheads="1"/>
          </p:cNvSpPr>
          <p:nvPr/>
        </p:nvSpPr>
        <p:spPr bwMode="auto">
          <a:xfrm>
            <a:off x="1600200" y="2362200"/>
            <a:ext cx="2895600" cy="2308324"/>
          </a:xfrm>
          <a:prstGeom prst="rect">
            <a:avLst/>
          </a:prstGeom>
          <a:noFill/>
          <a:ln w="9525">
            <a:noFill/>
            <a:miter lim="800000"/>
            <a:headEnd/>
            <a:tailEnd/>
          </a:ln>
        </p:spPr>
        <p:txBody>
          <a:bodyPr>
            <a:spAutoFit/>
          </a:bodyPr>
          <a:lstStyle/>
          <a:p>
            <a:r>
              <a:rPr lang="en-US" dirty="0"/>
              <a:t>With extensions that mountains extend out towards under the ground, they clench different plates of the earth like a peg.</a:t>
            </a:r>
          </a:p>
        </p:txBody>
      </p:sp>
      <p:sp>
        <p:nvSpPr>
          <p:cNvPr id="7" name="TextBox 6"/>
          <p:cNvSpPr txBox="1">
            <a:spLocks noChangeArrowheads="1"/>
          </p:cNvSpPr>
          <p:nvPr/>
        </p:nvSpPr>
        <p:spPr bwMode="auto">
          <a:xfrm>
            <a:off x="1600200" y="4953000"/>
            <a:ext cx="6934200" cy="1569660"/>
          </a:xfrm>
          <a:prstGeom prst="rect">
            <a:avLst/>
          </a:prstGeom>
          <a:noFill/>
          <a:ln w="9525">
            <a:noFill/>
            <a:miter lim="800000"/>
            <a:headEnd/>
            <a:tailEnd/>
          </a:ln>
        </p:spPr>
        <p:txBody>
          <a:bodyPr>
            <a:spAutoFit/>
          </a:bodyPr>
          <a:lstStyle/>
          <a:p>
            <a:r>
              <a:rPr lang="en-US" dirty="0"/>
              <a:t>The Earth’s crust consists of plates that are in constant motion. This clenching property of mountains prevents shocks to a great extent by fixing the earth’s crust, which has a very movable structure.</a:t>
            </a:r>
          </a:p>
        </p:txBody>
      </p:sp>
      <p:sp>
        <p:nvSpPr>
          <p:cNvPr id="8" name="Slide Number Placeholder 7"/>
          <p:cNvSpPr>
            <a:spLocks noGrp="1"/>
          </p:cNvSpPr>
          <p:nvPr>
            <p:ph type="sldNum" sz="quarter" idx="12"/>
          </p:nvPr>
        </p:nvSpPr>
        <p:spPr/>
        <p:txBody>
          <a:bodyPr/>
          <a:lstStyle/>
          <a:p>
            <a:pPr>
              <a:defRPr/>
            </a:pPr>
            <a:fld id="{71D9A7E7-7D66-4A5B-BC16-DB7DA1D66725}" type="slidenum">
              <a:rPr lang="en-US" smtClean="0"/>
              <a:pPr>
                <a:defRPr/>
              </a:pPr>
              <a:t>10</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ppt_x</p:attrName>
                                        </p:attrNameLst>
                                      </p:cBhvr>
                                      <p:tavLst>
                                        <p:tav tm="0">
                                          <p:val>
                                            <p:strVal val="#ppt_x-.2"/>
                                          </p:val>
                                        </p:tav>
                                        <p:tav tm="100000">
                                          <p:val>
                                            <p:strVal val="#ppt_x"/>
                                          </p:val>
                                        </p:tav>
                                      </p:tavLst>
                                    </p:anim>
                                    <p:anim calcmode="lin" valueType="num">
                                      <p:cBhvr>
                                        <p:cTn id="20"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iterate type="lt">
                                    <p:tmPct val="5000"/>
                                  </p:iterate>
                                  <p:childTnLst>
                                    <p:set>
                                      <p:cBhvr>
                                        <p:cTn id="25" dur="1" fill="hold">
                                          <p:stCondLst>
                                            <p:cond delay="0"/>
                                          </p:stCondLst>
                                        </p:cTn>
                                        <p:tgtEl>
                                          <p:spTgt spid="393218"/>
                                        </p:tgtEl>
                                        <p:attrNameLst>
                                          <p:attrName>style.visibility</p:attrName>
                                        </p:attrNameLst>
                                      </p:cBhvr>
                                      <p:to>
                                        <p:strVal val="visible"/>
                                      </p:to>
                                    </p:set>
                                    <p:anim calcmode="lin" valueType="num">
                                      <p:cBhvr>
                                        <p:cTn id="26" dur="1000" fill="hold"/>
                                        <p:tgtEl>
                                          <p:spTgt spid="393218"/>
                                        </p:tgtEl>
                                        <p:attrNameLst>
                                          <p:attrName>ppt_w</p:attrName>
                                        </p:attrNameLst>
                                      </p:cBhvr>
                                      <p:tavLst>
                                        <p:tav tm="0">
                                          <p:val>
                                            <p:fltVal val="0"/>
                                          </p:val>
                                        </p:tav>
                                        <p:tav tm="100000">
                                          <p:val>
                                            <p:strVal val="#ppt_w"/>
                                          </p:val>
                                        </p:tav>
                                      </p:tavLst>
                                    </p:anim>
                                    <p:anim calcmode="lin" valueType="num">
                                      <p:cBhvr>
                                        <p:cTn id="27" dur="1000" fill="hold"/>
                                        <p:tgtEl>
                                          <p:spTgt spid="393218"/>
                                        </p:tgtEl>
                                        <p:attrNameLst>
                                          <p:attrName>ppt_h</p:attrName>
                                        </p:attrNameLst>
                                      </p:cBhvr>
                                      <p:tavLst>
                                        <p:tav tm="0">
                                          <p:val>
                                            <p:fltVal val="0"/>
                                          </p:val>
                                        </p:tav>
                                        <p:tav tm="100000">
                                          <p:val>
                                            <p:strVal val="#ppt_h"/>
                                          </p:val>
                                        </p:tav>
                                      </p:tavLst>
                                    </p:anim>
                                    <p:anim calcmode="lin" valueType="num">
                                      <p:cBhvr>
                                        <p:cTn id="28" dur="1000" fill="hold"/>
                                        <p:tgtEl>
                                          <p:spTgt spid="393218"/>
                                        </p:tgtEl>
                                        <p:attrNameLst>
                                          <p:attrName>style.rotation</p:attrName>
                                        </p:attrNameLst>
                                      </p:cBhvr>
                                      <p:tavLst>
                                        <p:tav tm="0">
                                          <p:val>
                                            <p:fltVal val="90"/>
                                          </p:val>
                                        </p:tav>
                                        <p:tav tm="100000">
                                          <p:val>
                                            <p:fltVal val="0"/>
                                          </p:val>
                                        </p:tav>
                                      </p:tavLst>
                                    </p:anim>
                                    <p:animEffect transition="in" filter="fade">
                                      <p:cBhvr>
                                        <p:cTn id="29" dur="1000"/>
                                        <p:tgtEl>
                                          <p:spTgt spid="393218"/>
                                        </p:tgtEl>
                                      </p:cBhvr>
                                    </p:animEffect>
                                  </p:childTnLst>
                                </p:cTn>
                              </p:par>
                            </p:childTnLst>
                          </p:cTn>
                        </p:par>
                      </p:childTnLst>
                    </p:cTn>
                  </p:par>
                  <p:par>
                    <p:cTn id="30" fill="hold">
                      <p:stCondLst>
                        <p:cond delay="indefinite"/>
                      </p:stCondLst>
                      <p:childTnLst>
                        <p:par>
                          <p:cTn id="31" fill="hold">
                            <p:stCondLst>
                              <p:cond delay="0"/>
                            </p:stCondLst>
                            <p:childTnLst>
                              <p:par>
                                <p:cTn id="32" presetID="19" presetClass="entr" presetSubtype="1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0" fill="hold"/>
                                        <p:tgtEl>
                                          <p:spTgt spid="7"/>
                                        </p:tgtEl>
                                        <p:attrNameLst>
                                          <p:attrName>ppt_w</p:attrName>
                                        </p:attrNameLst>
                                      </p:cBhvr>
                                      <p:tavLst>
                                        <p:tav tm="0" fmla="#ppt_w*sin(2.5*pi*$)">
                                          <p:val>
                                            <p:fltVal val="0"/>
                                          </p:val>
                                        </p:tav>
                                        <p:tav tm="100000">
                                          <p:val>
                                            <p:fltVal val="1"/>
                                          </p:val>
                                        </p:tav>
                                      </p:tavLst>
                                    </p:anim>
                                    <p:anim calcmode="lin" valueType="num">
                                      <p:cBhvr>
                                        <p:cTn id="35" dur="5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533400" y="1524000"/>
            <a:ext cx="511175" cy="4400550"/>
          </a:xfrm>
          <a:prstGeom prst="rect">
            <a:avLst/>
          </a:prstGeom>
          <a:noFill/>
          <a:ln w="12700" cap="sq">
            <a:noFill/>
            <a:miter lim="800000"/>
            <a:headEnd type="none" w="sm" len="sm"/>
            <a:tailEnd type="none" w="sm" len="sm"/>
          </a:ln>
        </p:spPr>
        <p:txBody>
          <a:bodyPr>
            <a:spAutoFit/>
          </a:bodyPr>
          <a:lstStyle/>
          <a:p>
            <a:pPr algn="ctr">
              <a:spcBef>
                <a:spcPct val="50000"/>
              </a:spcBef>
            </a:pPr>
            <a:r>
              <a:rPr lang="en-US" sz="4000" b="1" dirty="0"/>
              <a:t>PHYSICS</a:t>
            </a:r>
          </a:p>
        </p:txBody>
      </p:sp>
      <p:sp>
        <p:nvSpPr>
          <p:cNvPr id="3" name="TextBox 2"/>
          <p:cNvSpPr txBox="1">
            <a:spLocks noChangeArrowheads="1"/>
          </p:cNvSpPr>
          <p:nvPr/>
        </p:nvSpPr>
        <p:spPr bwMode="auto">
          <a:xfrm>
            <a:off x="1371600" y="609600"/>
            <a:ext cx="7391400" cy="1261884"/>
          </a:xfrm>
          <a:prstGeom prst="rect">
            <a:avLst/>
          </a:prstGeom>
          <a:noFill/>
          <a:ln w="9525">
            <a:noFill/>
            <a:miter lim="800000"/>
            <a:headEnd/>
            <a:tailEnd/>
          </a:ln>
        </p:spPr>
        <p:txBody>
          <a:bodyPr>
            <a:spAutoFit/>
          </a:bodyPr>
          <a:lstStyle/>
          <a:p>
            <a:r>
              <a:rPr lang="en-US" sz="2600" dirty="0"/>
              <a:t>“…And We </a:t>
            </a:r>
            <a:r>
              <a:rPr lang="en-US" sz="2600" dirty="0">
                <a:solidFill>
                  <a:schemeClr val="accent1">
                    <a:lumMod val="75000"/>
                  </a:schemeClr>
                </a:solidFill>
              </a:rPr>
              <a:t>sent down </a:t>
            </a:r>
            <a:r>
              <a:rPr lang="en-US" sz="2600" dirty="0"/>
              <a:t>iron in which there lies great force and which has many uses for mankind…” </a:t>
            </a:r>
            <a:endParaRPr lang="en-US" sz="2600" dirty="0" smtClean="0"/>
          </a:p>
          <a:p>
            <a:r>
              <a:rPr lang="en-US" sz="2200" b="1" dirty="0" smtClean="0"/>
              <a:t>(</a:t>
            </a:r>
            <a:r>
              <a:rPr lang="en-US" sz="2200" b="1" dirty="0"/>
              <a:t>Qur’an, 57:25)</a:t>
            </a:r>
          </a:p>
        </p:txBody>
      </p:sp>
      <p:pic>
        <p:nvPicPr>
          <p:cNvPr id="394242" name="Picture 2" descr="http://meteorites.asu.edu/images/education/mezo-madaras-big.jpg"/>
          <p:cNvPicPr>
            <a:picLocks noChangeAspect="1" noChangeArrowheads="1"/>
          </p:cNvPicPr>
          <p:nvPr/>
        </p:nvPicPr>
        <p:blipFill>
          <a:blip r:embed="rId2" cstate="print"/>
          <a:srcRect/>
          <a:stretch>
            <a:fillRect/>
          </a:stretch>
        </p:blipFill>
        <p:spPr bwMode="auto">
          <a:xfrm>
            <a:off x="5105400" y="1752600"/>
            <a:ext cx="3733800" cy="2769602"/>
          </a:xfrm>
          <a:prstGeom prst="rect">
            <a:avLst/>
          </a:prstGeom>
          <a:noFill/>
          <a:ln w="9525">
            <a:noFill/>
            <a:miter lim="800000"/>
            <a:headEnd/>
            <a:tailEnd/>
          </a:ln>
        </p:spPr>
      </p:pic>
      <p:sp>
        <p:nvSpPr>
          <p:cNvPr id="5" name="TextBox 4"/>
          <p:cNvSpPr txBox="1">
            <a:spLocks noChangeArrowheads="1"/>
          </p:cNvSpPr>
          <p:nvPr/>
        </p:nvSpPr>
        <p:spPr bwMode="auto">
          <a:xfrm>
            <a:off x="1371600" y="2057400"/>
            <a:ext cx="3276600" cy="2462213"/>
          </a:xfrm>
          <a:prstGeom prst="rect">
            <a:avLst/>
          </a:prstGeom>
          <a:noFill/>
          <a:ln w="9525">
            <a:noFill/>
            <a:miter lim="800000"/>
            <a:headEnd/>
            <a:tailEnd/>
          </a:ln>
        </p:spPr>
        <p:txBody>
          <a:bodyPr>
            <a:spAutoFit/>
          </a:bodyPr>
          <a:lstStyle/>
          <a:p>
            <a:pPr>
              <a:buFont typeface="Arial" charset="0"/>
              <a:buChar char="•"/>
            </a:pPr>
            <a:r>
              <a:rPr lang="en-US" sz="2200" dirty="0"/>
              <a:t>  The word “sent down”, particularly used for iron in the verse, could be thought of having a metaphorical meaning to explain that iron has been given to benefit people.</a:t>
            </a:r>
          </a:p>
        </p:txBody>
      </p:sp>
      <p:sp>
        <p:nvSpPr>
          <p:cNvPr id="6" name="TextBox 5"/>
          <p:cNvSpPr txBox="1">
            <a:spLocks noChangeArrowheads="1"/>
          </p:cNvSpPr>
          <p:nvPr/>
        </p:nvSpPr>
        <p:spPr bwMode="auto">
          <a:xfrm>
            <a:off x="1371600" y="4572000"/>
            <a:ext cx="7391400" cy="2123658"/>
          </a:xfrm>
          <a:prstGeom prst="rect">
            <a:avLst/>
          </a:prstGeom>
          <a:noFill/>
          <a:ln w="9525">
            <a:noFill/>
            <a:miter lim="800000"/>
            <a:headEnd/>
            <a:tailEnd/>
          </a:ln>
        </p:spPr>
        <p:txBody>
          <a:bodyPr>
            <a:spAutoFit/>
          </a:bodyPr>
          <a:lstStyle/>
          <a:p>
            <a:pPr>
              <a:buFont typeface="Arial" charset="0"/>
              <a:buChar char="•"/>
            </a:pPr>
            <a:r>
              <a:rPr lang="en-US" sz="2200" dirty="0"/>
              <a:t>  But when we take into consideration the literal meaning of the word, which is, “being physically sent down from the sky”,  we realize that this verse implies a very significant scientific miracle. This is because modern research has proven that the iron found in our world comes from the giant stars in outer space.</a:t>
            </a:r>
          </a:p>
        </p:txBody>
      </p:sp>
      <p:sp>
        <p:nvSpPr>
          <p:cNvPr id="9" name="Slide Number Placeholder 8"/>
          <p:cNvSpPr>
            <a:spLocks noGrp="1"/>
          </p:cNvSpPr>
          <p:nvPr>
            <p:ph type="sldNum" sz="quarter" idx="12"/>
          </p:nvPr>
        </p:nvSpPr>
        <p:spPr/>
        <p:txBody>
          <a:bodyPr/>
          <a:lstStyle/>
          <a:p>
            <a:pPr>
              <a:defRPr/>
            </a:pPr>
            <a:fld id="{71D9A7E7-7D66-4A5B-BC16-DB7DA1D66725}" type="slidenum">
              <a:rPr lang="en-US" smtClean="0"/>
              <a:pPr>
                <a:defRPr/>
              </a:pPr>
              <a:t>11</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94242"/>
                                        </p:tgtEl>
                                        <p:attrNameLst>
                                          <p:attrName>style.visibility</p:attrName>
                                        </p:attrNameLst>
                                      </p:cBhvr>
                                      <p:to>
                                        <p:strVal val="visible"/>
                                      </p:to>
                                    </p:set>
                                    <p:animEffect transition="in" filter="blinds(horizontal)">
                                      <p:cBhvr>
                                        <p:cTn id="21" dur="500"/>
                                        <p:tgtEl>
                                          <p:spTgt spid="39424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6934200" cy="685800"/>
          </a:xfrm>
        </p:spPr>
        <p:txBody>
          <a:bodyPr>
            <a:normAutofit fontScale="90000"/>
          </a:bodyPr>
          <a:lstStyle/>
          <a:p>
            <a:pPr eaLnBrk="1" hangingPunct="1"/>
            <a:r>
              <a:rPr lang="en-US" sz="4800" b="1" dirty="0" smtClean="0">
                <a:solidFill>
                  <a:schemeClr val="accent3"/>
                </a:solidFill>
              </a:rPr>
              <a:t>Sources</a:t>
            </a:r>
          </a:p>
        </p:txBody>
      </p:sp>
      <p:sp>
        <p:nvSpPr>
          <p:cNvPr id="3" name="Content Placeholder 2"/>
          <p:cNvSpPr>
            <a:spLocks noGrp="1"/>
          </p:cNvSpPr>
          <p:nvPr>
            <p:ph idx="1"/>
          </p:nvPr>
        </p:nvSpPr>
        <p:spPr>
          <a:xfrm>
            <a:off x="1295400" y="1524000"/>
            <a:ext cx="7391400" cy="5791200"/>
          </a:xfrm>
        </p:spPr>
        <p:txBody>
          <a:bodyPr/>
          <a:lstStyle/>
          <a:p>
            <a:pPr eaLnBrk="1" hangingPunct="1">
              <a:defRPr/>
            </a:pPr>
            <a:r>
              <a:rPr lang="en-US" dirty="0" smtClean="0"/>
              <a:t>http://www.muslimway.org</a:t>
            </a:r>
          </a:p>
          <a:p>
            <a:pPr eaLnBrk="1" hangingPunct="1">
              <a:defRPr/>
            </a:pPr>
            <a:r>
              <a:rPr lang="en-US" dirty="0" smtClean="0"/>
              <a:t>http://www.fountainmagazine.com</a:t>
            </a:r>
          </a:p>
          <a:p>
            <a:pPr eaLnBrk="1" hangingPunct="1">
              <a:defRPr/>
            </a:pPr>
            <a:r>
              <a:rPr lang="en-US" dirty="0" smtClean="0"/>
              <a:t>http://www.mfgulen.com</a:t>
            </a:r>
          </a:p>
          <a:p>
            <a:pPr eaLnBrk="1" hangingPunct="1">
              <a:defRPr/>
            </a:pPr>
            <a:endParaRPr lang="en-US" dirty="0" smtClean="0">
              <a:solidFill>
                <a:schemeClr val="accent3">
                  <a:lumMod val="20000"/>
                  <a:lumOff val="80000"/>
                </a:schemeClr>
              </a:solidFill>
            </a:endParaRPr>
          </a:p>
        </p:txBody>
      </p:sp>
      <p:sp>
        <p:nvSpPr>
          <p:cNvPr id="5" name="Slide Number Placeholder 4"/>
          <p:cNvSpPr>
            <a:spLocks noGrp="1"/>
          </p:cNvSpPr>
          <p:nvPr>
            <p:ph type="sldNum" sz="quarter" idx="12"/>
          </p:nvPr>
        </p:nvSpPr>
        <p:spPr/>
        <p:txBody>
          <a:bodyPr/>
          <a:lstStyle/>
          <a:p>
            <a:pPr>
              <a:defRPr/>
            </a:pPr>
            <a:fld id="{9CE45D12-557F-4702-94A6-EEC332AEAD6F}" type="slidenum">
              <a:rPr lang="en-US" smtClean="0"/>
              <a:pPr>
                <a:defRPr/>
              </a:pPr>
              <a:t>12</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atlas.cc.itu.edu.tr/~turkozm/istanbul/P1010585.jpg"/>
          <p:cNvPicPr>
            <a:picLocks noChangeAspect="1" noChangeArrowheads="1"/>
          </p:cNvPicPr>
          <p:nvPr/>
        </p:nvPicPr>
        <p:blipFill>
          <a:blip r:embed="rId2"/>
          <a:srcRect/>
          <a:stretch>
            <a:fillRect/>
          </a:stretch>
        </p:blipFill>
        <p:spPr bwMode="auto">
          <a:xfrm>
            <a:off x="0" y="0"/>
            <a:ext cx="3200400" cy="2400300"/>
          </a:xfrm>
          <a:prstGeom prst="rect">
            <a:avLst/>
          </a:prstGeom>
          <a:noFill/>
          <a:ln w="9525">
            <a:noFill/>
            <a:miter lim="800000"/>
            <a:headEnd/>
            <a:tailEnd/>
          </a:ln>
        </p:spPr>
      </p:pic>
      <p:pic>
        <p:nvPicPr>
          <p:cNvPr id="3075" name="Picture 6" descr="http://www.arsiv.us/ist/istanbul1.jpg"/>
          <p:cNvPicPr>
            <a:picLocks noChangeAspect="1" noChangeArrowheads="1"/>
          </p:cNvPicPr>
          <p:nvPr/>
        </p:nvPicPr>
        <p:blipFill>
          <a:blip r:embed="rId3"/>
          <a:srcRect/>
          <a:stretch>
            <a:fillRect/>
          </a:stretch>
        </p:blipFill>
        <p:spPr bwMode="auto">
          <a:xfrm>
            <a:off x="0" y="4343400"/>
            <a:ext cx="3359150" cy="2514600"/>
          </a:xfrm>
          <a:prstGeom prst="rect">
            <a:avLst/>
          </a:prstGeom>
          <a:noFill/>
          <a:ln w="9525">
            <a:noFill/>
            <a:miter lim="800000"/>
            <a:headEnd/>
            <a:tailEnd/>
          </a:ln>
        </p:spPr>
      </p:pic>
      <p:pic>
        <p:nvPicPr>
          <p:cNvPr id="3076" name="Picture 14" descr="http://www.allaboutturkey.com/highres/photos/nemrut.jpg"/>
          <p:cNvPicPr>
            <a:picLocks noChangeAspect="1" noChangeArrowheads="1"/>
          </p:cNvPicPr>
          <p:nvPr/>
        </p:nvPicPr>
        <p:blipFill>
          <a:blip r:embed="rId4"/>
          <a:srcRect/>
          <a:stretch>
            <a:fillRect/>
          </a:stretch>
        </p:blipFill>
        <p:spPr bwMode="auto">
          <a:xfrm>
            <a:off x="2895600" y="0"/>
            <a:ext cx="2819400" cy="2819400"/>
          </a:xfrm>
          <a:prstGeom prst="rect">
            <a:avLst/>
          </a:prstGeom>
          <a:noFill/>
          <a:ln w="9525">
            <a:noFill/>
            <a:miter lim="800000"/>
            <a:headEnd/>
            <a:tailEnd/>
          </a:ln>
        </p:spPr>
      </p:pic>
      <p:pic>
        <p:nvPicPr>
          <p:cNvPr id="3077" name="Picture 12" descr="http://www.yoltur.com/turlar/sumela.jpg"/>
          <p:cNvPicPr>
            <a:picLocks noChangeAspect="1" noChangeArrowheads="1"/>
          </p:cNvPicPr>
          <p:nvPr/>
        </p:nvPicPr>
        <p:blipFill>
          <a:blip r:embed="rId5"/>
          <a:srcRect/>
          <a:stretch>
            <a:fillRect/>
          </a:stretch>
        </p:blipFill>
        <p:spPr bwMode="auto">
          <a:xfrm>
            <a:off x="0" y="2328863"/>
            <a:ext cx="3505200" cy="2635250"/>
          </a:xfrm>
          <a:prstGeom prst="rect">
            <a:avLst/>
          </a:prstGeom>
          <a:noFill/>
          <a:ln w="9525">
            <a:noFill/>
            <a:miter lim="800000"/>
            <a:headEnd/>
            <a:tailEnd/>
          </a:ln>
        </p:spPr>
      </p:pic>
      <p:pic>
        <p:nvPicPr>
          <p:cNvPr id="3078" name="Picture 18" descr="http://www.festtravel.com/images/diabank/türkiye/1__29112006041647.JPG"/>
          <p:cNvPicPr>
            <a:picLocks noChangeAspect="1" noChangeArrowheads="1"/>
          </p:cNvPicPr>
          <p:nvPr/>
        </p:nvPicPr>
        <p:blipFill>
          <a:blip r:embed="rId6"/>
          <a:srcRect/>
          <a:stretch>
            <a:fillRect/>
          </a:stretch>
        </p:blipFill>
        <p:spPr bwMode="auto">
          <a:xfrm>
            <a:off x="2438400" y="2647950"/>
            <a:ext cx="3352800" cy="2514600"/>
          </a:xfrm>
          <a:prstGeom prst="rect">
            <a:avLst/>
          </a:prstGeom>
          <a:noFill/>
          <a:ln w="9525">
            <a:noFill/>
            <a:miter lim="800000"/>
            <a:headEnd/>
            <a:tailEnd/>
          </a:ln>
        </p:spPr>
      </p:pic>
      <p:pic>
        <p:nvPicPr>
          <p:cNvPr id="3079" name="Picture 16" descr="http://folk.uio.no/dagkd/Travertine/pamukkale.jpg"/>
          <p:cNvPicPr>
            <a:picLocks noChangeAspect="1" noChangeArrowheads="1"/>
          </p:cNvPicPr>
          <p:nvPr/>
        </p:nvPicPr>
        <p:blipFill>
          <a:blip r:embed="rId7"/>
          <a:srcRect/>
          <a:stretch>
            <a:fillRect/>
          </a:stretch>
        </p:blipFill>
        <p:spPr bwMode="auto">
          <a:xfrm>
            <a:off x="5486400" y="1592263"/>
            <a:ext cx="3641725" cy="2820987"/>
          </a:xfrm>
          <a:prstGeom prst="rect">
            <a:avLst/>
          </a:prstGeom>
          <a:noFill/>
          <a:ln w="9525">
            <a:noFill/>
            <a:miter lim="800000"/>
            <a:headEnd/>
            <a:tailEnd/>
          </a:ln>
        </p:spPr>
      </p:pic>
      <p:pic>
        <p:nvPicPr>
          <p:cNvPr id="3080" name="Picture 4" descr="http://www.stanford.edu/~eerdem/turkey/BlueMosque1.JPG"/>
          <p:cNvPicPr>
            <a:picLocks noChangeAspect="1" noChangeArrowheads="1"/>
          </p:cNvPicPr>
          <p:nvPr/>
        </p:nvPicPr>
        <p:blipFill>
          <a:blip r:embed="rId8"/>
          <a:srcRect/>
          <a:stretch>
            <a:fillRect/>
          </a:stretch>
        </p:blipFill>
        <p:spPr bwMode="auto">
          <a:xfrm>
            <a:off x="5791200" y="4343400"/>
            <a:ext cx="3352800" cy="2514600"/>
          </a:xfrm>
          <a:prstGeom prst="rect">
            <a:avLst/>
          </a:prstGeom>
          <a:noFill/>
          <a:ln w="9525">
            <a:noFill/>
            <a:miter lim="800000"/>
            <a:headEnd/>
            <a:tailEnd/>
          </a:ln>
        </p:spPr>
      </p:pic>
      <p:pic>
        <p:nvPicPr>
          <p:cNvPr id="3081" name="Picture 10" descr="Peri bacalari"/>
          <p:cNvPicPr>
            <a:picLocks noChangeAspect="1" noChangeArrowheads="1"/>
          </p:cNvPicPr>
          <p:nvPr/>
        </p:nvPicPr>
        <p:blipFill>
          <a:blip r:embed="rId9"/>
          <a:srcRect/>
          <a:stretch>
            <a:fillRect/>
          </a:stretch>
        </p:blipFill>
        <p:spPr bwMode="auto">
          <a:xfrm>
            <a:off x="4419600" y="4351338"/>
            <a:ext cx="1905000" cy="2506662"/>
          </a:xfrm>
          <a:prstGeom prst="rect">
            <a:avLst/>
          </a:prstGeom>
          <a:noFill/>
          <a:ln w="9525">
            <a:noFill/>
            <a:miter lim="800000"/>
            <a:headEnd/>
            <a:tailEnd/>
          </a:ln>
        </p:spPr>
      </p:pic>
      <p:pic>
        <p:nvPicPr>
          <p:cNvPr id="3082" name="Picture 20" descr="http://www.iakyol.com/istanbul/014-Istanbul-030301-Sa-Kapali-Carsi-03.jpg"/>
          <p:cNvPicPr>
            <a:picLocks noChangeAspect="1" noChangeArrowheads="1"/>
          </p:cNvPicPr>
          <p:nvPr/>
        </p:nvPicPr>
        <p:blipFill>
          <a:blip r:embed="rId10"/>
          <a:srcRect/>
          <a:stretch>
            <a:fillRect/>
          </a:stretch>
        </p:blipFill>
        <p:spPr bwMode="auto">
          <a:xfrm>
            <a:off x="2438400" y="5086350"/>
            <a:ext cx="2362200" cy="1771650"/>
          </a:xfrm>
          <a:prstGeom prst="rect">
            <a:avLst/>
          </a:prstGeom>
          <a:noFill/>
          <a:ln w="9525">
            <a:noFill/>
            <a:miter lim="800000"/>
            <a:headEnd/>
            <a:tailEnd/>
          </a:ln>
        </p:spPr>
      </p:pic>
      <p:pic>
        <p:nvPicPr>
          <p:cNvPr id="3083" name="Picture 22" descr="http://www.igdir.gov.tr/resim/agri1.jpg"/>
          <p:cNvPicPr>
            <a:picLocks noChangeAspect="1" noChangeArrowheads="1"/>
          </p:cNvPicPr>
          <p:nvPr/>
        </p:nvPicPr>
        <p:blipFill>
          <a:blip r:embed="rId11"/>
          <a:srcRect/>
          <a:stretch>
            <a:fillRect/>
          </a:stretch>
        </p:blipFill>
        <p:spPr bwMode="auto">
          <a:xfrm>
            <a:off x="4495800" y="0"/>
            <a:ext cx="2459038" cy="1981200"/>
          </a:xfrm>
          <a:prstGeom prst="rect">
            <a:avLst/>
          </a:prstGeom>
          <a:noFill/>
          <a:ln w="9525">
            <a:noFill/>
            <a:miter lim="800000"/>
            <a:headEnd/>
            <a:tailEnd/>
          </a:ln>
        </p:spPr>
      </p:pic>
      <p:pic>
        <p:nvPicPr>
          <p:cNvPr id="3084" name="Picture 8" descr="http://www.cookthenet.com/uploaded_images/14-751351.jpg"/>
          <p:cNvPicPr>
            <a:picLocks noChangeAspect="1" noChangeArrowheads="1"/>
          </p:cNvPicPr>
          <p:nvPr/>
        </p:nvPicPr>
        <p:blipFill>
          <a:blip r:embed="rId12"/>
          <a:srcRect/>
          <a:stretch>
            <a:fillRect/>
          </a:stretch>
        </p:blipFill>
        <p:spPr bwMode="auto">
          <a:xfrm>
            <a:off x="6629400" y="0"/>
            <a:ext cx="2514600" cy="1819275"/>
          </a:xfrm>
          <a:prstGeom prst="rect">
            <a:avLst/>
          </a:prstGeom>
          <a:noFill/>
          <a:ln w="9525">
            <a:noFill/>
            <a:miter lim="800000"/>
            <a:headEnd/>
            <a:tailEnd/>
          </a:ln>
        </p:spPr>
      </p:pic>
      <p:sp>
        <p:nvSpPr>
          <p:cNvPr id="14" name="Slide Number Placeholder 13"/>
          <p:cNvSpPr>
            <a:spLocks noGrp="1"/>
          </p:cNvSpPr>
          <p:nvPr>
            <p:ph type="sldNum" sz="quarter" idx="12"/>
          </p:nvPr>
        </p:nvSpPr>
        <p:spPr/>
        <p:txBody>
          <a:bodyPr/>
          <a:lstStyle/>
          <a:p>
            <a:pPr>
              <a:defRPr/>
            </a:pPr>
            <a:fld id="{9CE45D12-557F-4702-94A6-EEC332AEAD6F}"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838200"/>
            <a:ext cx="7010400" cy="685800"/>
          </a:xfrm>
        </p:spPr>
        <p:txBody>
          <a:bodyPr>
            <a:normAutofit fontScale="90000"/>
          </a:bodyPr>
          <a:lstStyle/>
          <a:p>
            <a:pPr eaLnBrk="1" hangingPunct="1">
              <a:defRPr/>
            </a:pPr>
            <a:r>
              <a:rPr lang="en-US" sz="4800" b="1" dirty="0" smtClean="0">
                <a:solidFill>
                  <a:schemeClr val="accent1">
                    <a:lumMod val="75000"/>
                  </a:schemeClr>
                </a:solidFill>
              </a:rPr>
              <a:t>Outline</a:t>
            </a:r>
          </a:p>
        </p:txBody>
      </p:sp>
      <p:sp>
        <p:nvSpPr>
          <p:cNvPr id="3" name="Content Placeholder 2"/>
          <p:cNvSpPr>
            <a:spLocks noGrp="1"/>
          </p:cNvSpPr>
          <p:nvPr>
            <p:ph idx="1"/>
          </p:nvPr>
        </p:nvSpPr>
        <p:spPr>
          <a:xfrm>
            <a:off x="1447800" y="1828800"/>
            <a:ext cx="7391400" cy="5791200"/>
          </a:xfrm>
        </p:spPr>
        <p:txBody>
          <a:bodyPr/>
          <a:lstStyle/>
          <a:p>
            <a:pPr eaLnBrk="1" hangingPunct="1"/>
            <a:r>
              <a:rPr lang="en-US" dirty="0" smtClean="0"/>
              <a:t>What is the Qur’an?</a:t>
            </a:r>
          </a:p>
          <a:p>
            <a:pPr eaLnBrk="1" hangingPunct="1"/>
            <a:r>
              <a:rPr lang="en-US" dirty="0" smtClean="0"/>
              <a:t>The </a:t>
            </a:r>
            <a:r>
              <a:rPr lang="en-US" dirty="0" smtClean="0"/>
              <a:t>Qur’an and Modern Science</a:t>
            </a:r>
          </a:p>
          <a:p>
            <a:pPr eaLnBrk="1" hangingPunct="1"/>
            <a:r>
              <a:rPr lang="en-US" dirty="0" smtClean="0"/>
              <a:t>Scientific Miracles of the Qur’an</a:t>
            </a:r>
          </a:p>
          <a:p>
            <a:pPr lvl="1" eaLnBrk="1" hangingPunct="1"/>
            <a:r>
              <a:rPr lang="en-US" dirty="0" smtClean="0"/>
              <a:t>Astronomy</a:t>
            </a:r>
          </a:p>
          <a:p>
            <a:pPr lvl="1" eaLnBrk="1" hangingPunct="1"/>
            <a:r>
              <a:rPr lang="en-US" dirty="0" smtClean="0"/>
              <a:t>Biology</a:t>
            </a:r>
          </a:p>
          <a:p>
            <a:pPr lvl="1" eaLnBrk="1" hangingPunct="1"/>
            <a:r>
              <a:rPr lang="en-US" dirty="0" smtClean="0"/>
              <a:t>Embryology</a:t>
            </a:r>
          </a:p>
          <a:p>
            <a:pPr lvl="1" eaLnBrk="1" hangingPunct="1"/>
            <a:r>
              <a:rPr lang="en-US" dirty="0" smtClean="0"/>
              <a:t>Geology</a:t>
            </a:r>
          </a:p>
          <a:p>
            <a:pPr lvl="1" eaLnBrk="1" hangingPunct="1"/>
            <a:r>
              <a:rPr lang="en-US" dirty="0" smtClean="0"/>
              <a:t>Physics</a:t>
            </a:r>
          </a:p>
          <a:p>
            <a:pPr eaLnBrk="1" hangingPunct="1"/>
            <a:endParaRPr lang="en-US" dirty="0" smtClean="0"/>
          </a:p>
        </p:txBody>
      </p:sp>
      <p:sp>
        <p:nvSpPr>
          <p:cNvPr id="6" name="Slide Number Placeholder 5"/>
          <p:cNvSpPr>
            <a:spLocks noGrp="1"/>
          </p:cNvSpPr>
          <p:nvPr>
            <p:ph type="sldNum" sz="quarter" idx="12"/>
          </p:nvPr>
        </p:nvSpPr>
        <p:spPr/>
        <p:txBody>
          <a:bodyPr/>
          <a:lstStyle/>
          <a:p>
            <a:pPr>
              <a:defRPr/>
            </a:pPr>
            <a:fld id="{9CE45D12-557F-4702-94A6-EEC332AEAD6F}" type="slidenum">
              <a:rPr lang="en-US" smtClean="0"/>
              <a:pPr>
                <a:defRPr/>
              </a:pPr>
              <a:t>2</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5"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heckerboard(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heckerboard(across)">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5"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checkerboard(down)">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checkerboard(across)">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5"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checkerboard(down)">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3300" name="Rectangle 4"/>
          <p:cNvSpPr>
            <a:spLocks noGrp="1" noChangeArrowheads="1"/>
          </p:cNvSpPr>
          <p:nvPr>
            <p:ph type="title"/>
          </p:nvPr>
        </p:nvSpPr>
        <p:spPr>
          <a:xfrm>
            <a:off x="1524000" y="609600"/>
            <a:ext cx="7391400" cy="685800"/>
          </a:xfrm>
          <a:noFill/>
        </p:spPr>
        <p:txBody>
          <a:bodyPr>
            <a:normAutofit fontScale="90000"/>
          </a:bodyPr>
          <a:lstStyle/>
          <a:p>
            <a:pPr eaLnBrk="1" hangingPunct="1"/>
            <a:r>
              <a:rPr lang="en-US" sz="4800" b="1" dirty="0" smtClean="0">
                <a:solidFill>
                  <a:schemeClr val="accent1">
                    <a:lumMod val="75000"/>
                  </a:schemeClr>
                </a:solidFill>
              </a:rPr>
              <a:t>What is the Qur’an?</a:t>
            </a:r>
            <a:endParaRPr lang="en-US" sz="4800" b="1" noProof="1" smtClean="0">
              <a:solidFill>
                <a:schemeClr val="accent1">
                  <a:lumMod val="75000"/>
                </a:schemeClr>
              </a:solidFill>
            </a:endParaRPr>
          </a:p>
        </p:txBody>
      </p:sp>
      <p:sp>
        <p:nvSpPr>
          <p:cNvPr id="183299" name="Rectangle 3"/>
          <p:cNvSpPr>
            <a:spLocks noGrp="1" noChangeArrowheads="1"/>
          </p:cNvSpPr>
          <p:nvPr>
            <p:ph idx="1"/>
          </p:nvPr>
        </p:nvSpPr>
        <p:spPr>
          <a:xfrm>
            <a:off x="1524000" y="1447800"/>
            <a:ext cx="7391400" cy="5867400"/>
          </a:xfrm>
        </p:spPr>
        <p:txBody>
          <a:bodyPr/>
          <a:lstStyle/>
          <a:p>
            <a:pPr eaLnBrk="1" hangingPunct="1">
              <a:lnSpc>
                <a:spcPct val="90000"/>
              </a:lnSpc>
              <a:spcBef>
                <a:spcPts val="763"/>
              </a:spcBef>
            </a:pPr>
            <a:r>
              <a:rPr lang="en-US" dirty="0" smtClean="0"/>
              <a:t>T</a:t>
            </a:r>
            <a:r>
              <a:rPr lang="en-US" noProof="1" smtClean="0"/>
              <a:t>he </a:t>
            </a:r>
            <a:r>
              <a:rPr lang="en-US" dirty="0" smtClean="0"/>
              <a:t>last revelation of God.</a:t>
            </a:r>
          </a:p>
          <a:p>
            <a:pPr eaLnBrk="1" hangingPunct="1">
              <a:lnSpc>
                <a:spcPct val="90000"/>
              </a:lnSpc>
              <a:spcBef>
                <a:spcPts val="763"/>
              </a:spcBef>
            </a:pPr>
            <a:r>
              <a:rPr lang="en-US" dirty="0" smtClean="0"/>
              <a:t>T</a:t>
            </a:r>
            <a:r>
              <a:rPr lang="en-US" noProof="1" smtClean="0"/>
              <a:t>he principal source of every Muslim's faith and practice. </a:t>
            </a:r>
            <a:endParaRPr lang="en-US" dirty="0" smtClean="0"/>
          </a:p>
          <a:p>
            <a:pPr eaLnBrk="1" hangingPunct="1">
              <a:lnSpc>
                <a:spcPct val="90000"/>
              </a:lnSpc>
              <a:spcBef>
                <a:spcPts val="763"/>
              </a:spcBef>
            </a:pPr>
            <a:r>
              <a:rPr lang="en-US" dirty="0" smtClean="0"/>
              <a:t>I</a:t>
            </a:r>
            <a:r>
              <a:rPr lang="en-US" noProof="1" smtClean="0"/>
              <a:t>ts basic theme</a:t>
            </a:r>
            <a:r>
              <a:rPr lang="en-US" dirty="0" smtClean="0"/>
              <a:t>s are</a:t>
            </a:r>
            <a:r>
              <a:rPr lang="en-US" noProof="1" smtClean="0"/>
              <a:t> the relationship between God and His creatures</a:t>
            </a:r>
            <a:r>
              <a:rPr lang="en-US" dirty="0" smtClean="0"/>
              <a:t> and between people one another.</a:t>
            </a:r>
            <a:r>
              <a:rPr lang="en-US" noProof="1" smtClean="0"/>
              <a:t> </a:t>
            </a:r>
            <a:endParaRPr lang="en-US" dirty="0" smtClean="0"/>
          </a:p>
          <a:p>
            <a:pPr eaLnBrk="1" hangingPunct="1">
              <a:lnSpc>
                <a:spcPct val="90000"/>
              </a:lnSpc>
              <a:spcBef>
                <a:spcPts val="763"/>
              </a:spcBef>
            </a:pPr>
            <a:r>
              <a:rPr lang="en-US" dirty="0" smtClean="0"/>
              <a:t>T</a:t>
            </a:r>
            <a:r>
              <a:rPr lang="en-US" noProof="1" smtClean="0"/>
              <a:t>he Qur'an provides guidelines for a just society, proper human conduct</a:t>
            </a:r>
            <a:r>
              <a:rPr lang="en-US" dirty="0" smtClean="0"/>
              <a:t>,</a:t>
            </a:r>
            <a:r>
              <a:rPr lang="en-US" noProof="1" smtClean="0"/>
              <a:t> and equitable economic principles.</a:t>
            </a:r>
          </a:p>
          <a:p>
            <a:pPr eaLnBrk="1" hangingPunct="1">
              <a:lnSpc>
                <a:spcPct val="90000"/>
              </a:lnSpc>
              <a:spcBef>
                <a:spcPts val="763"/>
              </a:spcBef>
            </a:pPr>
            <a:r>
              <a:rPr lang="en-US" dirty="0" smtClean="0"/>
              <a:t>The Qur’an is the only book that has been maintained in its original language; Arabic.</a:t>
            </a:r>
          </a:p>
          <a:p>
            <a:pPr eaLnBrk="1" hangingPunct="1">
              <a:lnSpc>
                <a:spcPct val="90000"/>
              </a:lnSpc>
              <a:spcBef>
                <a:spcPts val="763"/>
              </a:spcBef>
            </a:pPr>
            <a:endParaRPr lang="en-US" dirty="0" smtClean="0"/>
          </a:p>
          <a:p>
            <a:pPr eaLnBrk="1" hangingPunct="1">
              <a:lnSpc>
                <a:spcPct val="90000"/>
              </a:lnSpc>
              <a:spcBef>
                <a:spcPts val="763"/>
              </a:spcBef>
              <a:buFont typeface="Wingdings" pitchFamily="2" charset="2"/>
              <a:buNone/>
            </a:pPr>
            <a:endParaRPr lang="en-US" noProof="1" smtClean="0"/>
          </a:p>
        </p:txBody>
      </p:sp>
      <p:sp>
        <p:nvSpPr>
          <p:cNvPr id="5" name="Slide Number Placeholder 4"/>
          <p:cNvSpPr>
            <a:spLocks noGrp="1"/>
          </p:cNvSpPr>
          <p:nvPr>
            <p:ph type="sldNum" sz="quarter" idx="12"/>
          </p:nvPr>
        </p:nvSpPr>
        <p:spPr/>
        <p:txBody>
          <a:bodyPr/>
          <a:lstStyle/>
          <a:p>
            <a:pPr>
              <a:defRPr/>
            </a:pPr>
            <a:fld id="{9CE45D12-557F-4702-94A6-EEC332AEAD6F}" type="slidenum">
              <a:rPr lang="en-US" smtClean="0"/>
              <a:pPr>
                <a:defRPr/>
              </a:pPr>
              <a:t>3</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3300"/>
                                        </p:tgtEl>
                                        <p:attrNameLst>
                                          <p:attrName>style.visibility</p:attrName>
                                        </p:attrNameLst>
                                      </p:cBhvr>
                                      <p:to>
                                        <p:strVal val="visible"/>
                                      </p:to>
                                    </p:set>
                                    <p:anim calcmode="lin" valueType="num">
                                      <p:cBhvr additive="base">
                                        <p:cTn id="7" dur="500" fill="hold"/>
                                        <p:tgtEl>
                                          <p:spTgt spid="183300"/>
                                        </p:tgtEl>
                                        <p:attrNameLst>
                                          <p:attrName>ppt_x</p:attrName>
                                        </p:attrNameLst>
                                      </p:cBhvr>
                                      <p:tavLst>
                                        <p:tav tm="0">
                                          <p:val>
                                            <p:strVal val="#ppt_x"/>
                                          </p:val>
                                        </p:tav>
                                        <p:tav tm="100000">
                                          <p:val>
                                            <p:strVal val="#ppt_x"/>
                                          </p:val>
                                        </p:tav>
                                      </p:tavLst>
                                    </p:anim>
                                    <p:anim calcmode="lin" valueType="num">
                                      <p:cBhvr additive="base">
                                        <p:cTn id="8" dur="500" fill="hold"/>
                                        <p:tgtEl>
                                          <p:spTgt spid="1833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83299">
                                            <p:txEl>
                                              <p:pRg st="0" end="0"/>
                                            </p:txEl>
                                          </p:spTgt>
                                        </p:tgtEl>
                                        <p:attrNameLst>
                                          <p:attrName>style.visibility</p:attrName>
                                        </p:attrNameLst>
                                      </p:cBhvr>
                                      <p:to>
                                        <p:strVal val="visible"/>
                                      </p:to>
                                    </p:set>
                                    <p:animEffect transition="in" filter="dissolve">
                                      <p:cBhvr>
                                        <p:cTn id="13" dur="500"/>
                                        <p:tgtEl>
                                          <p:spTgt spid="18329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83299">
                                            <p:txEl>
                                              <p:pRg st="1" end="1"/>
                                            </p:txEl>
                                          </p:spTgt>
                                        </p:tgtEl>
                                        <p:attrNameLst>
                                          <p:attrName>style.visibility</p:attrName>
                                        </p:attrNameLst>
                                      </p:cBhvr>
                                      <p:to>
                                        <p:strVal val="visible"/>
                                      </p:to>
                                    </p:set>
                                    <p:animEffect transition="in" filter="dissolve">
                                      <p:cBhvr>
                                        <p:cTn id="18" dur="500"/>
                                        <p:tgtEl>
                                          <p:spTgt spid="18329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83299">
                                            <p:txEl>
                                              <p:pRg st="2" end="2"/>
                                            </p:txEl>
                                          </p:spTgt>
                                        </p:tgtEl>
                                        <p:attrNameLst>
                                          <p:attrName>style.visibility</p:attrName>
                                        </p:attrNameLst>
                                      </p:cBhvr>
                                      <p:to>
                                        <p:strVal val="visible"/>
                                      </p:to>
                                    </p:set>
                                    <p:animEffect transition="in" filter="dissolve">
                                      <p:cBhvr>
                                        <p:cTn id="23" dur="500"/>
                                        <p:tgtEl>
                                          <p:spTgt spid="18329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83299">
                                            <p:txEl>
                                              <p:pRg st="3" end="3"/>
                                            </p:txEl>
                                          </p:spTgt>
                                        </p:tgtEl>
                                        <p:attrNameLst>
                                          <p:attrName>style.visibility</p:attrName>
                                        </p:attrNameLst>
                                      </p:cBhvr>
                                      <p:to>
                                        <p:strVal val="visible"/>
                                      </p:to>
                                    </p:set>
                                    <p:animEffect transition="in" filter="dissolve">
                                      <p:cBhvr>
                                        <p:cTn id="28" dur="500"/>
                                        <p:tgtEl>
                                          <p:spTgt spid="183299">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83299">
                                            <p:txEl>
                                              <p:pRg st="4" end="4"/>
                                            </p:txEl>
                                          </p:spTgt>
                                        </p:tgtEl>
                                        <p:attrNameLst>
                                          <p:attrName>style.visibility</p:attrName>
                                        </p:attrNameLst>
                                      </p:cBhvr>
                                      <p:to>
                                        <p:strVal val="visible"/>
                                      </p:to>
                                    </p:set>
                                    <p:animEffect transition="in" filter="dissolve">
                                      <p:cBhvr>
                                        <p:cTn id="33" dur="500"/>
                                        <p:tgtEl>
                                          <p:spTgt spid="1832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00" grpId="0"/>
      <p:bldP spid="183299" grpId="0" build="p" bldLvl="5"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3" name="Text Box 3"/>
          <p:cNvSpPr txBox="1">
            <a:spLocks noChangeArrowheads="1"/>
          </p:cNvSpPr>
          <p:nvPr/>
        </p:nvSpPr>
        <p:spPr bwMode="auto">
          <a:xfrm>
            <a:off x="990600" y="685800"/>
            <a:ext cx="8991600" cy="707886"/>
          </a:xfrm>
          <a:prstGeom prst="rect">
            <a:avLst/>
          </a:prstGeom>
          <a:noFill/>
          <a:ln w="12700" cap="sq">
            <a:noFill/>
            <a:miter lim="800000"/>
            <a:headEnd type="none" w="sm" len="sm"/>
            <a:tailEnd type="none" w="sm" len="sm"/>
          </a:ln>
        </p:spPr>
        <p:txBody>
          <a:bodyPr wrap="square">
            <a:spAutoFit/>
          </a:bodyPr>
          <a:lstStyle/>
          <a:p>
            <a:pPr>
              <a:spcBef>
                <a:spcPct val="50000"/>
              </a:spcBef>
            </a:pPr>
            <a:r>
              <a:rPr lang="en-US" sz="4000" b="1" dirty="0">
                <a:solidFill>
                  <a:schemeClr val="accent1">
                    <a:lumMod val="75000"/>
                  </a:schemeClr>
                </a:solidFill>
              </a:rPr>
              <a:t>The Qur’an and Modern Science</a:t>
            </a:r>
          </a:p>
        </p:txBody>
      </p:sp>
      <p:sp>
        <p:nvSpPr>
          <p:cNvPr id="13" name="Content Placeholder 12"/>
          <p:cNvSpPr>
            <a:spLocks noGrp="1"/>
          </p:cNvSpPr>
          <p:nvPr>
            <p:ph idx="1"/>
          </p:nvPr>
        </p:nvSpPr>
        <p:spPr>
          <a:xfrm>
            <a:off x="990600" y="1600200"/>
            <a:ext cx="8001000" cy="5105400"/>
          </a:xfrm>
        </p:spPr>
        <p:txBody>
          <a:bodyPr>
            <a:normAutofit fontScale="92500" lnSpcReduction="10000"/>
          </a:bodyPr>
          <a:lstStyle/>
          <a:p>
            <a:pPr eaLnBrk="1" hangingPunct="1">
              <a:lnSpc>
                <a:spcPct val="90000"/>
              </a:lnSpc>
            </a:pPr>
            <a:r>
              <a:rPr lang="en-US" sz="2800" dirty="0" smtClean="0"/>
              <a:t>Religion &amp; Science are associates in Islam. </a:t>
            </a:r>
            <a:endParaRPr lang="en-US" sz="2800" dirty="0" smtClean="0"/>
          </a:p>
          <a:p>
            <a:pPr eaLnBrk="1" hangingPunct="1">
              <a:lnSpc>
                <a:spcPct val="90000"/>
              </a:lnSpc>
            </a:pPr>
            <a:endParaRPr lang="en-US" sz="2800" dirty="0" smtClean="0"/>
          </a:p>
          <a:p>
            <a:pPr eaLnBrk="1" hangingPunct="1">
              <a:lnSpc>
                <a:spcPct val="90000"/>
              </a:lnSpc>
            </a:pPr>
            <a:r>
              <a:rPr lang="en-US" sz="2800" dirty="0" smtClean="0"/>
              <a:t>It is impossible to explain how a text produced at the time of the Quran (over 1435 years ago) could have contained ideas that have only been discovered in modern times except if we accept the fact that it is the words of the Creator. </a:t>
            </a:r>
            <a:endParaRPr lang="en-US" sz="2800" dirty="0" smtClean="0"/>
          </a:p>
          <a:p>
            <a:pPr eaLnBrk="1" hangingPunct="1">
              <a:lnSpc>
                <a:spcPct val="90000"/>
              </a:lnSpc>
            </a:pPr>
            <a:endParaRPr lang="en-US" sz="2800" dirty="0" smtClean="0"/>
          </a:p>
          <a:p>
            <a:pPr eaLnBrk="1" hangingPunct="1">
              <a:lnSpc>
                <a:spcPct val="90000"/>
              </a:lnSpc>
            </a:pPr>
            <a:r>
              <a:rPr lang="en-US" sz="2800" dirty="0" smtClean="0"/>
              <a:t>Many Muslims scholars were considered among the greatest scientists of their time, as  well as  many branches of science were  either  considered  to  be  an  Islamic  innovation   like Algebra  &amp;  Chemistry or indebted to Muslim Scientists like Medicine and Architecture. </a:t>
            </a:r>
          </a:p>
          <a:p>
            <a:pPr eaLnBrk="1" hangingPunct="1">
              <a:lnSpc>
                <a:spcPct val="90000"/>
              </a:lnSpc>
            </a:pPr>
            <a:endParaRPr lang="en-US" sz="2800" dirty="0" smtClean="0"/>
          </a:p>
        </p:txBody>
      </p:sp>
      <p:sp>
        <p:nvSpPr>
          <p:cNvPr id="5" name="Slide Number Placeholder 4"/>
          <p:cNvSpPr>
            <a:spLocks noGrp="1"/>
          </p:cNvSpPr>
          <p:nvPr>
            <p:ph type="sldNum" sz="quarter" idx="12"/>
          </p:nvPr>
        </p:nvSpPr>
        <p:spPr/>
        <p:txBody>
          <a:bodyPr/>
          <a:lstStyle/>
          <a:p>
            <a:pPr>
              <a:defRPr/>
            </a:pPr>
            <a:fld id="{9CE45D12-557F-4702-94A6-EEC332AEAD6F}" type="slidenum">
              <a:rPr lang="en-US" smtClean="0"/>
              <a:pPr>
                <a:defRPr/>
              </a:pPr>
              <a:t>4</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3763"/>
                                        </p:tgtEl>
                                        <p:attrNameLst>
                                          <p:attrName>style.visibility</p:attrName>
                                        </p:attrNameLst>
                                      </p:cBhvr>
                                      <p:to>
                                        <p:strVal val="visible"/>
                                      </p:to>
                                    </p:set>
                                    <p:animEffect transition="in" filter="blinds(horizontal)">
                                      <p:cBhvr>
                                        <p:cTn id="7" dur="500"/>
                                        <p:tgtEl>
                                          <p:spTgt spid="373763"/>
                                        </p:tgtEl>
                                      </p:cBhvr>
                                    </p:animEffect>
                                  </p:childTnLst>
                                </p:cTn>
                              </p:par>
                            </p:childTnLst>
                          </p:cTn>
                        </p:par>
                      </p:childTnLst>
                    </p:cTn>
                  </p:par>
                  <p:par>
                    <p:cTn id="8" fill="hold">
                      <p:stCondLst>
                        <p:cond delay="indefinite"/>
                      </p:stCondLst>
                      <p:childTnLst>
                        <p:par>
                          <p:cTn id="9" fill="hold">
                            <p:stCondLst>
                              <p:cond delay="0"/>
                            </p:stCondLst>
                            <p:childTnLst>
                              <p:par>
                                <p:cTn id="10" presetID="48" presetClass="entr" presetSubtype="0" accel="50000"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 calcmode="lin" valueType="num">
                                      <p:cBhvr>
                                        <p:cTn id="12" dur="1000" fill="hold"/>
                                        <p:tgtEl>
                                          <p:spTgt spid="1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3" dur="1000" fill="hold"/>
                                        <p:tgtEl>
                                          <p:spTgt spid="1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4" dur="1000" fill="hold"/>
                                        <p:tgtEl>
                                          <p:spTgt spid="13">
                                            <p:txEl>
                                              <p:pRg st="0" end="0"/>
                                            </p:txEl>
                                          </p:spTgt>
                                        </p:tgtEl>
                                        <p:attrNameLst>
                                          <p:attrName>ppt_y</p:attrName>
                                        </p:attrNameLst>
                                      </p:cBhvr>
                                      <p:tavLst>
                                        <p:tav tm="0">
                                          <p:val>
                                            <p:strVal val="#ppt_y"/>
                                          </p:val>
                                        </p:tav>
                                        <p:tav tm="100000">
                                          <p:val>
                                            <p:strVal val="#ppt_y"/>
                                          </p:val>
                                        </p:tav>
                                      </p:tavLst>
                                    </p:anim>
                                    <p:animEffect transition="in" filter="fade">
                                      <p:cBhvr>
                                        <p:cTn id="15" dur="1000"/>
                                        <p:tgtEl>
                                          <p:spTgt spid="1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8" presetClass="entr" presetSubtype="0" accel="50000" fill="hold" grpId="0" nodeType="clickEffect">
                                  <p:stCondLst>
                                    <p:cond delay="0"/>
                                  </p:stCondLst>
                                  <p:childTnLst>
                                    <p:set>
                                      <p:cBhvr>
                                        <p:cTn id="19" dur="1" fill="hold">
                                          <p:stCondLst>
                                            <p:cond delay="0"/>
                                          </p:stCondLst>
                                        </p:cTn>
                                        <p:tgtEl>
                                          <p:spTgt spid="13">
                                            <p:txEl>
                                              <p:pRg st="2" end="2"/>
                                            </p:txEl>
                                          </p:spTgt>
                                        </p:tgtEl>
                                        <p:attrNameLst>
                                          <p:attrName>style.visibility</p:attrName>
                                        </p:attrNameLst>
                                      </p:cBhvr>
                                      <p:to>
                                        <p:strVal val="visible"/>
                                      </p:to>
                                    </p:set>
                                    <p:anim calcmode="lin" valueType="num">
                                      <p:cBhvr>
                                        <p:cTn id="20" dur="1000" fill="hold"/>
                                        <p:tgtEl>
                                          <p:spTgt spid="13">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1" dur="1000" fill="hold"/>
                                        <p:tgtEl>
                                          <p:spTgt spid="13">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22" dur="1000" fill="hold"/>
                                        <p:tgtEl>
                                          <p:spTgt spid="13">
                                            <p:txEl>
                                              <p:pRg st="2" end="2"/>
                                            </p:txEl>
                                          </p:spTgt>
                                        </p:tgtEl>
                                        <p:attrNameLst>
                                          <p:attrName>ppt_y</p:attrName>
                                        </p:attrNameLst>
                                      </p:cBhvr>
                                      <p:tavLst>
                                        <p:tav tm="0">
                                          <p:val>
                                            <p:strVal val="#ppt_y"/>
                                          </p:val>
                                        </p:tav>
                                        <p:tav tm="100000">
                                          <p:val>
                                            <p:strVal val="#ppt_y"/>
                                          </p:val>
                                        </p:tav>
                                      </p:tavLst>
                                    </p:anim>
                                    <p:animEffect transition="in" filter="fade">
                                      <p:cBhvr>
                                        <p:cTn id="23" dur="1000"/>
                                        <p:tgtEl>
                                          <p:spTgt spid="1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8" presetClass="entr" presetSubtype="0" accel="50000" fill="hold" grpId="0" nodeType="clickEffect">
                                  <p:stCondLst>
                                    <p:cond delay="0"/>
                                  </p:stCondLst>
                                  <p:childTnLst>
                                    <p:set>
                                      <p:cBhvr>
                                        <p:cTn id="27" dur="1" fill="hold">
                                          <p:stCondLst>
                                            <p:cond delay="0"/>
                                          </p:stCondLst>
                                        </p:cTn>
                                        <p:tgtEl>
                                          <p:spTgt spid="13">
                                            <p:txEl>
                                              <p:pRg st="4" end="4"/>
                                            </p:txEl>
                                          </p:spTgt>
                                        </p:tgtEl>
                                        <p:attrNameLst>
                                          <p:attrName>style.visibility</p:attrName>
                                        </p:attrNameLst>
                                      </p:cBhvr>
                                      <p:to>
                                        <p:strVal val="visible"/>
                                      </p:to>
                                    </p:set>
                                    <p:anim calcmode="lin" valueType="num">
                                      <p:cBhvr>
                                        <p:cTn id="28" dur="1000" fill="hold"/>
                                        <p:tgtEl>
                                          <p:spTgt spid="13">
                                            <p:txEl>
                                              <p:pRg st="4" end="4"/>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9" dur="1000" fill="hold"/>
                                        <p:tgtEl>
                                          <p:spTgt spid="13">
                                            <p:txEl>
                                              <p:pRg st="4" end="4"/>
                                            </p:txEl>
                                          </p:spTgt>
                                        </p:tgtEl>
                                        <p:attrNameLst>
                                          <p:attrName>ppt_x</p:attrName>
                                        </p:attrNameLst>
                                      </p:cBhvr>
                                      <p:tavLst>
                                        <p:tav tm="0">
                                          <p:val>
                                            <p:fltVal val="-1"/>
                                          </p:val>
                                        </p:tav>
                                        <p:tav tm="50000">
                                          <p:val>
                                            <p:fltVal val="0.95"/>
                                          </p:val>
                                        </p:tav>
                                        <p:tav tm="100000">
                                          <p:val>
                                            <p:strVal val="#ppt_x"/>
                                          </p:val>
                                        </p:tav>
                                      </p:tavLst>
                                    </p:anim>
                                    <p:anim calcmode="lin" valueType="num">
                                      <p:cBhvr>
                                        <p:cTn id="30" dur="1000" fill="hold"/>
                                        <p:tgtEl>
                                          <p:spTgt spid="13">
                                            <p:txEl>
                                              <p:pRg st="4" end="4"/>
                                            </p:txEl>
                                          </p:spTgt>
                                        </p:tgtEl>
                                        <p:attrNameLst>
                                          <p:attrName>ppt_y</p:attrName>
                                        </p:attrNameLst>
                                      </p:cBhvr>
                                      <p:tavLst>
                                        <p:tav tm="0">
                                          <p:val>
                                            <p:strVal val="#ppt_y"/>
                                          </p:val>
                                        </p:tav>
                                        <p:tav tm="100000">
                                          <p:val>
                                            <p:strVal val="#ppt_y"/>
                                          </p:val>
                                        </p:tav>
                                      </p:tavLst>
                                    </p:anim>
                                    <p:animEffect transition="in" filter="fade">
                                      <p:cBhvr>
                                        <p:cTn id="31" dur="10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763" grpId="0"/>
      <p:bldP spid="1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95400" y="288925"/>
            <a:ext cx="7391400" cy="1295400"/>
          </a:xfrm>
        </p:spPr>
        <p:txBody>
          <a:bodyPr>
            <a:normAutofit fontScale="90000"/>
          </a:bodyPr>
          <a:lstStyle/>
          <a:p>
            <a:pPr eaLnBrk="1" hangingPunct="1"/>
            <a:r>
              <a:rPr lang="en-US" sz="4800" b="1" dirty="0" smtClean="0">
                <a:solidFill>
                  <a:schemeClr val="accent1">
                    <a:lumMod val="75000"/>
                  </a:schemeClr>
                </a:solidFill>
              </a:rPr>
              <a:t>Scientific Miracles of the Qur’an</a:t>
            </a:r>
          </a:p>
        </p:txBody>
      </p:sp>
      <p:sp>
        <p:nvSpPr>
          <p:cNvPr id="7" name="Content Placeholder 6"/>
          <p:cNvSpPr>
            <a:spLocks noGrp="1"/>
          </p:cNvSpPr>
          <p:nvPr>
            <p:ph idx="1"/>
          </p:nvPr>
        </p:nvSpPr>
        <p:spPr>
          <a:xfrm>
            <a:off x="1295400" y="1736725"/>
            <a:ext cx="7391400" cy="4953000"/>
          </a:xfrm>
        </p:spPr>
        <p:txBody>
          <a:bodyPr/>
          <a:lstStyle/>
          <a:p>
            <a:pPr eaLnBrk="1" hangingPunct="1">
              <a:lnSpc>
                <a:spcPct val="90000"/>
              </a:lnSpc>
              <a:spcBef>
                <a:spcPts val="768"/>
              </a:spcBef>
              <a:defRPr/>
            </a:pPr>
            <a:r>
              <a:rPr lang="en-US" sz="2800" dirty="0" smtClean="0"/>
              <a:t>Many scientific discoveries were used for better understanding of  Quran, which  were  magnetic attraction for today’s scientists. </a:t>
            </a:r>
          </a:p>
          <a:p>
            <a:pPr eaLnBrk="1" hangingPunct="1">
              <a:lnSpc>
                <a:spcPct val="90000"/>
              </a:lnSpc>
              <a:spcBef>
                <a:spcPts val="768"/>
              </a:spcBef>
              <a:defRPr/>
            </a:pPr>
            <a:r>
              <a:rPr lang="en-US" sz="2800" dirty="0" smtClean="0"/>
              <a:t>Some Fields of the Scientific Miracles of the Quran</a:t>
            </a:r>
          </a:p>
          <a:p>
            <a:pPr lvl="1" eaLnBrk="1" hangingPunct="1">
              <a:lnSpc>
                <a:spcPct val="90000"/>
              </a:lnSpc>
              <a:spcBef>
                <a:spcPts val="768"/>
              </a:spcBef>
              <a:defRPr/>
            </a:pPr>
            <a:r>
              <a:rPr lang="en-US" dirty="0" smtClean="0"/>
              <a:t>Astronomy</a:t>
            </a:r>
          </a:p>
          <a:p>
            <a:pPr lvl="1" eaLnBrk="1" hangingPunct="1">
              <a:lnSpc>
                <a:spcPct val="90000"/>
              </a:lnSpc>
              <a:spcBef>
                <a:spcPts val="768"/>
              </a:spcBef>
              <a:defRPr/>
            </a:pPr>
            <a:r>
              <a:rPr lang="en-US" dirty="0" smtClean="0"/>
              <a:t>Biology</a:t>
            </a:r>
            <a:endParaRPr lang="en-US" dirty="0" smtClean="0"/>
          </a:p>
          <a:p>
            <a:pPr lvl="1" eaLnBrk="1" hangingPunct="1">
              <a:lnSpc>
                <a:spcPct val="90000"/>
              </a:lnSpc>
              <a:spcBef>
                <a:spcPts val="768"/>
              </a:spcBef>
              <a:defRPr/>
            </a:pPr>
            <a:r>
              <a:rPr lang="en-US" dirty="0" smtClean="0"/>
              <a:t>Embryology</a:t>
            </a:r>
          </a:p>
          <a:p>
            <a:pPr lvl="1" eaLnBrk="1" hangingPunct="1">
              <a:lnSpc>
                <a:spcPct val="90000"/>
              </a:lnSpc>
              <a:spcBef>
                <a:spcPts val="768"/>
              </a:spcBef>
              <a:defRPr/>
            </a:pPr>
            <a:r>
              <a:rPr lang="en-US" dirty="0" smtClean="0"/>
              <a:t>Geology</a:t>
            </a:r>
          </a:p>
          <a:p>
            <a:pPr lvl="1" eaLnBrk="1" hangingPunct="1">
              <a:lnSpc>
                <a:spcPct val="90000"/>
              </a:lnSpc>
              <a:spcBef>
                <a:spcPts val="768"/>
              </a:spcBef>
              <a:defRPr/>
            </a:pPr>
            <a:r>
              <a:rPr lang="en-US" dirty="0" smtClean="0"/>
              <a:t>Physics</a:t>
            </a:r>
          </a:p>
          <a:p>
            <a:pPr lvl="1" eaLnBrk="1" hangingPunct="1">
              <a:lnSpc>
                <a:spcPct val="90000"/>
              </a:lnSpc>
              <a:spcBef>
                <a:spcPts val="768"/>
              </a:spcBef>
              <a:defRPr/>
            </a:pPr>
            <a:endParaRPr lang="en-US" dirty="0" smtClean="0"/>
          </a:p>
        </p:txBody>
      </p:sp>
      <p:sp>
        <p:nvSpPr>
          <p:cNvPr id="5" name="Slide Number Placeholder 4"/>
          <p:cNvSpPr>
            <a:spLocks noGrp="1"/>
          </p:cNvSpPr>
          <p:nvPr>
            <p:ph type="sldNum" sz="quarter" idx="12"/>
          </p:nvPr>
        </p:nvSpPr>
        <p:spPr/>
        <p:txBody>
          <a:bodyPr/>
          <a:lstStyle/>
          <a:p>
            <a:pPr>
              <a:defRPr/>
            </a:pPr>
            <a:fld id="{9CE45D12-557F-4702-94A6-EEC332AEAD6F}" type="slidenum">
              <a:rPr lang="en-US" smtClean="0"/>
              <a:pPr>
                <a:defRPr/>
              </a:pPr>
              <a:t>5</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 calcmode="lin" valueType="num">
                                      <p:cBhvr>
                                        <p:cTn id="15"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 calcmode="lin" valueType="num">
                                      <p:cBhvr>
                                        <p:cTn id="23"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7">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7">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 calcmode="lin" valueType="num">
                                      <p:cBhvr>
                                        <p:cTn id="31"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7">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7">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7">
                                            <p:txEl>
                                              <p:pRg st="3" end="3"/>
                                            </p:txEl>
                                          </p:spTgt>
                                        </p:tgtEl>
                                        <p:attrNameLst>
                                          <p:attrName>style.visibility</p:attrName>
                                        </p:attrNameLst>
                                      </p:cBhvr>
                                      <p:to>
                                        <p:strVal val="visible"/>
                                      </p:to>
                                    </p:set>
                                    <p:anim calcmode="lin" valueType="num">
                                      <p:cBhvr>
                                        <p:cTn id="39" dur="1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7">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7">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7">
                                            <p:txEl>
                                              <p:pRg st="4" end="4"/>
                                            </p:txEl>
                                          </p:spTgt>
                                        </p:tgtEl>
                                        <p:attrNameLst>
                                          <p:attrName>style.visibility</p:attrName>
                                        </p:attrNameLst>
                                      </p:cBhvr>
                                      <p:to>
                                        <p:strVal val="visible"/>
                                      </p:to>
                                    </p:set>
                                    <p:anim calcmode="lin" valueType="num">
                                      <p:cBhvr>
                                        <p:cTn id="47" dur="1000" fill="hold"/>
                                        <p:tgtEl>
                                          <p:spTgt spid="7">
                                            <p:txEl>
                                              <p:pRg st="4" end="4"/>
                                            </p:txEl>
                                          </p:spTgt>
                                        </p:tgtEl>
                                        <p:attrNameLst>
                                          <p:attrName>ppt_w</p:attrName>
                                        </p:attrNameLst>
                                      </p:cBhvr>
                                      <p:tavLst>
                                        <p:tav tm="0">
                                          <p:val>
                                            <p:fltVal val="0"/>
                                          </p:val>
                                        </p:tav>
                                        <p:tav tm="100000">
                                          <p:val>
                                            <p:strVal val="#ppt_w"/>
                                          </p:val>
                                        </p:tav>
                                      </p:tavLst>
                                    </p:anim>
                                    <p:anim calcmode="lin" valueType="num">
                                      <p:cBhvr>
                                        <p:cTn id="48" dur="1000" fill="hold"/>
                                        <p:tgtEl>
                                          <p:spTgt spid="7">
                                            <p:txEl>
                                              <p:pRg st="4" end="4"/>
                                            </p:txEl>
                                          </p:spTgt>
                                        </p:tgtEl>
                                        <p:attrNameLst>
                                          <p:attrName>ppt_h</p:attrName>
                                        </p:attrNameLst>
                                      </p:cBhvr>
                                      <p:tavLst>
                                        <p:tav tm="0">
                                          <p:val>
                                            <p:fltVal val="0"/>
                                          </p:val>
                                        </p:tav>
                                        <p:tav tm="100000">
                                          <p:val>
                                            <p:strVal val="#ppt_h"/>
                                          </p:val>
                                        </p:tav>
                                      </p:tavLst>
                                    </p:anim>
                                    <p:anim calcmode="lin" valueType="num">
                                      <p:cBhvr>
                                        <p:cTn id="49" dur="1000" fill="hold"/>
                                        <p:tgtEl>
                                          <p:spTgt spid="7">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7">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p:stCondLst>
                        <p:cond delay="indefinite"/>
                      </p:stCondLst>
                      <p:childTnLst>
                        <p:par>
                          <p:cTn id="52" fill="hold">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7">
                                            <p:txEl>
                                              <p:pRg st="5" end="5"/>
                                            </p:txEl>
                                          </p:spTgt>
                                        </p:tgtEl>
                                        <p:attrNameLst>
                                          <p:attrName>style.visibility</p:attrName>
                                        </p:attrNameLst>
                                      </p:cBhvr>
                                      <p:to>
                                        <p:strVal val="visible"/>
                                      </p:to>
                                    </p:set>
                                    <p:anim calcmode="lin" valueType="num">
                                      <p:cBhvr>
                                        <p:cTn id="55" dur="1000" fill="hold"/>
                                        <p:tgtEl>
                                          <p:spTgt spid="7">
                                            <p:txEl>
                                              <p:pRg st="5" end="5"/>
                                            </p:txEl>
                                          </p:spTgt>
                                        </p:tgtEl>
                                        <p:attrNameLst>
                                          <p:attrName>ppt_w</p:attrName>
                                        </p:attrNameLst>
                                      </p:cBhvr>
                                      <p:tavLst>
                                        <p:tav tm="0">
                                          <p:val>
                                            <p:fltVal val="0"/>
                                          </p:val>
                                        </p:tav>
                                        <p:tav tm="100000">
                                          <p:val>
                                            <p:strVal val="#ppt_w"/>
                                          </p:val>
                                        </p:tav>
                                      </p:tavLst>
                                    </p:anim>
                                    <p:anim calcmode="lin" valueType="num">
                                      <p:cBhvr>
                                        <p:cTn id="56" dur="1000" fill="hold"/>
                                        <p:tgtEl>
                                          <p:spTgt spid="7">
                                            <p:txEl>
                                              <p:pRg st="5" end="5"/>
                                            </p:txEl>
                                          </p:spTgt>
                                        </p:tgtEl>
                                        <p:attrNameLst>
                                          <p:attrName>ppt_h</p:attrName>
                                        </p:attrNameLst>
                                      </p:cBhvr>
                                      <p:tavLst>
                                        <p:tav tm="0">
                                          <p:val>
                                            <p:fltVal val="0"/>
                                          </p:val>
                                        </p:tav>
                                        <p:tav tm="100000">
                                          <p:val>
                                            <p:strVal val="#ppt_h"/>
                                          </p:val>
                                        </p:tav>
                                      </p:tavLst>
                                    </p:anim>
                                    <p:anim calcmode="lin" valueType="num">
                                      <p:cBhvr>
                                        <p:cTn id="57" dur="1000" fill="hold"/>
                                        <p:tgtEl>
                                          <p:spTgt spid="7">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7">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p:stCondLst>
                        <p:cond delay="indefinite"/>
                      </p:stCondLst>
                      <p:childTnLst>
                        <p:par>
                          <p:cTn id="60" fill="hold">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7">
                                            <p:txEl>
                                              <p:pRg st="6" end="6"/>
                                            </p:txEl>
                                          </p:spTgt>
                                        </p:tgtEl>
                                        <p:attrNameLst>
                                          <p:attrName>style.visibility</p:attrName>
                                        </p:attrNameLst>
                                      </p:cBhvr>
                                      <p:to>
                                        <p:strVal val="visible"/>
                                      </p:to>
                                    </p:set>
                                    <p:anim calcmode="lin" valueType="num">
                                      <p:cBhvr>
                                        <p:cTn id="63" dur="1000" fill="hold"/>
                                        <p:tgtEl>
                                          <p:spTgt spid="7">
                                            <p:txEl>
                                              <p:pRg st="6" end="6"/>
                                            </p:txEl>
                                          </p:spTgt>
                                        </p:tgtEl>
                                        <p:attrNameLst>
                                          <p:attrName>ppt_w</p:attrName>
                                        </p:attrNameLst>
                                      </p:cBhvr>
                                      <p:tavLst>
                                        <p:tav tm="0">
                                          <p:val>
                                            <p:fltVal val="0"/>
                                          </p:val>
                                        </p:tav>
                                        <p:tav tm="100000">
                                          <p:val>
                                            <p:strVal val="#ppt_w"/>
                                          </p:val>
                                        </p:tav>
                                      </p:tavLst>
                                    </p:anim>
                                    <p:anim calcmode="lin" valueType="num">
                                      <p:cBhvr>
                                        <p:cTn id="64" dur="1000" fill="hold"/>
                                        <p:tgtEl>
                                          <p:spTgt spid="7">
                                            <p:txEl>
                                              <p:pRg st="6" end="6"/>
                                            </p:txEl>
                                          </p:spTgt>
                                        </p:tgtEl>
                                        <p:attrNameLst>
                                          <p:attrName>ppt_h</p:attrName>
                                        </p:attrNameLst>
                                      </p:cBhvr>
                                      <p:tavLst>
                                        <p:tav tm="0">
                                          <p:val>
                                            <p:fltVal val="0"/>
                                          </p:val>
                                        </p:tav>
                                        <p:tav tm="100000">
                                          <p:val>
                                            <p:strVal val="#ppt_h"/>
                                          </p:val>
                                        </p:tav>
                                      </p:tavLst>
                                    </p:anim>
                                    <p:anim calcmode="lin" valueType="num">
                                      <p:cBhvr>
                                        <p:cTn id="65" dur="1000" fill="hold"/>
                                        <p:tgtEl>
                                          <p:spTgt spid="7">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7">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Text Box 2"/>
          <p:cNvSpPr txBox="1">
            <a:spLocks noChangeArrowheads="1"/>
          </p:cNvSpPr>
          <p:nvPr/>
        </p:nvSpPr>
        <p:spPr bwMode="auto">
          <a:xfrm>
            <a:off x="1752600" y="533400"/>
            <a:ext cx="7086600" cy="2015936"/>
          </a:xfrm>
          <a:prstGeom prst="rect">
            <a:avLst/>
          </a:prstGeom>
          <a:noFill/>
          <a:ln w="12700" cap="sq">
            <a:noFill/>
            <a:miter lim="800000"/>
            <a:headEnd type="none" w="sm" len="sm"/>
            <a:tailEnd type="none" w="sm" len="sm"/>
          </a:ln>
          <a:effectLst/>
        </p:spPr>
        <p:txBody>
          <a:bodyPr>
            <a:spAutoFit/>
          </a:bodyPr>
          <a:lstStyle/>
          <a:p>
            <a:pPr algn="just">
              <a:spcBef>
                <a:spcPts val="0"/>
              </a:spcBef>
              <a:defRPr/>
            </a:pPr>
            <a:r>
              <a:rPr lang="en-US" sz="3200" dirty="0" smtClean="0">
                <a:latin typeface="+mj-lt"/>
              </a:rPr>
              <a:t>"</a:t>
            </a:r>
            <a:r>
              <a:rPr lang="en-US" sz="3200" dirty="0">
                <a:latin typeface="+mj-lt"/>
              </a:rPr>
              <a:t>It is He Who created the night and the day, and the sun and the moon. They </a:t>
            </a:r>
            <a:r>
              <a:rPr lang="en-US" sz="3200" dirty="0">
                <a:solidFill>
                  <a:schemeClr val="accent1">
                    <a:lumMod val="75000"/>
                  </a:schemeClr>
                </a:solidFill>
                <a:latin typeface="+mj-lt"/>
              </a:rPr>
              <a:t>swim</a:t>
            </a:r>
            <a:r>
              <a:rPr lang="en-US" sz="3200" dirty="0">
                <a:latin typeface="+mj-lt"/>
              </a:rPr>
              <a:t> along, each in an </a:t>
            </a:r>
            <a:r>
              <a:rPr lang="en-US" sz="3200" dirty="0">
                <a:solidFill>
                  <a:schemeClr val="accent1">
                    <a:lumMod val="75000"/>
                  </a:schemeClr>
                </a:solidFill>
                <a:latin typeface="+mj-lt"/>
              </a:rPr>
              <a:t>orbit</a:t>
            </a:r>
            <a:r>
              <a:rPr lang="en-US" sz="3200" dirty="0">
                <a:solidFill>
                  <a:srgbClr val="002060"/>
                </a:solidFill>
                <a:latin typeface="+mj-lt"/>
              </a:rPr>
              <a:t>. </a:t>
            </a:r>
            <a:r>
              <a:rPr lang="en-US" sz="3200" dirty="0">
                <a:latin typeface="+mj-lt"/>
              </a:rPr>
              <a:t>“ </a:t>
            </a:r>
            <a:endParaRPr lang="en-US" sz="3200" dirty="0" smtClean="0">
              <a:latin typeface="+mj-lt"/>
            </a:endParaRPr>
          </a:p>
          <a:p>
            <a:pPr algn="just">
              <a:spcBef>
                <a:spcPts val="0"/>
              </a:spcBef>
              <a:defRPr/>
            </a:pPr>
            <a:r>
              <a:rPr lang="en-US" b="1" dirty="0" smtClean="0">
                <a:latin typeface="+mj-lt"/>
              </a:rPr>
              <a:t>(</a:t>
            </a:r>
            <a:r>
              <a:rPr lang="en-US" b="1" dirty="0">
                <a:latin typeface="+mj-lt"/>
              </a:rPr>
              <a:t>The Qur'an, 21:33)</a:t>
            </a:r>
          </a:p>
        </p:txBody>
      </p:sp>
      <p:sp>
        <p:nvSpPr>
          <p:cNvPr id="375812" name="Text Box 4"/>
          <p:cNvSpPr txBox="1">
            <a:spLocks noChangeArrowheads="1"/>
          </p:cNvSpPr>
          <p:nvPr/>
        </p:nvSpPr>
        <p:spPr bwMode="auto">
          <a:xfrm>
            <a:off x="609600" y="914400"/>
            <a:ext cx="457200" cy="5354638"/>
          </a:xfrm>
          <a:prstGeom prst="rect">
            <a:avLst/>
          </a:prstGeom>
          <a:noFill/>
          <a:ln w="12700" cap="sq">
            <a:noFill/>
            <a:miter lim="800000"/>
            <a:headEnd type="none" w="sm" len="sm"/>
            <a:tailEnd type="none" w="sm" len="sm"/>
          </a:ln>
        </p:spPr>
        <p:txBody>
          <a:bodyPr>
            <a:spAutoFit/>
          </a:bodyPr>
          <a:lstStyle/>
          <a:p>
            <a:pPr algn="just">
              <a:spcBef>
                <a:spcPct val="50000"/>
              </a:spcBef>
            </a:pPr>
            <a:r>
              <a:rPr lang="en-US" sz="3800" b="1" dirty="0"/>
              <a:t>ASTRONOMY</a:t>
            </a:r>
          </a:p>
        </p:txBody>
      </p:sp>
      <p:pic>
        <p:nvPicPr>
          <p:cNvPr id="375814" name="Picture 6" descr="http://www.astro.uni.wroc.pl/vt-2004/mt-2003/mt-mercury-orbit.jpg"/>
          <p:cNvPicPr>
            <a:picLocks noChangeAspect="1" noChangeArrowheads="1"/>
          </p:cNvPicPr>
          <p:nvPr/>
        </p:nvPicPr>
        <p:blipFill>
          <a:blip r:embed="rId2"/>
          <a:srcRect/>
          <a:stretch>
            <a:fillRect/>
          </a:stretch>
        </p:blipFill>
        <p:spPr bwMode="auto">
          <a:xfrm>
            <a:off x="1905000" y="2667000"/>
            <a:ext cx="6680200" cy="3465513"/>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71D9A7E7-7D66-4A5B-BC16-DB7DA1D66725}" type="slidenum">
              <a:rPr lang="en-US" smtClean="0"/>
              <a:pPr>
                <a:defRPr/>
              </a:pPr>
              <a:t>6</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75812"/>
                                        </p:tgtEl>
                                        <p:attrNameLst>
                                          <p:attrName>style.visibility</p:attrName>
                                        </p:attrNameLst>
                                      </p:cBhvr>
                                      <p:to>
                                        <p:strVal val="visible"/>
                                      </p:to>
                                    </p:set>
                                    <p:animScale>
                                      <p:cBhvr>
                                        <p:cTn id="7" dur="1000" decel="50000" fill="hold">
                                          <p:stCondLst>
                                            <p:cond delay="0"/>
                                          </p:stCondLst>
                                        </p:cTn>
                                        <p:tgtEl>
                                          <p:spTgt spid="3758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75812"/>
                                        </p:tgtEl>
                                        <p:attrNameLst>
                                          <p:attrName>ppt_x</p:attrName>
                                          <p:attrName>ppt_y</p:attrName>
                                        </p:attrNameLst>
                                      </p:cBhvr>
                                    </p:animMotion>
                                    <p:animEffect transition="in" filter="fade">
                                      <p:cBhvr>
                                        <p:cTn id="9" dur="1000"/>
                                        <p:tgtEl>
                                          <p:spTgt spid="375812"/>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1" nodeType="clickEffect">
                                  <p:stCondLst>
                                    <p:cond delay="0"/>
                                  </p:stCondLst>
                                  <p:childTnLst>
                                    <p:set>
                                      <p:cBhvr>
                                        <p:cTn id="13" dur="1" fill="hold">
                                          <p:stCondLst>
                                            <p:cond delay="0"/>
                                          </p:stCondLst>
                                        </p:cTn>
                                        <p:tgtEl>
                                          <p:spTgt spid="375810"/>
                                        </p:tgtEl>
                                        <p:attrNameLst>
                                          <p:attrName>style.visibility</p:attrName>
                                        </p:attrNameLst>
                                      </p:cBhvr>
                                      <p:to>
                                        <p:strVal val="visible"/>
                                      </p:to>
                                    </p:set>
                                    <p:animScale>
                                      <p:cBhvr>
                                        <p:cTn id="14" dur="1000" decel="50000" fill="hold">
                                          <p:stCondLst>
                                            <p:cond delay="0"/>
                                          </p:stCondLst>
                                        </p:cTn>
                                        <p:tgtEl>
                                          <p:spTgt spid="3758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75810"/>
                                        </p:tgtEl>
                                        <p:attrNameLst>
                                          <p:attrName>ppt_x</p:attrName>
                                          <p:attrName>ppt_y</p:attrName>
                                        </p:attrNameLst>
                                      </p:cBhvr>
                                    </p:animMotion>
                                    <p:animEffect transition="in" filter="fade">
                                      <p:cBhvr>
                                        <p:cTn id="16" dur="1000"/>
                                        <p:tgtEl>
                                          <p:spTgt spid="375810"/>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75814"/>
                                        </p:tgtEl>
                                        <p:attrNameLst>
                                          <p:attrName>style.visibility</p:attrName>
                                        </p:attrNameLst>
                                      </p:cBhvr>
                                      <p:to>
                                        <p:strVal val="visible"/>
                                      </p:to>
                                    </p:set>
                                    <p:anim calcmode="lin" valueType="num">
                                      <p:cBhvr>
                                        <p:cTn id="21" dur="1000" fill="hold"/>
                                        <p:tgtEl>
                                          <p:spTgt spid="375814"/>
                                        </p:tgtEl>
                                        <p:attrNameLst>
                                          <p:attrName>ppt_w</p:attrName>
                                        </p:attrNameLst>
                                      </p:cBhvr>
                                      <p:tavLst>
                                        <p:tav tm="0">
                                          <p:val>
                                            <p:strVal val="#ppt_w*0.70"/>
                                          </p:val>
                                        </p:tav>
                                        <p:tav tm="100000">
                                          <p:val>
                                            <p:strVal val="#ppt_w"/>
                                          </p:val>
                                        </p:tav>
                                      </p:tavLst>
                                    </p:anim>
                                    <p:anim calcmode="lin" valueType="num">
                                      <p:cBhvr>
                                        <p:cTn id="22" dur="1000" fill="hold"/>
                                        <p:tgtEl>
                                          <p:spTgt spid="375814"/>
                                        </p:tgtEl>
                                        <p:attrNameLst>
                                          <p:attrName>ppt_h</p:attrName>
                                        </p:attrNameLst>
                                      </p:cBhvr>
                                      <p:tavLst>
                                        <p:tav tm="0">
                                          <p:val>
                                            <p:strVal val="#ppt_h"/>
                                          </p:val>
                                        </p:tav>
                                        <p:tav tm="100000">
                                          <p:val>
                                            <p:strVal val="#ppt_h"/>
                                          </p:val>
                                        </p:tav>
                                      </p:tavLst>
                                    </p:anim>
                                    <p:animEffect transition="in" filter="fade">
                                      <p:cBhvr>
                                        <p:cTn id="23" dur="1000"/>
                                        <p:tgtEl>
                                          <p:spTgt spid="3758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10" grpId="1"/>
      <p:bldP spid="3758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ChangeArrowheads="1"/>
          </p:cNvSpPr>
          <p:nvPr/>
        </p:nvSpPr>
        <p:spPr bwMode="auto">
          <a:xfrm>
            <a:off x="1600200" y="1143000"/>
            <a:ext cx="7391400" cy="1371600"/>
          </a:xfrm>
          <a:prstGeom prst="rect">
            <a:avLst/>
          </a:prstGeom>
          <a:noFill/>
          <a:ln w="12700" cap="sq">
            <a:noFill/>
            <a:miter lim="800000"/>
            <a:headEnd type="none" w="sm" len="sm"/>
            <a:tailEnd type="none" w="sm" len="sm"/>
          </a:ln>
          <a:effectLst/>
        </p:spPr>
        <p:txBody>
          <a:bodyPr/>
          <a:lstStyle/>
          <a:p>
            <a:pPr rtl="1">
              <a:defRPr/>
            </a:pPr>
            <a:r>
              <a:rPr kumimoji="0" lang="en-US" sz="3600" dirty="0">
                <a:latin typeface="+mj-lt"/>
              </a:rPr>
              <a:t>"Yes, We are able to fashion in perfect order the very tips of his fingers." </a:t>
            </a:r>
            <a:endParaRPr kumimoji="0" lang="en-US" sz="3600" dirty="0" smtClean="0">
              <a:latin typeface="+mj-lt"/>
            </a:endParaRPr>
          </a:p>
          <a:p>
            <a:pPr rtl="1">
              <a:defRPr/>
            </a:pPr>
            <a:r>
              <a:rPr kumimoji="0" lang="en-US" sz="2800" dirty="0" smtClean="0">
                <a:solidFill>
                  <a:srgbClr val="FF0000"/>
                </a:solidFill>
                <a:latin typeface="+mj-lt"/>
              </a:rPr>
              <a:t>(</a:t>
            </a:r>
            <a:r>
              <a:rPr kumimoji="0" lang="en-US" sz="2800" dirty="0">
                <a:solidFill>
                  <a:srgbClr val="FF0000"/>
                </a:solidFill>
                <a:latin typeface="+mj-lt"/>
              </a:rPr>
              <a:t>The Qur'an, 75:3-4)</a:t>
            </a:r>
          </a:p>
        </p:txBody>
      </p:sp>
      <p:sp>
        <p:nvSpPr>
          <p:cNvPr id="376835" name="Text Box 3"/>
          <p:cNvSpPr txBox="1">
            <a:spLocks noChangeArrowheads="1"/>
          </p:cNvSpPr>
          <p:nvPr/>
        </p:nvSpPr>
        <p:spPr bwMode="auto">
          <a:xfrm>
            <a:off x="685800" y="1604963"/>
            <a:ext cx="533400" cy="4186237"/>
          </a:xfrm>
          <a:prstGeom prst="rect">
            <a:avLst/>
          </a:prstGeom>
          <a:noFill/>
          <a:ln w="12700" cap="sq">
            <a:noFill/>
            <a:miter lim="800000"/>
            <a:headEnd type="none" w="sm" len="sm"/>
            <a:tailEnd type="none" w="sm" len="sm"/>
          </a:ln>
        </p:spPr>
        <p:txBody>
          <a:bodyPr>
            <a:spAutoFit/>
          </a:bodyPr>
          <a:lstStyle/>
          <a:p>
            <a:pPr algn="ctr">
              <a:spcBef>
                <a:spcPct val="50000"/>
              </a:spcBef>
            </a:pPr>
            <a:r>
              <a:rPr lang="en-US" sz="3800" b="1" dirty="0"/>
              <a:t>BIOLOGY</a:t>
            </a:r>
          </a:p>
        </p:txBody>
      </p:sp>
      <p:grpSp>
        <p:nvGrpSpPr>
          <p:cNvPr id="12" name="Group 11"/>
          <p:cNvGrpSpPr/>
          <p:nvPr/>
        </p:nvGrpSpPr>
        <p:grpSpPr>
          <a:xfrm>
            <a:off x="1600200" y="3124200"/>
            <a:ext cx="5591175" cy="1524000"/>
            <a:chOff x="2028825" y="2590800"/>
            <a:chExt cx="7115175" cy="2133600"/>
          </a:xfrm>
        </p:grpSpPr>
        <p:pic>
          <p:nvPicPr>
            <p:cNvPr id="376838" name="Picture 6" descr="http://education.vetmed.vt.edu/Curriculum/VM8054/Labs/Lab14/IMAGES/FINGERPRINT.jpg"/>
            <p:cNvPicPr>
              <a:picLocks noChangeAspect="1" noChangeArrowheads="1"/>
            </p:cNvPicPr>
            <p:nvPr/>
          </p:nvPicPr>
          <p:blipFill>
            <a:blip r:embed="rId2"/>
            <a:srcRect/>
            <a:stretch>
              <a:fillRect/>
            </a:stretch>
          </p:blipFill>
          <p:spPr bwMode="auto">
            <a:xfrm>
              <a:off x="2028825" y="2590800"/>
              <a:ext cx="1527175" cy="2133600"/>
            </a:xfrm>
            <a:prstGeom prst="rect">
              <a:avLst/>
            </a:prstGeom>
            <a:noFill/>
            <a:ln w="9525">
              <a:noFill/>
              <a:miter lim="800000"/>
              <a:headEnd/>
              <a:tailEnd/>
            </a:ln>
          </p:spPr>
        </p:pic>
        <p:pic>
          <p:nvPicPr>
            <p:cNvPr id="376840" name="Picture 8" descr="http://www.factsfinder.com/Fingerprint.jpg"/>
            <p:cNvPicPr>
              <a:picLocks noChangeAspect="1" noChangeArrowheads="1"/>
            </p:cNvPicPr>
            <p:nvPr/>
          </p:nvPicPr>
          <p:blipFill>
            <a:blip r:embed="rId3" cstate="print"/>
            <a:srcRect/>
            <a:stretch>
              <a:fillRect/>
            </a:stretch>
          </p:blipFill>
          <p:spPr bwMode="auto">
            <a:xfrm>
              <a:off x="3544888" y="2590800"/>
              <a:ext cx="1470025" cy="2133600"/>
            </a:xfrm>
            <a:prstGeom prst="rect">
              <a:avLst/>
            </a:prstGeom>
            <a:noFill/>
            <a:ln w="9525">
              <a:noFill/>
              <a:miter lim="800000"/>
              <a:headEnd/>
              <a:tailEnd/>
            </a:ln>
          </p:spPr>
        </p:pic>
        <p:pic>
          <p:nvPicPr>
            <p:cNvPr id="376842" name="Picture 10" descr="http://www.redshark.ca/images/fingerprint.jpg"/>
            <p:cNvPicPr>
              <a:picLocks noChangeAspect="1" noChangeArrowheads="1"/>
            </p:cNvPicPr>
            <p:nvPr/>
          </p:nvPicPr>
          <p:blipFill>
            <a:blip r:embed="rId4"/>
            <a:srcRect/>
            <a:stretch>
              <a:fillRect/>
            </a:stretch>
          </p:blipFill>
          <p:spPr bwMode="auto">
            <a:xfrm>
              <a:off x="4991100" y="2590800"/>
              <a:ext cx="1435100" cy="2133600"/>
            </a:xfrm>
            <a:prstGeom prst="rect">
              <a:avLst/>
            </a:prstGeom>
            <a:noFill/>
            <a:ln w="9525">
              <a:noFill/>
              <a:miter lim="800000"/>
              <a:headEnd/>
              <a:tailEnd/>
            </a:ln>
          </p:spPr>
        </p:pic>
        <p:pic>
          <p:nvPicPr>
            <p:cNvPr id="376844" name="Picture 12" descr="http://www.buffalo.edu/news/hires/Fingerprint1.jpg"/>
            <p:cNvPicPr>
              <a:picLocks noChangeAspect="1" noChangeArrowheads="1"/>
            </p:cNvPicPr>
            <p:nvPr/>
          </p:nvPicPr>
          <p:blipFill>
            <a:blip r:embed="rId5"/>
            <a:srcRect/>
            <a:stretch>
              <a:fillRect/>
            </a:stretch>
          </p:blipFill>
          <p:spPr bwMode="auto">
            <a:xfrm>
              <a:off x="6369050" y="2590800"/>
              <a:ext cx="1354138" cy="2133600"/>
            </a:xfrm>
            <a:prstGeom prst="rect">
              <a:avLst/>
            </a:prstGeom>
            <a:noFill/>
            <a:ln w="9525">
              <a:noFill/>
              <a:miter lim="800000"/>
              <a:headEnd/>
              <a:tailEnd/>
            </a:ln>
          </p:spPr>
        </p:pic>
        <p:pic>
          <p:nvPicPr>
            <p:cNvPr id="376848" name="Picture 16" descr="http://www.wapa.gov/newsroom/cct/2002/sept20/images/fingerprint.jpg"/>
            <p:cNvPicPr>
              <a:picLocks noChangeAspect="1" noChangeArrowheads="1"/>
            </p:cNvPicPr>
            <p:nvPr/>
          </p:nvPicPr>
          <p:blipFill>
            <a:blip r:embed="rId6"/>
            <a:srcRect/>
            <a:stretch>
              <a:fillRect/>
            </a:stretch>
          </p:blipFill>
          <p:spPr bwMode="auto">
            <a:xfrm>
              <a:off x="7667625" y="2590800"/>
              <a:ext cx="1476375" cy="2133600"/>
            </a:xfrm>
            <a:prstGeom prst="rect">
              <a:avLst/>
            </a:prstGeom>
            <a:noFill/>
            <a:ln w="9525">
              <a:noFill/>
              <a:miter lim="800000"/>
              <a:headEnd/>
              <a:tailEnd/>
            </a:ln>
          </p:spPr>
        </p:pic>
      </p:grpSp>
      <p:grpSp>
        <p:nvGrpSpPr>
          <p:cNvPr id="15" name="Group 14"/>
          <p:cNvGrpSpPr/>
          <p:nvPr/>
        </p:nvGrpSpPr>
        <p:grpSpPr>
          <a:xfrm>
            <a:off x="1600200" y="4724400"/>
            <a:ext cx="5004624" cy="1032164"/>
            <a:chOff x="1905000" y="4724400"/>
            <a:chExt cx="6143625" cy="1724025"/>
          </a:xfrm>
        </p:grpSpPr>
        <p:pic>
          <p:nvPicPr>
            <p:cNvPr id="1027" name="Picture 3" descr="C:\Documents and Settings\Owner\Desktop\3 SUNUM\resim secimi\barkod_r1.gif"/>
            <p:cNvPicPr>
              <a:picLocks noChangeAspect="1" noChangeArrowheads="1"/>
            </p:cNvPicPr>
            <p:nvPr/>
          </p:nvPicPr>
          <p:blipFill>
            <a:blip r:embed="rId7"/>
            <a:srcRect/>
            <a:stretch>
              <a:fillRect/>
            </a:stretch>
          </p:blipFill>
          <p:spPr bwMode="auto">
            <a:xfrm>
              <a:off x="1905000" y="4724400"/>
              <a:ext cx="3095625" cy="1724025"/>
            </a:xfrm>
            <a:prstGeom prst="rect">
              <a:avLst/>
            </a:prstGeom>
            <a:noFill/>
          </p:spPr>
        </p:pic>
        <p:pic>
          <p:nvPicPr>
            <p:cNvPr id="1028" name="Picture 4" descr="C:\Documents and Settings\Owner\Desktop\3 SUNUM\resim secimi\barkod_r1.gif"/>
            <p:cNvPicPr>
              <a:picLocks noChangeAspect="1" noChangeArrowheads="1"/>
            </p:cNvPicPr>
            <p:nvPr/>
          </p:nvPicPr>
          <p:blipFill>
            <a:blip r:embed="rId7"/>
            <a:srcRect/>
            <a:stretch>
              <a:fillRect/>
            </a:stretch>
          </p:blipFill>
          <p:spPr bwMode="auto">
            <a:xfrm>
              <a:off x="4953000" y="4724400"/>
              <a:ext cx="3095625" cy="1724025"/>
            </a:xfrm>
            <a:prstGeom prst="rect">
              <a:avLst/>
            </a:prstGeom>
            <a:noFill/>
          </p:spPr>
        </p:pic>
      </p:grpSp>
      <p:sp>
        <p:nvSpPr>
          <p:cNvPr id="16" name="Slide Number Placeholder 15"/>
          <p:cNvSpPr>
            <a:spLocks noGrp="1"/>
          </p:cNvSpPr>
          <p:nvPr>
            <p:ph type="sldNum" sz="quarter" idx="12"/>
          </p:nvPr>
        </p:nvSpPr>
        <p:spPr/>
        <p:txBody>
          <a:bodyPr/>
          <a:lstStyle/>
          <a:p>
            <a:pPr>
              <a:defRPr/>
            </a:pPr>
            <a:fld id="{71D9A7E7-7D66-4A5B-BC16-DB7DA1D66725}" type="slidenum">
              <a:rPr lang="en-US" smtClean="0"/>
              <a:pPr>
                <a:defRPr/>
              </a:pPr>
              <a:t>7</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6835"/>
                                        </p:tgtEl>
                                        <p:attrNameLst>
                                          <p:attrName>style.visibility</p:attrName>
                                        </p:attrNameLst>
                                      </p:cBhvr>
                                      <p:to>
                                        <p:strVal val="visible"/>
                                      </p:to>
                                    </p:set>
                                    <p:animEffect transition="in" filter="blinds(horizontal)">
                                      <p:cBhvr>
                                        <p:cTn id="7" dur="500"/>
                                        <p:tgtEl>
                                          <p:spTgt spid="37683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76834"/>
                                        </p:tgtEl>
                                        <p:attrNameLst>
                                          <p:attrName>style.visibility</p:attrName>
                                        </p:attrNameLst>
                                      </p:cBhvr>
                                      <p:to>
                                        <p:strVal val="visible"/>
                                      </p:to>
                                    </p:set>
                                    <p:animEffect transition="in" filter="blinds(horizontal)">
                                      <p:cBhvr>
                                        <p:cTn id="12" dur="500"/>
                                        <p:tgtEl>
                                          <p:spTgt spid="376834"/>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2000" fill="hold"/>
                                        <p:tgtEl>
                                          <p:spTgt spid="12"/>
                                        </p:tgtEl>
                                        <p:attrNameLst>
                                          <p:attrName>ppt_x</p:attrName>
                                        </p:attrNameLst>
                                      </p:cBhvr>
                                      <p:tavLst>
                                        <p:tav tm="0">
                                          <p:val>
                                            <p:strVal val="0-#ppt_w/2"/>
                                          </p:val>
                                        </p:tav>
                                        <p:tav tm="100000">
                                          <p:val>
                                            <p:strVal val="#ppt_x"/>
                                          </p:val>
                                        </p:tav>
                                      </p:tavLst>
                                    </p:anim>
                                    <p:anim calcmode="lin" valueType="num">
                                      <p:cBhvr additive="base">
                                        <p:cTn id="18" dur="2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34" grpId="0"/>
      <p:bldP spid="3768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ChangeArrowheads="1"/>
          </p:cNvSpPr>
          <p:nvPr/>
        </p:nvSpPr>
        <p:spPr bwMode="auto">
          <a:xfrm>
            <a:off x="1524000" y="609600"/>
            <a:ext cx="7391400" cy="1676400"/>
          </a:xfrm>
          <a:prstGeom prst="rect">
            <a:avLst/>
          </a:prstGeom>
          <a:noFill/>
          <a:ln w="12700" cap="sq">
            <a:noFill/>
            <a:miter lim="800000"/>
            <a:headEnd type="none" w="sm" len="sm"/>
            <a:tailEnd type="none" w="sm" len="sm"/>
          </a:ln>
        </p:spPr>
        <p:txBody>
          <a:bodyPr/>
          <a:lstStyle/>
          <a:p>
            <a:pPr rtl="1"/>
            <a:r>
              <a:rPr kumimoji="0" lang="en-US" sz="2000" dirty="0">
                <a:latin typeface="Verdana" pitchFamily="34" charset="0"/>
              </a:rPr>
              <a:t>"... He creates you stage by stage in your mothers' wombs in a </a:t>
            </a:r>
            <a:r>
              <a:rPr kumimoji="0" lang="en-US" sz="2000" dirty="0">
                <a:solidFill>
                  <a:schemeClr val="accent1">
                    <a:lumMod val="75000"/>
                  </a:schemeClr>
                </a:solidFill>
                <a:latin typeface="Verdana" pitchFamily="34" charset="0"/>
              </a:rPr>
              <a:t>threefold darkness. </a:t>
            </a:r>
            <a:r>
              <a:rPr kumimoji="0" lang="en-US" sz="2000" dirty="0">
                <a:latin typeface="Verdana" pitchFamily="34" charset="0"/>
              </a:rPr>
              <a:t>That is God, your Lord. Sovereignty is His. There is no god but Him. So what has made you deviate</a:t>
            </a:r>
            <a:r>
              <a:rPr kumimoji="0" lang="en-US" sz="2000" dirty="0" smtClean="0">
                <a:latin typeface="Verdana" pitchFamily="34" charset="0"/>
              </a:rPr>
              <a:t>?“</a:t>
            </a:r>
          </a:p>
          <a:p>
            <a:pPr rtl="1"/>
            <a:r>
              <a:rPr kumimoji="0" lang="en-US" sz="1800" b="1" dirty="0" smtClean="0">
                <a:latin typeface="Verdana" pitchFamily="34" charset="0"/>
              </a:rPr>
              <a:t>(</a:t>
            </a:r>
            <a:r>
              <a:rPr kumimoji="0" lang="en-US" sz="1800" b="1" dirty="0">
                <a:latin typeface="Verdana" pitchFamily="34" charset="0"/>
              </a:rPr>
              <a:t>The Qur'an, 39:6)</a:t>
            </a:r>
            <a:r>
              <a:rPr kumimoji="0" lang="en-US" sz="2000" dirty="0">
                <a:latin typeface="Verdana" pitchFamily="34" charset="0"/>
              </a:rPr>
              <a:t>                                 </a:t>
            </a:r>
          </a:p>
          <a:p>
            <a:pPr eaLnBrk="0" hangingPunct="0"/>
            <a:endParaRPr kumimoji="0" lang="en-US" sz="2000" dirty="0"/>
          </a:p>
        </p:txBody>
      </p:sp>
      <p:sp>
        <p:nvSpPr>
          <p:cNvPr id="377859" name="Text Box 3"/>
          <p:cNvSpPr txBox="1">
            <a:spLocks noChangeArrowheads="1"/>
          </p:cNvSpPr>
          <p:nvPr/>
        </p:nvSpPr>
        <p:spPr bwMode="auto">
          <a:xfrm>
            <a:off x="609600" y="914400"/>
            <a:ext cx="457200" cy="5016758"/>
          </a:xfrm>
          <a:prstGeom prst="rect">
            <a:avLst/>
          </a:prstGeom>
          <a:noFill/>
          <a:ln w="12700" cap="sq">
            <a:noFill/>
            <a:miter lim="800000"/>
            <a:headEnd type="none" w="sm" len="sm"/>
            <a:tailEnd type="none" w="sm" len="sm"/>
          </a:ln>
        </p:spPr>
        <p:txBody>
          <a:bodyPr wrap="square">
            <a:spAutoFit/>
          </a:bodyPr>
          <a:lstStyle/>
          <a:p>
            <a:pPr algn="ctr">
              <a:spcBef>
                <a:spcPct val="50000"/>
              </a:spcBef>
            </a:pPr>
            <a:r>
              <a:rPr lang="en-US" sz="3200" b="1" dirty="0"/>
              <a:t>EMBRYOLOGY</a:t>
            </a:r>
          </a:p>
        </p:txBody>
      </p:sp>
      <p:sp>
        <p:nvSpPr>
          <p:cNvPr id="377861" name="Rectangle 5"/>
          <p:cNvSpPr>
            <a:spLocks noChangeArrowheads="1"/>
          </p:cNvSpPr>
          <p:nvPr/>
        </p:nvSpPr>
        <p:spPr bwMode="auto">
          <a:xfrm>
            <a:off x="1524000" y="4648200"/>
            <a:ext cx="7391400" cy="1828800"/>
          </a:xfrm>
          <a:prstGeom prst="rect">
            <a:avLst/>
          </a:prstGeom>
          <a:noFill/>
          <a:ln w="12700" cap="sq">
            <a:noFill/>
            <a:miter lim="800000"/>
            <a:headEnd type="none" w="sm" len="sm"/>
            <a:tailEnd type="none" w="sm" len="sm"/>
          </a:ln>
        </p:spPr>
        <p:txBody>
          <a:bodyPr/>
          <a:lstStyle/>
          <a:p>
            <a:pPr rtl="1"/>
            <a:r>
              <a:rPr kumimoji="0" lang="en-US" sz="2200" dirty="0">
                <a:solidFill>
                  <a:srgbClr val="002060"/>
                </a:solidFill>
                <a:latin typeface="Verdana" pitchFamily="34" charset="0"/>
              </a:rPr>
              <a:t>"The life in the  uterus  has  three stages: </a:t>
            </a:r>
            <a:r>
              <a:rPr kumimoji="0" lang="en-US" sz="2200" u="sng" dirty="0">
                <a:solidFill>
                  <a:srgbClr val="002060"/>
                </a:solidFill>
                <a:latin typeface="Verdana" pitchFamily="34" charset="0"/>
              </a:rPr>
              <a:t>pre-embryonic</a:t>
            </a:r>
            <a:r>
              <a:rPr kumimoji="0" lang="en-US" sz="2200" dirty="0">
                <a:solidFill>
                  <a:srgbClr val="002060"/>
                </a:solidFill>
                <a:latin typeface="Verdana" pitchFamily="34" charset="0"/>
              </a:rPr>
              <a:t>; first two and a half weeks, </a:t>
            </a:r>
            <a:r>
              <a:rPr kumimoji="0" lang="en-US" sz="2200" u="sng" dirty="0">
                <a:solidFill>
                  <a:srgbClr val="002060"/>
                </a:solidFill>
                <a:latin typeface="Verdana" pitchFamily="34" charset="0"/>
              </a:rPr>
              <a:t>embryonic</a:t>
            </a:r>
            <a:r>
              <a:rPr kumimoji="0" lang="en-US" sz="2200" dirty="0">
                <a:solidFill>
                  <a:srgbClr val="002060"/>
                </a:solidFill>
                <a:latin typeface="Verdana" pitchFamily="34" charset="0"/>
              </a:rPr>
              <a:t>;  until  the  end  of  the  eighth week, and </a:t>
            </a:r>
            <a:r>
              <a:rPr kumimoji="0" lang="en-US" sz="2200" u="sng" dirty="0">
                <a:solidFill>
                  <a:srgbClr val="002060"/>
                </a:solidFill>
                <a:latin typeface="Verdana" pitchFamily="34" charset="0"/>
              </a:rPr>
              <a:t>fetal</a:t>
            </a:r>
            <a:r>
              <a:rPr kumimoji="0" lang="en-US" sz="2200" dirty="0">
                <a:solidFill>
                  <a:srgbClr val="002060"/>
                </a:solidFill>
                <a:latin typeface="Verdana" pitchFamily="34" charset="0"/>
              </a:rPr>
              <a:t>; from the  eighth week to labor."</a:t>
            </a:r>
            <a:r>
              <a:rPr kumimoji="0" lang="en-US" sz="2200" dirty="0">
                <a:solidFill>
                  <a:srgbClr val="002060"/>
                </a:solidFill>
                <a:latin typeface="Arial" charset="0"/>
                <a:cs typeface="Arial" charset="0"/>
              </a:rPr>
              <a:t>(Williams P., Basic  </a:t>
            </a:r>
            <a:r>
              <a:rPr kumimoji="0" lang="en-US" sz="2200" dirty="0" smtClean="0">
                <a:solidFill>
                  <a:srgbClr val="002060"/>
                </a:solidFill>
                <a:latin typeface="Arial" charset="0"/>
                <a:cs typeface="Arial" charset="0"/>
              </a:rPr>
              <a:t>Human </a:t>
            </a:r>
            <a:r>
              <a:rPr kumimoji="0" lang="en-US" sz="2200" dirty="0">
                <a:solidFill>
                  <a:srgbClr val="002060"/>
                </a:solidFill>
                <a:latin typeface="Arial" charset="0"/>
                <a:cs typeface="Arial" charset="0"/>
              </a:rPr>
              <a:t>Embryology, 3. edition, 1984, s. 64.) </a:t>
            </a:r>
            <a:endParaRPr kumimoji="0" lang="en-US" sz="2200" dirty="0" smtClean="0">
              <a:solidFill>
                <a:srgbClr val="002060"/>
              </a:solidFill>
              <a:latin typeface="Verdana" pitchFamily="34" charset="0"/>
            </a:endParaRPr>
          </a:p>
        </p:txBody>
      </p:sp>
      <p:sp>
        <p:nvSpPr>
          <p:cNvPr id="377862" name="Text Box 6"/>
          <p:cNvSpPr txBox="1">
            <a:spLocks noChangeArrowheads="1"/>
          </p:cNvSpPr>
          <p:nvPr/>
        </p:nvSpPr>
        <p:spPr bwMode="auto">
          <a:xfrm>
            <a:off x="1524000" y="2743200"/>
            <a:ext cx="4724400" cy="1600438"/>
          </a:xfrm>
          <a:prstGeom prst="rect">
            <a:avLst/>
          </a:prstGeom>
          <a:noFill/>
          <a:ln w="12700" cap="sq">
            <a:noFill/>
            <a:miter lim="800000"/>
            <a:headEnd type="none" w="sm" len="sm"/>
            <a:tailEnd type="none" w="sm" len="sm"/>
          </a:ln>
        </p:spPr>
        <p:txBody>
          <a:bodyPr wrap="square">
            <a:spAutoFit/>
          </a:bodyPr>
          <a:lstStyle/>
          <a:p>
            <a:pPr eaLnBrk="0" hangingPunct="0"/>
            <a:r>
              <a:rPr kumimoji="0" lang="en-US" sz="2000" dirty="0">
                <a:latin typeface="Verdana" pitchFamily="34" charset="0"/>
              </a:rPr>
              <a:t>"Recite: In the name of your Lord Who created man from a </a:t>
            </a:r>
            <a:r>
              <a:rPr kumimoji="0" lang="en-US" sz="2000" dirty="0">
                <a:solidFill>
                  <a:schemeClr val="accent3"/>
                </a:solidFill>
                <a:latin typeface="Verdana" pitchFamily="34" charset="0"/>
              </a:rPr>
              <a:t>CLING</a:t>
            </a:r>
            <a:r>
              <a:rPr kumimoji="0" lang="en-US" sz="2000" dirty="0">
                <a:latin typeface="Verdana" pitchFamily="34" charset="0"/>
              </a:rPr>
              <a:t>. Recite: And your Lord is the Most Generous." </a:t>
            </a:r>
            <a:endParaRPr kumimoji="0" lang="en-US" sz="2000" dirty="0" smtClean="0">
              <a:latin typeface="Verdana" pitchFamily="34" charset="0"/>
            </a:endParaRPr>
          </a:p>
          <a:p>
            <a:pPr eaLnBrk="0" hangingPunct="0"/>
            <a:r>
              <a:rPr kumimoji="0" lang="en-US" sz="1800" b="1" dirty="0" smtClean="0">
                <a:latin typeface="Verdana" pitchFamily="34" charset="0"/>
              </a:rPr>
              <a:t>(</a:t>
            </a:r>
            <a:r>
              <a:rPr kumimoji="0" lang="en-US" sz="1800" b="1" dirty="0">
                <a:latin typeface="Verdana" pitchFamily="34" charset="0"/>
              </a:rPr>
              <a:t>The Qur'an, 96:1-3</a:t>
            </a:r>
            <a:r>
              <a:rPr kumimoji="0" lang="en-US" sz="1800" b="1" dirty="0" smtClean="0">
                <a:latin typeface="Verdana" pitchFamily="34" charset="0"/>
              </a:rPr>
              <a:t>)</a:t>
            </a:r>
            <a:endParaRPr lang="en-US" sz="2000" dirty="0"/>
          </a:p>
        </p:txBody>
      </p:sp>
      <p:pic>
        <p:nvPicPr>
          <p:cNvPr id="9" name="Picture 8" descr="embryo-im-amnion.jpg"/>
          <p:cNvPicPr>
            <a:picLocks noChangeAspect="1"/>
          </p:cNvPicPr>
          <p:nvPr/>
        </p:nvPicPr>
        <p:blipFill>
          <a:blip r:embed="rId2"/>
          <a:srcRect/>
          <a:stretch>
            <a:fillRect/>
          </a:stretch>
        </p:blipFill>
        <p:spPr bwMode="auto">
          <a:xfrm>
            <a:off x="6324600" y="1752600"/>
            <a:ext cx="2371725" cy="241935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fld id="{71D9A7E7-7D66-4A5B-BC16-DB7DA1D66725}" type="slidenum">
              <a:rPr lang="en-US" smtClean="0"/>
              <a:pPr>
                <a:defRPr/>
              </a:pPr>
              <a:t>8</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7859"/>
                                        </p:tgtEl>
                                        <p:attrNameLst>
                                          <p:attrName>style.visibility</p:attrName>
                                        </p:attrNameLst>
                                      </p:cBhvr>
                                      <p:to>
                                        <p:strVal val="visible"/>
                                      </p:to>
                                    </p:set>
                                    <p:animEffect transition="in" filter="blinds(horizontal)">
                                      <p:cBhvr>
                                        <p:cTn id="7" dur="500"/>
                                        <p:tgtEl>
                                          <p:spTgt spid="377859"/>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ntr" presetSubtype="0" fill="hold" grpId="0" nodeType="clickEffect">
                                  <p:stCondLst>
                                    <p:cond delay="0"/>
                                  </p:stCondLst>
                                  <p:childTnLst>
                                    <p:set>
                                      <p:cBhvr>
                                        <p:cTn id="11" dur="1" fill="hold">
                                          <p:stCondLst>
                                            <p:cond delay="0"/>
                                          </p:stCondLst>
                                        </p:cTn>
                                        <p:tgtEl>
                                          <p:spTgt spid="377858"/>
                                        </p:tgtEl>
                                        <p:attrNameLst>
                                          <p:attrName>style.visibility</p:attrName>
                                        </p:attrNameLst>
                                      </p:cBhvr>
                                      <p:to>
                                        <p:strVal val="visible"/>
                                      </p:to>
                                    </p:set>
                                    <p:anim from="(-#ppt_w/2)" to="(#ppt_x)" calcmode="lin" valueType="num">
                                      <p:cBhvr>
                                        <p:cTn id="12" dur="600" fill="hold">
                                          <p:stCondLst>
                                            <p:cond delay="0"/>
                                          </p:stCondLst>
                                        </p:cTn>
                                        <p:tgtEl>
                                          <p:spTgt spid="377858"/>
                                        </p:tgtEl>
                                        <p:attrNameLst>
                                          <p:attrName>ppt_x</p:attrName>
                                        </p:attrNameLst>
                                      </p:cBhvr>
                                    </p:anim>
                                    <p:anim from="0" to="-1.0" calcmode="lin" valueType="num">
                                      <p:cBhvr>
                                        <p:cTn id="13" dur="200" decel="50000" autoRev="1" fill="hold">
                                          <p:stCondLst>
                                            <p:cond delay="600"/>
                                          </p:stCondLst>
                                        </p:cTn>
                                        <p:tgtEl>
                                          <p:spTgt spid="377858"/>
                                        </p:tgtEl>
                                        <p:attrNameLst>
                                          <p:attrName>xshear</p:attrName>
                                        </p:attrNameLst>
                                      </p:cBhvr>
                                    </p:anim>
                                    <p:animScale>
                                      <p:cBhvr>
                                        <p:cTn id="14" dur="200" decel="100000" autoRev="1" fill="hold">
                                          <p:stCondLst>
                                            <p:cond delay="600"/>
                                          </p:stCondLst>
                                        </p:cTn>
                                        <p:tgtEl>
                                          <p:spTgt spid="377858"/>
                                        </p:tgtEl>
                                      </p:cBhvr>
                                      <p:from x="100000" y="100000"/>
                                      <p:to x="80000" y="100000"/>
                                    </p:animScale>
                                    <p:anim by="(#ppt_h/3+#ppt_w*0.1)" calcmode="lin" valueType="num">
                                      <p:cBhvr additive="sum">
                                        <p:cTn id="15" dur="200" decel="100000" autoRev="1" fill="hold">
                                          <p:stCondLst>
                                            <p:cond delay="600"/>
                                          </p:stCondLst>
                                        </p:cTn>
                                        <p:tgtEl>
                                          <p:spTgt spid="377858"/>
                                        </p:tgtEl>
                                        <p:attrNameLst>
                                          <p:attrName>ppt_x</p:attrName>
                                        </p:attrNameLst>
                                      </p:cBhvr>
                                    </p:anim>
                                  </p:childTnLst>
                                </p:cTn>
                              </p:par>
                            </p:childTnLst>
                          </p:cTn>
                        </p:par>
                      </p:childTnLst>
                    </p:cTn>
                  </p:par>
                  <p:par>
                    <p:cTn id="16" fill="hold">
                      <p:stCondLst>
                        <p:cond delay="indefinite"/>
                      </p:stCondLst>
                      <p:childTnLst>
                        <p:par>
                          <p:cTn id="17" fill="hold">
                            <p:stCondLst>
                              <p:cond delay="0"/>
                            </p:stCondLst>
                            <p:childTnLst>
                              <p:par>
                                <p:cTn id="18" presetID="34" presetClass="entr" presetSubtype="0" fill="hold" grpId="0" nodeType="clickEffect">
                                  <p:stCondLst>
                                    <p:cond delay="0"/>
                                  </p:stCondLst>
                                  <p:childTnLst>
                                    <p:set>
                                      <p:cBhvr>
                                        <p:cTn id="19" dur="1" fill="hold">
                                          <p:stCondLst>
                                            <p:cond delay="0"/>
                                          </p:stCondLst>
                                        </p:cTn>
                                        <p:tgtEl>
                                          <p:spTgt spid="377862"/>
                                        </p:tgtEl>
                                        <p:attrNameLst>
                                          <p:attrName>style.visibility</p:attrName>
                                        </p:attrNameLst>
                                      </p:cBhvr>
                                      <p:to>
                                        <p:strVal val="visible"/>
                                      </p:to>
                                    </p:set>
                                    <p:anim from="(-#ppt_w/2)" to="(#ppt_x)" calcmode="lin" valueType="num">
                                      <p:cBhvr>
                                        <p:cTn id="20" dur="600" fill="hold">
                                          <p:stCondLst>
                                            <p:cond delay="0"/>
                                          </p:stCondLst>
                                        </p:cTn>
                                        <p:tgtEl>
                                          <p:spTgt spid="377862"/>
                                        </p:tgtEl>
                                        <p:attrNameLst>
                                          <p:attrName>ppt_x</p:attrName>
                                        </p:attrNameLst>
                                      </p:cBhvr>
                                    </p:anim>
                                    <p:anim from="0" to="-1.0" calcmode="lin" valueType="num">
                                      <p:cBhvr>
                                        <p:cTn id="21" dur="200" decel="50000" autoRev="1" fill="hold">
                                          <p:stCondLst>
                                            <p:cond delay="600"/>
                                          </p:stCondLst>
                                        </p:cTn>
                                        <p:tgtEl>
                                          <p:spTgt spid="377862"/>
                                        </p:tgtEl>
                                        <p:attrNameLst>
                                          <p:attrName>xshear</p:attrName>
                                        </p:attrNameLst>
                                      </p:cBhvr>
                                    </p:anim>
                                    <p:animScale>
                                      <p:cBhvr>
                                        <p:cTn id="22" dur="200" decel="100000" autoRev="1" fill="hold">
                                          <p:stCondLst>
                                            <p:cond delay="600"/>
                                          </p:stCondLst>
                                        </p:cTn>
                                        <p:tgtEl>
                                          <p:spTgt spid="377862"/>
                                        </p:tgtEl>
                                      </p:cBhvr>
                                      <p:from x="100000" y="100000"/>
                                      <p:to x="80000" y="100000"/>
                                    </p:animScale>
                                    <p:anim by="(#ppt_h/3+#ppt_w*0.1)" calcmode="lin" valueType="num">
                                      <p:cBhvr additive="sum">
                                        <p:cTn id="23" dur="200" decel="100000" autoRev="1" fill="hold">
                                          <p:stCondLst>
                                            <p:cond delay="600"/>
                                          </p:stCondLst>
                                        </p:cTn>
                                        <p:tgtEl>
                                          <p:spTgt spid="377862"/>
                                        </p:tgtEl>
                                        <p:attrNameLst>
                                          <p:attrName>ppt_x</p:attrName>
                                        </p:attrNameLst>
                                      </p:cBhvr>
                                    </p:anim>
                                  </p:childTnLst>
                                </p:cTn>
                              </p:par>
                            </p:childTnLst>
                          </p:cTn>
                        </p:par>
                      </p:childTnLst>
                    </p:cTn>
                  </p:par>
                  <p:par>
                    <p:cTn id="24" fill="hold">
                      <p:stCondLst>
                        <p:cond delay="indefinite"/>
                      </p:stCondLst>
                      <p:childTnLst>
                        <p:par>
                          <p:cTn id="25" fill="hold">
                            <p:stCondLst>
                              <p:cond delay="0"/>
                            </p:stCondLst>
                            <p:childTnLst>
                              <p:par>
                                <p:cTn id="26" presetID="13"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plus(in)">
                                      <p:cBhvr>
                                        <p:cTn id="28" dur="20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34" presetClass="entr" presetSubtype="0" fill="hold" grpId="0" nodeType="clickEffect">
                                  <p:stCondLst>
                                    <p:cond delay="0"/>
                                  </p:stCondLst>
                                  <p:childTnLst>
                                    <p:set>
                                      <p:cBhvr>
                                        <p:cTn id="32" dur="1" fill="hold">
                                          <p:stCondLst>
                                            <p:cond delay="0"/>
                                          </p:stCondLst>
                                        </p:cTn>
                                        <p:tgtEl>
                                          <p:spTgt spid="377861"/>
                                        </p:tgtEl>
                                        <p:attrNameLst>
                                          <p:attrName>style.visibility</p:attrName>
                                        </p:attrNameLst>
                                      </p:cBhvr>
                                      <p:to>
                                        <p:strVal val="visible"/>
                                      </p:to>
                                    </p:set>
                                    <p:anim from="(-#ppt_w/2)" to="(#ppt_x)" calcmode="lin" valueType="num">
                                      <p:cBhvr>
                                        <p:cTn id="33" dur="600" fill="hold">
                                          <p:stCondLst>
                                            <p:cond delay="0"/>
                                          </p:stCondLst>
                                        </p:cTn>
                                        <p:tgtEl>
                                          <p:spTgt spid="377861"/>
                                        </p:tgtEl>
                                        <p:attrNameLst>
                                          <p:attrName>ppt_x</p:attrName>
                                        </p:attrNameLst>
                                      </p:cBhvr>
                                    </p:anim>
                                    <p:anim from="0" to="-1.0" calcmode="lin" valueType="num">
                                      <p:cBhvr>
                                        <p:cTn id="34" dur="200" decel="50000" autoRev="1" fill="hold">
                                          <p:stCondLst>
                                            <p:cond delay="600"/>
                                          </p:stCondLst>
                                        </p:cTn>
                                        <p:tgtEl>
                                          <p:spTgt spid="377861"/>
                                        </p:tgtEl>
                                        <p:attrNameLst>
                                          <p:attrName>xshear</p:attrName>
                                        </p:attrNameLst>
                                      </p:cBhvr>
                                    </p:anim>
                                    <p:animScale>
                                      <p:cBhvr>
                                        <p:cTn id="35" dur="200" decel="100000" autoRev="1" fill="hold">
                                          <p:stCondLst>
                                            <p:cond delay="600"/>
                                          </p:stCondLst>
                                        </p:cTn>
                                        <p:tgtEl>
                                          <p:spTgt spid="377861"/>
                                        </p:tgtEl>
                                      </p:cBhvr>
                                      <p:from x="100000" y="100000"/>
                                      <p:to x="80000" y="100000"/>
                                    </p:animScale>
                                    <p:anim by="(#ppt_h/3+#ppt_w*0.1)" calcmode="lin" valueType="num">
                                      <p:cBhvr additive="sum">
                                        <p:cTn id="36" dur="200" decel="100000" autoRev="1" fill="hold">
                                          <p:stCondLst>
                                            <p:cond delay="600"/>
                                          </p:stCondLst>
                                        </p:cTn>
                                        <p:tgtEl>
                                          <p:spTgt spid="377861"/>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58" grpId="0"/>
      <p:bldP spid="377859" grpId="0"/>
      <p:bldP spid="377861" grpId="0"/>
      <p:bldP spid="37786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ChangeArrowheads="1"/>
          </p:cNvSpPr>
          <p:nvPr/>
        </p:nvSpPr>
        <p:spPr bwMode="auto">
          <a:xfrm>
            <a:off x="1447800" y="685800"/>
            <a:ext cx="7391400" cy="1295400"/>
          </a:xfrm>
          <a:prstGeom prst="rect">
            <a:avLst/>
          </a:prstGeom>
          <a:noFill/>
          <a:ln w="12700" cap="sq">
            <a:noFill/>
            <a:miter lim="800000"/>
            <a:headEnd type="none" w="sm" len="sm"/>
            <a:tailEnd type="none" w="sm" len="sm"/>
          </a:ln>
        </p:spPr>
        <p:txBody>
          <a:bodyPr/>
          <a:lstStyle/>
          <a:p>
            <a:pPr rtl="1"/>
            <a:r>
              <a:rPr kumimoji="0" lang="en-US" dirty="0"/>
              <a:t>"He has let loose the two seas, converging together, with a </a:t>
            </a:r>
            <a:r>
              <a:rPr kumimoji="0" lang="en-US" dirty="0">
                <a:solidFill>
                  <a:schemeClr val="accent1">
                    <a:lumMod val="75000"/>
                  </a:schemeClr>
                </a:solidFill>
              </a:rPr>
              <a:t>barrier </a:t>
            </a:r>
            <a:r>
              <a:rPr kumimoji="0" lang="en-US" dirty="0"/>
              <a:t>between them they do not break through." </a:t>
            </a:r>
            <a:endParaRPr kumimoji="0" lang="en-US" dirty="0" smtClean="0"/>
          </a:p>
          <a:p>
            <a:pPr rtl="1"/>
            <a:r>
              <a:rPr kumimoji="0" lang="en-US" sz="2000" b="1" dirty="0" smtClean="0"/>
              <a:t>(</a:t>
            </a:r>
            <a:r>
              <a:rPr kumimoji="0" lang="en-US" sz="2000" b="1" dirty="0"/>
              <a:t>Qur’an 55:19-20)</a:t>
            </a:r>
          </a:p>
          <a:p>
            <a:pPr eaLnBrk="0" hangingPunct="0"/>
            <a:endParaRPr kumimoji="0" lang="en-US" sz="2800" dirty="0"/>
          </a:p>
        </p:txBody>
      </p:sp>
      <p:sp>
        <p:nvSpPr>
          <p:cNvPr id="13315" name="Text Box 3"/>
          <p:cNvSpPr txBox="1">
            <a:spLocks noChangeArrowheads="1"/>
          </p:cNvSpPr>
          <p:nvPr/>
        </p:nvSpPr>
        <p:spPr bwMode="auto">
          <a:xfrm>
            <a:off x="2193925" y="5222875"/>
            <a:ext cx="6950075" cy="457200"/>
          </a:xfrm>
          <a:prstGeom prst="rect">
            <a:avLst/>
          </a:prstGeom>
          <a:noFill/>
          <a:ln w="12700" cap="sq">
            <a:noFill/>
            <a:miter lim="800000"/>
            <a:headEnd type="none" w="sm" len="sm"/>
            <a:tailEnd type="none" w="sm" len="sm"/>
          </a:ln>
        </p:spPr>
        <p:txBody>
          <a:bodyPr>
            <a:spAutoFit/>
          </a:bodyPr>
          <a:lstStyle/>
          <a:p>
            <a:endParaRPr lang="en-US"/>
          </a:p>
        </p:txBody>
      </p:sp>
      <p:sp>
        <p:nvSpPr>
          <p:cNvPr id="378884" name="Rectangle 4"/>
          <p:cNvSpPr>
            <a:spLocks noChangeArrowheads="1"/>
          </p:cNvSpPr>
          <p:nvPr/>
        </p:nvSpPr>
        <p:spPr bwMode="auto">
          <a:xfrm>
            <a:off x="1447800" y="4267200"/>
            <a:ext cx="7696200" cy="2133600"/>
          </a:xfrm>
          <a:prstGeom prst="rect">
            <a:avLst/>
          </a:prstGeom>
          <a:noFill/>
          <a:ln w="12700" cap="sq">
            <a:noFill/>
            <a:miter lim="800000"/>
            <a:headEnd type="none" w="sm" len="sm"/>
            <a:tailEnd type="none" w="sm" len="sm"/>
          </a:ln>
          <a:effectLst/>
        </p:spPr>
        <p:txBody>
          <a:bodyPr/>
          <a:lstStyle/>
          <a:p>
            <a:pPr rtl="1">
              <a:defRPr/>
            </a:pPr>
            <a:r>
              <a:rPr kumimoji="0" lang="en-US" sz="2200" dirty="0">
                <a:latin typeface="+mj-lt"/>
              </a:rPr>
              <a:t>Because   of  the   physical  force  called  “surface tension“, the  waters  of  neighboring  seas do not mix. Caused by  the  difference in  the  density  of  their waters,  surface  tension  prevents     them from mingling  with one another,  just  as  if  a  thin  wall were between them . </a:t>
            </a:r>
            <a:r>
              <a:rPr kumimoji="0" lang="en-US" sz="2200" dirty="0">
                <a:latin typeface="+mj-lt"/>
                <a:cs typeface="Arial" charset="0"/>
              </a:rPr>
              <a:t>(Davis ,  Richard  A .  ,  Jr.  1972 ,   Principles   of Oceanography,    Don   Mills, Ontario)</a:t>
            </a:r>
            <a:endParaRPr kumimoji="0" lang="en-US" sz="2200" dirty="0">
              <a:latin typeface="+mj-lt"/>
            </a:endParaRPr>
          </a:p>
          <a:p>
            <a:pPr eaLnBrk="0" hangingPunct="0">
              <a:defRPr/>
            </a:pPr>
            <a:endParaRPr kumimoji="0" lang="en-US" sz="2200" dirty="0">
              <a:latin typeface="+mj-lt"/>
            </a:endParaRPr>
          </a:p>
        </p:txBody>
      </p:sp>
      <p:sp>
        <p:nvSpPr>
          <p:cNvPr id="13317" name="Text Box 5"/>
          <p:cNvSpPr txBox="1">
            <a:spLocks noChangeArrowheads="1"/>
          </p:cNvSpPr>
          <p:nvPr/>
        </p:nvSpPr>
        <p:spPr bwMode="auto">
          <a:xfrm>
            <a:off x="685800" y="1143000"/>
            <a:ext cx="511175" cy="4401205"/>
          </a:xfrm>
          <a:prstGeom prst="rect">
            <a:avLst/>
          </a:prstGeom>
          <a:noFill/>
          <a:ln w="12700" cap="sq">
            <a:noFill/>
            <a:miter lim="800000"/>
            <a:headEnd type="none" w="sm" len="sm"/>
            <a:tailEnd type="none" w="sm" len="sm"/>
          </a:ln>
        </p:spPr>
        <p:txBody>
          <a:bodyPr wrap="square">
            <a:spAutoFit/>
          </a:bodyPr>
          <a:lstStyle/>
          <a:p>
            <a:pPr>
              <a:spcBef>
                <a:spcPct val="50000"/>
              </a:spcBef>
            </a:pPr>
            <a:r>
              <a:rPr lang="en-US" sz="4000" b="1" dirty="0"/>
              <a:t>GEOLOGY</a:t>
            </a:r>
          </a:p>
        </p:txBody>
      </p:sp>
      <p:grpSp>
        <p:nvGrpSpPr>
          <p:cNvPr id="12" name="Group 11"/>
          <p:cNvGrpSpPr/>
          <p:nvPr/>
        </p:nvGrpSpPr>
        <p:grpSpPr>
          <a:xfrm>
            <a:off x="1447800" y="2209800"/>
            <a:ext cx="3581400" cy="1766888"/>
            <a:chOff x="1752600" y="1600200"/>
            <a:chExt cx="3581400" cy="1766888"/>
          </a:xfrm>
        </p:grpSpPr>
        <p:sp>
          <p:nvSpPr>
            <p:cNvPr id="378887" name="Text Box 7"/>
            <p:cNvSpPr txBox="1">
              <a:spLocks noChangeArrowheads="1"/>
            </p:cNvSpPr>
            <p:nvPr/>
          </p:nvSpPr>
          <p:spPr bwMode="auto">
            <a:xfrm>
              <a:off x="1752600" y="1600200"/>
              <a:ext cx="1219200" cy="457200"/>
            </a:xfrm>
            <a:prstGeom prst="rect">
              <a:avLst/>
            </a:prstGeom>
            <a:noFill/>
            <a:ln w="12700" cap="sq">
              <a:noFill/>
              <a:miter lim="800000"/>
              <a:headEnd type="none" w="sm" len="sm"/>
              <a:tailEnd type="none" w="sm" len="sm"/>
            </a:ln>
          </p:spPr>
          <p:txBody>
            <a:bodyPr>
              <a:spAutoFit/>
            </a:bodyPr>
            <a:lstStyle/>
            <a:p>
              <a:pPr>
                <a:spcBef>
                  <a:spcPct val="50000"/>
                </a:spcBef>
              </a:pPr>
              <a:r>
                <a:rPr lang="en-US" dirty="0"/>
                <a:t> Salinity</a:t>
              </a:r>
            </a:p>
          </p:txBody>
        </p:sp>
        <p:sp>
          <p:nvSpPr>
            <p:cNvPr id="378888" name="Text Box 8"/>
            <p:cNvSpPr txBox="1">
              <a:spLocks noChangeArrowheads="1"/>
            </p:cNvSpPr>
            <p:nvPr/>
          </p:nvSpPr>
          <p:spPr bwMode="auto">
            <a:xfrm>
              <a:off x="3733800" y="2362200"/>
              <a:ext cx="1600200" cy="1004888"/>
            </a:xfrm>
            <a:prstGeom prst="rect">
              <a:avLst/>
            </a:prstGeom>
            <a:noFill/>
            <a:ln w="12700" cap="sq">
              <a:noFill/>
              <a:miter lim="800000"/>
              <a:headEnd type="none" w="sm" len="sm"/>
              <a:tailEnd type="none" w="sm" len="sm"/>
            </a:ln>
          </p:spPr>
          <p:txBody>
            <a:bodyPr>
              <a:spAutoFit/>
            </a:bodyPr>
            <a:lstStyle/>
            <a:p>
              <a:pPr>
                <a:spcBef>
                  <a:spcPct val="50000"/>
                </a:spcBef>
              </a:pPr>
              <a:r>
                <a:rPr lang="en-US" dirty="0"/>
                <a:t>Currents</a:t>
              </a:r>
            </a:p>
            <a:p>
              <a:pPr>
                <a:spcBef>
                  <a:spcPct val="50000"/>
                </a:spcBef>
              </a:pPr>
              <a:endParaRPr lang="en-US" dirty="0"/>
            </a:p>
          </p:txBody>
        </p:sp>
        <p:sp>
          <p:nvSpPr>
            <p:cNvPr id="378889" name="Text Box 9"/>
            <p:cNvSpPr txBox="1">
              <a:spLocks noChangeArrowheads="1"/>
            </p:cNvSpPr>
            <p:nvPr/>
          </p:nvSpPr>
          <p:spPr bwMode="auto">
            <a:xfrm>
              <a:off x="1752600" y="2362200"/>
              <a:ext cx="2590800" cy="457200"/>
            </a:xfrm>
            <a:prstGeom prst="rect">
              <a:avLst/>
            </a:prstGeom>
            <a:noFill/>
            <a:ln w="12700" cap="sq">
              <a:noFill/>
              <a:miter lim="800000"/>
              <a:headEnd type="none" w="sm" len="sm"/>
              <a:tailEnd type="none" w="sm" len="sm"/>
            </a:ln>
          </p:spPr>
          <p:txBody>
            <a:bodyPr>
              <a:spAutoFit/>
            </a:bodyPr>
            <a:lstStyle/>
            <a:p>
              <a:pPr>
                <a:spcBef>
                  <a:spcPct val="50000"/>
                </a:spcBef>
              </a:pPr>
              <a:r>
                <a:rPr lang="en-US"/>
                <a:t> Temperature</a:t>
              </a:r>
            </a:p>
          </p:txBody>
        </p:sp>
        <p:sp>
          <p:nvSpPr>
            <p:cNvPr id="378890" name="Text Box 10"/>
            <p:cNvSpPr txBox="1">
              <a:spLocks noChangeArrowheads="1"/>
            </p:cNvSpPr>
            <p:nvPr/>
          </p:nvSpPr>
          <p:spPr bwMode="auto">
            <a:xfrm>
              <a:off x="3810000" y="1600200"/>
              <a:ext cx="1219200" cy="457200"/>
            </a:xfrm>
            <a:prstGeom prst="rect">
              <a:avLst/>
            </a:prstGeom>
            <a:noFill/>
            <a:ln w="12700" cap="sq">
              <a:noFill/>
              <a:miter lim="800000"/>
              <a:headEnd type="none" w="sm" len="sm"/>
              <a:tailEnd type="none" w="sm" len="sm"/>
            </a:ln>
          </p:spPr>
          <p:txBody>
            <a:bodyPr>
              <a:spAutoFit/>
            </a:bodyPr>
            <a:lstStyle/>
            <a:p>
              <a:pPr>
                <a:spcBef>
                  <a:spcPct val="50000"/>
                </a:spcBef>
              </a:pPr>
              <a:r>
                <a:rPr lang="en-US" dirty="0"/>
                <a:t>Density</a:t>
              </a:r>
            </a:p>
          </p:txBody>
        </p:sp>
      </p:grpSp>
      <p:pic>
        <p:nvPicPr>
          <p:cNvPr id="12298" name="Picture 14" descr="http://upload.wikimedia.org/wikipedia/commons/thumb/0/0f/PIA03397.jpg/250px-PIA03397.jpg"/>
          <p:cNvPicPr>
            <a:picLocks noChangeAspect="1" noChangeArrowheads="1"/>
          </p:cNvPicPr>
          <p:nvPr/>
        </p:nvPicPr>
        <p:blipFill>
          <a:blip r:embed="rId2"/>
          <a:srcRect/>
          <a:stretch>
            <a:fillRect/>
          </a:stretch>
        </p:blipFill>
        <p:spPr bwMode="auto">
          <a:xfrm>
            <a:off x="5257800" y="1828800"/>
            <a:ext cx="3581400" cy="2157413"/>
          </a:xfrm>
          <a:prstGeom prst="rect">
            <a:avLst/>
          </a:prstGeom>
          <a:noFill/>
          <a:ln w="9525">
            <a:noFill/>
            <a:miter lim="800000"/>
            <a:headEnd/>
            <a:tailEnd/>
          </a:ln>
        </p:spPr>
      </p:pic>
      <p:sp>
        <p:nvSpPr>
          <p:cNvPr id="13" name="Slide Number Placeholder 12"/>
          <p:cNvSpPr>
            <a:spLocks noGrp="1"/>
          </p:cNvSpPr>
          <p:nvPr>
            <p:ph type="sldNum" sz="quarter" idx="12"/>
          </p:nvPr>
        </p:nvSpPr>
        <p:spPr/>
        <p:txBody>
          <a:bodyPr/>
          <a:lstStyle/>
          <a:p>
            <a:pPr>
              <a:defRPr/>
            </a:pPr>
            <a:fld id="{71D9A7E7-7D66-4A5B-BC16-DB7DA1D66725}" type="slidenum">
              <a:rPr lang="en-US" smtClean="0"/>
              <a:pPr>
                <a:defRPr/>
              </a:pPr>
              <a:t>9</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fade">
                                      <p:cBhvr>
                                        <p:cTn id="7" dur="1000"/>
                                        <p:tgtEl>
                                          <p:spTgt spid="13317"/>
                                        </p:tgtEl>
                                      </p:cBhvr>
                                    </p:animEffect>
                                    <p:anim calcmode="lin" valueType="num">
                                      <p:cBhvr>
                                        <p:cTn id="8" dur="1000" fill="hold"/>
                                        <p:tgtEl>
                                          <p:spTgt spid="13317"/>
                                        </p:tgtEl>
                                        <p:attrNameLst>
                                          <p:attrName>ppt_x</p:attrName>
                                        </p:attrNameLst>
                                      </p:cBhvr>
                                      <p:tavLst>
                                        <p:tav tm="0">
                                          <p:val>
                                            <p:strVal val="#ppt_x"/>
                                          </p:val>
                                        </p:tav>
                                        <p:tav tm="100000">
                                          <p:val>
                                            <p:strVal val="#ppt_x"/>
                                          </p:val>
                                        </p:tav>
                                      </p:tavLst>
                                    </p:anim>
                                    <p:anim calcmode="lin" valueType="num">
                                      <p:cBhvr>
                                        <p:cTn id="9" dur="1000" fill="hold"/>
                                        <p:tgtEl>
                                          <p:spTgt spid="133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378882"/>
                                        </p:tgtEl>
                                        <p:attrNameLst>
                                          <p:attrName>style.visibility</p:attrName>
                                        </p:attrNameLst>
                                      </p:cBhvr>
                                      <p:to>
                                        <p:strVal val="visible"/>
                                      </p:to>
                                    </p:set>
                                    <p:animEffect transition="in" filter="dissolve">
                                      <p:cBhvr>
                                        <p:cTn id="14" dur="500"/>
                                        <p:tgtEl>
                                          <p:spTgt spid="37888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iterate type="lt">
                                    <p:tmPct val="5000"/>
                                  </p:iterate>
                                  <p:childTnLst>
                                    <p:set>
                                      <p:cBhvr>
                                        <p:cTn id="25" dur="1" fill="hold">
                                          <p:stCondLst>
                                            <p:cond delay="0"/>
                                          </p:stCondLst>
                                        </p:cTn>
                                        <p:tgtEl>
                                          <p:spTgt spid="12298"/>
                                        </p:tgtEl>
                                        <p:attrNameLst>
                                          <p:attrName>style.visibility</p:attrName>
                                        </p:attrNameLst>
                                      </p:cBhvr>
                                      <p:to>
                                        <p:strVal val="visible"/>
                                      </p:to>
                                    </p:set>
                                    <p:anim calcmode="lin" valueType="num">
                                      <p:cBhvr>
                                        <p:cTn id="26" dur="1000" fill="hold"/>
                                        <p:tgtEl>
                                          <p:spTgt spid="12298"/>
                                        </p:tgtEl>
                                        <p:attrNameLst>
                                          <p:attrName>ppt_w</p:attrName>
                                        </p:attrNameLst>
                                      </p:cBhvr>
                                      <p:tavLst>
                                        <p:tav tm="0">
                                          <p:val>
                                            <p:fltVal val="0"/>
                                          </p:val>
                                        </p:tav>
                                        <p:tav tm="100000">
                                          <p:val>
                                            <p:strVal val="#ppt_w"/>
                                          </p:val>
                                        </p:tav>
                                      </p:tavLst>
                                    </p:anim>
                                    <p:anim calcmode="lin" valueType="num">
                                      <p:cBhvr>
                                        <p:cTn id="27" dur="1000" fill="hold"/>
                                        <p:tgtEl>
                                          <p:spTgt spid="12298"/>
                                        </p:tgtEl>
                                        <p:attrNameLst>
                                          <p:attrName>ppt_h</p:attrName>
                                        </p:attrNameLst>
                                      </p:cBhvr>
                                      <p:tavLst>
                                        <p:tav tm="0">
                                          <p:val>
                                            <p:fltVal val="0"/>
                                          </p:val>
                                        </p:tav>
                                        <p:tav tm="100000">
                                          <p:val>
                                            <p:strVal val="#ppt_h"/>
                                          </p:val>
                                        </p:tav>
                                      </p:tavLst>
                                    </p:anim>
                                    <p:anim calcmode="lin" valueType="num">
                                      <p:cBhvr>
                                        <p:cTn id="28" dur="1000" fill="hold"/>
                                        <p:tgtEl>
                                          <p:spTgt spid="12298"/>
                                        </p:tgtEl>
                                        <p:attrNameLst>
                                          <p:attrName>style.rotation</p:attrName>
                                        </p:attrNameLst>
                                      </p:cBhvr>
                                      <p:tavLst>
                                        <p:tav tm="0">
                                          <p:val>
                                            <p:fltVal val="90"/>
                                          </p:val>
                                        </p:tav>
                                        <p:tav tm="100000">
                                          <p:val>
                                            <p:fltVal val="0"/>
                                          </p:val>
                                        </p:tav>
                                      </p:tavLst>
                                    </p:anim>
                                    <p:animEffect transition="in" filter="fade">
                                      <p:cBhvr>
                                        <p:cTn id="29" dur="1000"/>
                                        <p:tgtEl>
                                          <p:spTgt spid="12298"/>
                                        </p:tgtEl>
                                      </p:cBhvr>
                                    </p:animEffect>
                                  </p:childTnLst>
                                </p:cTn>
                              </p:par>
                            </p:childTnLst>
                          </p:cTn>
                        </p:par>
                      </p:childTnLst>
                    </p:cTn>
                  </p:par>
                  <p:par>
                    <p:cTn id="30" fill="hold">
                      <p:stCondLst>
                        <p:cond delay="indefinite"/>
                      </p:stCondLst>
                      <p:childTnLst>
                        <p:par>
                          <p:cTn id="31" fill="hold">
                            <p:stCondLst>
                              <p:cond delay="0"/>
                            </p:stCondLst>
                            <p:childTnLst>
                              <p:par>
                                <p:cTn id="32" presetID="17" presetClass="entr" presetSubtype="10" fill="hold" grpId="0" nodeType="clickEffect">
                                  <p:stCondLst>
                                    <p:cond delay="0"/>
                                  </p:stCondLst>
                                  <p:childTnLst>
                                    <p:set>
                                      <p:cBhvr>
                                        <p:cTn id="33" dur="1" fill="hold">
                                          <p:stCondLst>
                                            <p:cond delay="0"/>
                                          </p:stCondLst>
                                        </p:cTn>
                                        <p:tgtEl>
                                          <p:spTgt spid="378884"/>
                                        </p:tgtEl>
                                        <p:attrNameLst>
                                          <p:attrName>style.visibility</p:attrName>
                                        </p:attrNameLst>
                                      </p:cBhvr>
                                      <p:to>
                                        <p:strVal val="visible"/>
                                      </p:to>
                                    </p:set>
                                    <p:anim calcmode="lin" valueType="num">
                                      <p:cBhvr>
                                        <p:cTn id="34" dur="500" fill="hold"/>
                                        <p:tgtEl>
                                          <p:spTgt spid="378884"/>
                                        </p:tgtEl>
                                        <p:attrNameLst>
                                          <p:attrName>ppt_w</p:attrName>
                                        </p:attrNameLst>
                                      </p:cBhvr>
                                      <p:tavLst>
                                        <p:tav tm="0">
                                          <p:val>
                                            <p:fltVal val="0"/>
                                          </p:val>
                                        </p:tav>
                                        <p:tav tm="100000">
                                          <p:val>
                                            <p:strVal val="#ppt_w"/>
                                          </p:val>
                                        </p:tav>
                                      </p:tavLst>
                                    </p:anim>
                                    <p:anim calcmode="lin" valueType="num">
                                      <p:cBhvr>
                                        <p:cTn id="35" dur="500" fill="hold"/>
                                        <p:tgtEl>
                                          <p:spTgt spid="37888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82" grpId="0"/>
      <p:bldP spid="378884" grpId="0"/>
      <p:bldP spid="1331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15289</TotalTime>
  <Words>772</Words>
  <Application>Microsoft PowerPoint</Application>
  <PresentationFormat>On-screen Show (4:3)</PresentationFormat>
  <Paragraphs>78</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Flow</vt:lpstr>
      <vt:lpstr>The Qur’an and Science</vt:lpstr>
      <vt:lpstr>Outline</vt:lpstr>
      <vt:lpstr>What is the Qur’an?</vt:lpstr>
      <vt:lpstr>Slide 4</vt:lpstr>
      <vt:lpstr>Scientific Miracles of the Qur’an</vt:lpstr>
      <vt:lpstr>Slide 6</vt:lpstr>
      <vt:lpstr>Slide 7</vt:lpstr>
      <vt:lpstr>Slide 8</vt:lpstr>
      <vt:lpstr>Slide 9</vt:lpstr>
      <vt:lpstr>Slide 10</vt:lpstr>
      <vt:lpstr>Slide 11</vt:lpstr>
      <vt:lpstr>Sources</vt:lpstr>
      <vt:lpstr>Slide 13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Islam In Brief</dc:title>
  <dc:creator/>
  <cp:lastModifiedBy>BA</cp:lastModifiedBy>
  <cp:revision>200</cp:revision>
  <dcterms:created xsi:type="dcterms:W3CDTF">2001-03-25T23:52:06Z</dcterms:created>
  <dcterms:modified xsi:type="dcterms:W3CDTF">2007-09-28T06:57:44Z</dcterms:modified>
</cp:coreProperties>
</file>