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80" r:id="rId3"/>
    <p:sldId id="281" r:id="rId4"/>
    <p:sldId id="282" r:id="rId5"/>
    <p:sldId id="258" r:id="rId6"/>
    <p:sldId id="259" r:id="rId7"/>
    <p:sldId id="283" r:id="rId8"/>
    <p:sldId id="284" r:id="rId9"/>
    <p:sldId id="270" r:id="rId10"/>
    <p:sldId id="279" r:id="rId11"/>
    <p:sldId id="273" r:id="rId12"/>
    <p:sldId id="271" r:id="rId13"/>
    <p:sldId id="272" r:id="rId14"/>
    <p:sldId id="285" r:id="rId15"/>
    <p:sldId id="286" r:id="rId16"/>
    <p:sldId id="287" r:id="rId17"/>
    <p:sldId id="277" r:id="rId18"/>
    <p:sldId id="278"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ndalus" pitchFamily="2" charset="-78"/>
        <a:ea typeface="+mn-ea"/>
        <a:cs typeface="Andalus" pitchFamily="2" charset="-78"/>
      </a:defRPr>
    </a:lvl1pPr>
    <a:lvl2pPr marL="457200" algn="l" rtl="0" fontAlgn="base">
      <a:spcBef>
        <a:spcPct val="0"/>
      </a:spcBef>
      <a:spcAft>
        <a:spcPct val="0"/>
      </a:spcAft>
      <a:defRPr kern="1200">
        <a:solidFill>
          <a:schemeClr val="tx1"/>
        </a:solidFill>
        <a:latin typeface="Andalus" pitchFamily="2" charset="-78"/>
        <a:ea typeface="+mn-ea"/>
        <a:cs typeface="Andalus" pitchFamily="2" charset="-78"/>
      </a:defRPr>
    </a:lvl2pPr>
    <a:lvl3pPr marL="914400" algn="l" rtl="0" fontAlgn="base">
      <a:spcBef>
        <a:spcPct val="0"/>
      </a:spcBef>
      <a:spcAft>
        <a:spcPct val="0"/>
      </a:spcAft>
      <a:defRPr kern="1200">
        <a:solidFill>
          <a:schemeClr val="tx1"/>
        </a:solidFill>
        <a:latin typeface="Andalus" pitchFamily="2" charset="-78"/>
        <a:ea typeface="+mn-ea"/>
        <a:cs typeface="Andalus" pitchFamily="2" charset="-78"/>
      </a:defRPr>
    </a:lvl3pPr>
    <a:lvl4pPr marL="1371600" algn="l" rtl="0" fontAlgn="base">
      <a:spcBef>
        <a:spcPct val="0"/>
      </a:spcBef>
      <a:spcAft>
        <a:spcPct val="0"/>
      </a:spcAft>
      <a:defRPr kern="1200">
        <a:solidFill>
          <a:schemeClr val="tx1"/>
        </a:solidFill>
        <a:latin typeface="Andalus" pitchFamily="2" charset="-78"/>
        <a:ea typeface="+mn-ea"/>
        <a:cs typeface="Andalus" pitchFamily="2" charset="-78"/>
      </a:defRPr>
    </a:lvl4pPr>
    <a:lvl5pPr marL="1828800" algn="l" rtl="0" fontAlgn="base">
      <a:spcBef>
        <a:spcPct val="0"/>
      </a:spcBef>
      <a:spcAft>
        <a:spcPct val="0"/>
      </a:spcAft>
      <a:defRPr kern="1200">
        <a:solidFill>
          <a:schemeClr val="tx1"/>
        </a:solidFill>
        <a:latin typeface="Andalus" pitchFamily="2" charset="-78"/>
        <a:ea typeface="+mn-ea"/>
        <a:cs typeface="Andalus" pitchFamily="2" charset="-78"/>
      </a:defRPr>
    </a:lvl5pPr>
    <a:lvl6pPr marL="2286000" algn="l" defTabSz="914400" rtl="0" eaLnBrk="1" latinLnBrk="0" hangingPunct="1">
      <a:defRPr kern="1200">
        <a:solidFill>
          <a:schemeClr val="tx1"/>
        </a:solidFill>
        <a:latin typeface="Andalus" pitchFamily="2" charset="-78"/>
        <a:ea typeface="+mn-ea"/>
        <a:cs typeface="Andalus" pitchFamily="2" charset="-78"/>
      </a:defRPr>
    </a:lvl6pPr>
    <a:lvl7pPr marL="2743200" algn="l" defTabSz="914400" rtl="0" eaLnBrk="1" latinLnBrk="0" hangingPunct="1">
      <a:defRPr kern="1200">
        <a:solidFill>
          <a:schemeClr val="tx1"/>
        </a:solidFill>
        <a:latin typeface="Andalus" pitchFamily="2" charset="-78"/>
        <a:ea typeface="+mn-ea"/>
        <a:cs typeface="Andalus" pitchFamily="2" charset="-78"/>
      </a:defRPr>
    </a:lvl7pPr>
    <a:lvl8pPr marL="3200400" algn="l" defTabSz="914400" rtl="0" eaLnBrk="1" latinLnBrk="0" hangingPunct="1">
      <a:defRPr kern="1200">
        <a:solidFill>
          <a:schemeClr val="tx1"/>
        </a:solidFill>
        <a:latin typeface="Andalus" pitchFamily="2" charset="-78"/>
        <a:ea typeface="+mn-ea"/>
        <a:cs typeface="Andalus" pitchFamily="2" charset="-78"/>
      </a:defRPr>
    </a:lvl8pPr>
    <a:lvl9pPr marL="3657600" algn="l" defTabSz="914400" rtl="0" eaLnBrk="1" latinLnBrk="0" hangingPunct="1">
      <a:defRPr kern="1200">
        <a:solidFill>
          <a:schemeClr val="tx1"/>
        </a:solidFill>
        <a:latin typeface="Andalus" pitchFamily="2" charset="-78"/>
        <a:ea typeface="+mn-ea"/>
        <a:cs typeface="Andalus"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CCCC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cs typeface="Arial" charset="0"/>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cs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cs typeface="Arial" charset="0"/>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cs typeface="Arial" charset="0"/>
              </a:defRPr>
            </a:lvl1pPr>
          </a:lstStyle>
          <a:p>
            <a:pPr>
              <a:defRPr/>
            </a:pPr>
            <a:fld id="{1EC78A23-20DA-4438-B796-63364715F4D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eaLnBrk="1" hangingPunct="1"/>
            <a:endParaRPr lang="en-US" smtClean="0"/>
          </a:p>
        </p:txBody>
      </p:sp>
      <p:sp>
        <p:nvSpPr>
          <p:cNvPr id="21508" name="Slide Number Placeholder 3"/>
          <p:cNvSpPr>
            <a:spLocks noGrp="1"/>
          </p:cNvSpPr>
          <p:nvPr>
            <p:ph type="sldNum" sz="quarter" idx="5"/>
          </p:nvPr>
        </p:nvSpPr>
        <p:spPr>
          <a:noFill/>
        </p:spPr>
        <p:txBody>
          <a:bodyPr/>
          <a:lstStyle/>
          <a:p>
            <a:fld id="{37BCAB4F-DC59-4BD7-A566-7E8818DE8643}"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BCBC5F8-A089-4AFC-A4A4-D36E5CE266DB}" type="slidenum">
              <a:rPr lang="en-US"/>
              <a:pPr/>
              <a:t>10</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9094B93-E30D-424B-A933-FC0E7E8668A1}" type="slidenum">
              <a:rPr lang="en-US"/>
              <a:pPr/>
              <a:t>11</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mtClean="0"/>
              <a:t>Islam does not differentiate between males and females in religious obligations and expectations. Both genders are Allah’s creatures whose sublime goal on Earth is to worship their Lord, do righteous deeds and avoid evil, and then be judged accordingly. The Qur’an views the women in the same way as it does men and gives equal responsibility to men and women in the five pillars of Islam and moral behavior: </a:t>
            </a:r>
            <a:endParaRPr lang="en-US" b="1" i="1" smtClean="0"/>
          </a:p>
          <a:p>
            <a:pPr eaLnBrk="1" hangingPunct="1"/>
            <a:r>
              <a:rPr lang="en-US" b="1" i="1" smtClean="0"/>
              <a:t>“For Muslim men and women, for believing men and women, for devout men and women, for true men and women, for men and women  who are patient, for men and women who humble themselves, for men and women who give in charity, for men and women who fast, for men and women who guard their chastity, and for men and women who engage much in Allah’s praise for them all has Allah prepared forgiveness and great reward” (33:35).</a:t>
            </a:r>
            <a:endParaRPr lang="en-US" smtClean="0"/>
          </a:p>
          <a:p>
            <a:pPr eaLnBrk="1" hangingPunct="1"/>
            <a:r>
              <a:rPr lang="en-US" smtClean="0"/>
              <a:t>This verse lists desirable actions and virtues expected of both genders and conclude by saying, </a:t>
            </a:r>
            <a:r>
              <a:rPr lang="en-US" b="1" smtClean="0"/>
              <a:t>“..... </a:t>
            </a:r>
            <a:r>
              <a:rPr lang="en-US" b="1" i="1" smtClean="0"/>
              <a:t>For them God has prepared forgiveness and a great reward ”</a:t>
            </a:r>
            <a:r>
              <a:rPr lang="en-US" smtClean="0"/>
              <a:t>  It is interesting that the phrase </a:t>
            </a:r>
            <a:r>
              <a:rPr lang="en-US" b="1" smtClean="0"/>
              <a:t>“men and women”</a:t>
            </a:r>
            <a:r>
              <a:rPr lang="en-US" smtClean="0"/>
              <a:t> is repeated after each attribute to send home the strong message that both men and women are equally responsible for good conduct and therefore both will be rewarded, not just only men. </a:t>
            </a:r>
          </a:p>
          <a:p>
            <a:pPr eaLnBrk="1" hangingPunct="1"/>
            <a:r>
              <a:rPr lang="en-US" smtClean="0"/>
              <a:t>According to Islam</a:t>
            </a:r>
            <a:r>
              <a:rPr lang="en-US" i="1" smtClean="0"/>
              <a:t>, </a:t>
            </a:r>
            <a:r>
              <a:rPr lang="en-US" smtClean="0"/>
              <a:t>Allah does not look at one’s gender or color but rather the heart and the level of spiritual development and righteousness</a:t>
            </a:r>
            <a:r>
              <a:rPr lang="en-US" b="1" i="1" smtClean="0"/>
              <a:t> </a:t>
            </a:r>
            <a:r>
              <a:rPr lang="en-US" i="1" smtClean="0"/>
              <a:t>“</a:t>
            </a:r>
            <a:r>
              <a:rPr lang="en-US" b="1" i="1" smtClean="0"/>
              <a:t>O humankind! Surely We have created you from a single (pair of) male and female, and made you into tribes and families so that you may know one another (and so build mutuality and co-operative relationships, not so that you may take pride in your differences of race or social rank, and breed enmities). Surely the noblest, most honorable of you in God’s sight is the one best in piety, righteousness, and reverence for God. Surely God is All-Knowing, All-Aware” (49:13).</a:t>
            </a:r>
            <a:r>
              <a:rPr lang="en-US" i="1" smtClean="0"/>
              <a:t> </a:t>
            </a:r>
            <a:r>
              <a:rPr lang="en-US" smtClean="0"/>
              <a:t>Islam goes a step further and transcends gender differences by regarding both men and women as human beings completing each other in their natural dispositions, just as Allah has intended</a:t>
            </a:r>
            <a:r>
              <a:rPr lang="en-US" i="1" smtClean="0"/>
              <a:t>. </a:t>
            </a:r>
            <a:endParaRPr lang="en-US" smtClean="0"/>
          </a:p>
          <a:p>
            <a:pPr eaLnBrk="1" hangingPunct="1"/>
            <a:r>
              <a:rPr lang="en-US" smtClean="0"/>
              <a:t>On the basic social and religious responsibilities, the Qur'an establishes equality by maintaining: </a:t>
            </a:r>
            <a:endParaRPr lang="en-US" b="1" i="1" smtClean="0"/>
          </a:p>
          <a:p>
            <a:pPr eaLnBrk="1" hangingPunct="1"/>
            <a:r>
              <a:rPr lang="en-US" b="1" i="1" smtClean="0"/>
              <a:t>"The believers, men and women, are protectors, one of another: They enjoin what is just, and forbid what is evil, they observe regular prayers, practice regular charity, and obey Allah and His Messenger. On them will Allah pour His mercy: for Allah is Exalted in power, Wise” (9:71)</a:t>
            </a:r>
            <a:r>
              <a:rPr lang="en-US" i="1" smtClean="0"/>
              <a:t>. </a:t>
            </a:r>
            <a:r>
              <a:rPr lang="en-US" smtClean="0"/>
              <a:t>Considering this was the final verse revealed on the relationship between men and women; we could say that it is the ideal which the Qur’an endorses.</a:t>
            </a:r>
          </a:p>
          <a:p>
            <a:pPr eaLnBrk="1" hangingPunct="1"/>
            <a:r>
              <a:rPr lang="en-US" smtClean="0"/>
              <a:t>On the question of equality of punishment and reward and eligibility for Paradise, The Almighty says: </a:t>
            </a:r>
            <a:endParaRPr lang="en-US" b="1" i="1" smtClean="0"/>
          </a:p>
          <a:p>
            <a:pPr eaLnBrk="1" hangingPunct="1"/>
            <a:r>
              <a:rPr lang="en-US" b="1" i="1" smtClean="0"/>
              <a:t>Their Lord answered them: “Truly I will never cause to be lost the work any of you, Be you a male or female, you are members one of another” (3:195); whoever works evil will not be requited but the like thereof, and whoever works a righteous deed whether man or woman and is a believer. Such will enter the Garden of bliss (40:40); and: “Whoever works righteousness, man or women, and has faith verily to him /her we will give a new life that is good and pure, and we will bestow on such their reward according to the best of their actions” (16:97).</a:t>
            </a:r>
            <a:r>
              <a:rPr lang="en-US" smtClean="0"/>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eaLnBrk="1" hangingPunct="1"/>
            <a:endParaRPr lang="en-US" smtClean="0"/>
          </a:p>
        </p:txBody>
      </p:sp>
      <p:sp>
        <p:nvSpPr>
          <p:cNvPr id="32772" name="Slide Number Placeholder 3"/>
          <p:cNvSpPr>
            <a:spLocks noGrp="1"/>
          </p:cNvSpPr>
          <p:nvPr>
            <p:ph type="sldNum" sz="quarter" idx="5"/>
          </p:nvPr>
        </p:nvSpPr>
        <p:spPr>
          <a:noFill/>
        </p:spPr>
        <p:txBody>
          <a:bodyPr/>
          <a:lstStyle/>
          <a:p>
            <a:fld id="{072B1E3D-4177-470A-A9C3-47CCC5DE668C}"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eaLnBrk="1" hangingPunct="1"/>
            <a:endParaRPr lang="en-US" smtClean="0"/>
          </a:p>
        </p:txBody>
      </p:sp>
      <p:sp>
        <p:nvSpPr>
          <p:cNvPr id="33796" name="Slide Number Placeholder 3"/>
          <p:cNvSpPr>
            <a:spLocks noGrp="1"/>
          </p:cNvSpPr>
          <p:nvPr>
            <p:ph type="sldNum" sz="quarter" idx="5"/>
          </p:nvPr>
        </p:nvSpPr>
        <p:spPr>
          <a:noFill/>
        </p:spPr>
        <p:txBody>
          <a:bodyPr/>
          <a:lstStyle/>
          <a:p>
            <a:fld id="{ECD27C4F-7751-4022-BBE9-D9A324F9582B}"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eaLnBrk="1" hangingPunct="1"/>
            <a:endParaRPr lang="en-US" smtClean="0"/>
          </a:p>
        </p:txBody>
      </p:sp>
      <p:sp>
        <p:nvSpPr>
          <p:cNvPr id="34820" name="Slide Number Placeholder 3"/>
          <p:cNvSpPr>
            <a:spLocks noGrp="1"/>
          </p:cNvSpPr>
          <p:nvPr>
            <p:ph type="sldNum" sz="quarter" idx="5"/>
          </p:nvPr>
        </p:nvSpPr>
        <p:spPr>
          <a:noFill/>
        </p:spPr>
        <p:txBody>
          <a:bodyPr/>
          <a:lstStyle/>
          <a:p>
            <a:fld id="{D56F6290-391A-4A00-8E0C-F8710B6CFE42}"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eaLnBrk="1" hangingPunct="1"/>
            <a:endParaRPr lang="en-US" smtClean="0"/>
          </a:p>
        </p:txBody>
      </p:sp>
      <p:sp>
        <p:nvSpPr>
          <p:cNvPr id="35844" name="Slide Number Placeholder 3"/>
          <p:cNvSpPr>
            <a:spLocks noGrp="1"/>
          </p:cNvSpPr>
          <p:nvPr>
            <p:ph type="sldNum" sz="quarter" idx="5"/>
          </p:nvPr>
        </p:nvSpPr>
        <p:spPr>
          <a:noFill/>
        </p:spPr>
        <p:txBody>
          <a:bodyPr/>
          <a:lstStyle/>
          <a:p>
            <a:fld id="{E874F587-DF42-49B9-AFAD-B854381C0135}"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pPr eaLnBrk="1" hangingPunct="1"/>
            <a:endParaRPr lang="en-US" smtClean="0"/>
          </a:p>
        </p:txBody>
      </p:sp>
      <p:sp>
        <p:nvSpPr>
          <p:cNvPr id="36868" name="Slide Number Placeholder 3"/>
          <p:cNvSpPr>
            <a:spLocks noGrp="1"/>
          </p:cNvSpPr>
          <p:nvPr>
            <p:ph type="sldNum" sz="quarter" idx="5"/>
          </p:nvPr>
        </p:nvSpPr>
        <p:spPr>
          <a:noFill/>
        </p:spPr>
        <p:txBody>
          <a:bodyPr/>
          <a:lstStyle/>
          <a:p>
            <a:fld id="{2962F52F-DC74-4A16-90FE-04008FFD5020}"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816C2A03-FBD6-4591-A906-B4F5320B733D}" type="slidenum">
              <a:rPr lang="en-US"/>
              <a:pPr/>
              <a:t>17</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E217D678-0500-4117-811C-479F342C7C00}" type="slidenum">
              <a:rPr lang="en-US"/>
              <a:pPr/>
              <a:t>18</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pPr eaLnBrk="1" hangingPunct="1"/>
            <a:endParaRPr lang="en-US" smtClean="0"/>
          </a:p>
        </p:txBody>
      </p:sp>
      <p:sp>
        <p:nvSpPr>
          <p:cNvPr id="22532" name="Slide Number Placeholder 3"/>
          <p:cNvSpPr>
            <a:spLocks noGrp="1"/>
          </p:cNvSpPr>
          <p:nvPr>
            <p:ph type="sldNum" sz="quarter" idx="5"/>
          </p:nvPr>
        </p:nvSpPr>
        <p:spPr>
          <a:noFill/>
        </p:spPr>
        <p:txBody>
          <a:bodyPr/>
          <a:lstStyle/>
          <a:p>
            <a:fld id="{4CB989B1-65CA-4D92-B410-29B9721D77B9}"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30F7FC2D-D2D2-481A-8045-F25456B6B3DF}" type="slidenum">
              <a:rPr lang="en-US"/>
              <a:pPr/>
              <a:t>3</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endParaRPr lang="en-US" smtClean="0"/>
          </a:p>
        </p:txBody>
      </p:sp>
      <p:sp>
        <p:nvSpPr>
          <p:cNvPr id="24580" name="Slide Number Placeholder 3"/>
          <p:cNvSpPr>
            <a:spLocks noGrp="1"/>
          </p:cNvSpPr>
          <p:nvPr>
            <p:ph type="sldNum" sz="quarter" idx="5"/>
          </p:nvPr>
        </p:nvSpPr>
        <p:spPr>
          <a:noFill/>
        </p:spPr>
        <p:txBody>
          <a:bodyPr/>
          <a:lstStyle/>
          <a:p>
            <a:fld id="{3A8C19B5-4698-43CB-87C2-306E3C5ED66B}"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pPr eaLnBrk="1" hangingPunct="1"/>
            <a:endParaRPr lang="en-US" smtClean="0"/>
          </a:p>
        </p:txBody>
      </p:sp>
      <p:sp>
        <p:nvSpPr>
          <p:cNvPr id="25604" name="Slide Number Placeholder 3"/>
          <p:cNvSpPr>
            <a:spLocks noGrp="1"/>
          </p:cNvSpPr>
          <p:nvPr>
            <p:ph type="sldNum" sz="quarter" idx="5"/>
          </p:nvPr>
        </p:nvSpPr>
        <p:spPr>
          <a:noFill/>
        </p:spPr>
        <p:txBody>
          <a:bodyPr/>
          <a:lstStyle/>
          <a:p>
            <a:fld id="{D585114E-47C5-4C61-88E2-29DE7677B169}"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eaLnBrk="1" hangingPunct="1"/>
            <a:endParaRPr lang="en-US" smtClean="0"/>
          </a:p>
        </p:txBody>
      </p:sp>
      <p:sp>
        <p:nvSpPr>
          <p:cNvPr id="26628" name="Slide Number Placeholder 3"/>
          <p:cNvSpPr>
            <a:spLocks noGrp="1"/>
          </p:cNvSpPr>
          <p:nvPr>
            <p:ph type="sldNum" sz="quarter" idx="5"/>
          </p:nvPr>
        </p:nvSpPr>
        <p:spPr>
          <a:noFill/>
        </p:spPr>
        <p:txBody>
          <a:bodyPr/>
          <a:lstStyle/>
          <a:p>
            <a:fld id="{478C98A4-B850-4F39-B0A8-97B3A84CED58}"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eaLnBrk="1" hangingPunct="1"/>
            <a:endParaRPr lang="en-US" smtClean="0"/>
          </a:p>
        </p:txBody>
      </p:sp>
      <p:sp>
        <p:nvSpPr>
          <p:cNvPr id="27652" name="Slide Number Placeholder 3"/>
          <p:cNvSpPr>
            <a:spLocks noGrp="1"/>
          </p:cNvSpPr>
          <p:nvPr>
            <p:ph type="sldNum" sz="quarter" idx="5"/>
          </p:nvPr>
        </p:nvSpPr>
        <p:spPr>
          <a:noFill/>
        </p:spPr>
        <p:txBody>
          <a:bodyPr/>
          <a:lstStyle/>
          <a:p>
            <a:fld id="{9FC57B19-5ACE-4E8A-9ECC-F007237EB01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3757514-ED4C-4E48-A86E-320C945AE482}" type="slidenum">
              <a:rPr lang="en-US"/>
              <a:pPr/>
              <a:t>8</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7A45C96-2A57-499B-B00E-A503E651004E}" type="slidenum">
              <a:rPr lang="en-US"/>
              <a:pPr/>
              <a:t>9</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9F6376-3ED6-4E07-A86F-89D9AA2015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65AB50-80A7-4202-9731-A0826139CA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FE4F14-691A-4DFE-8559-349CA7F4AC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F972D5-D60A-4E38-B402-79838C92F9F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39D842-2194-4B03-921F-00380D0875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CE8911-C8D3-477D-9A73-009E225EA4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12FB5F8-8942-49A7-AA4C-AE35DA7901B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B78D301-0BF5-438B-BE7A-A16AEC0B8E4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E6A16FD-DDE3-4D31-A68A-02568F72DAF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F19EAD-271D-4A8B-9048-389F224CE31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F34F9F-3BC4-48B8-8203-71BE6B88238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cs typeface="+mn-cs"/>
              </a:defRPr>
            </a:lvl1pPr>
          </a:lstStyle>
          <a:p>
            <a:pPr>
              <a:defRPr/>
            </a:pPr>
            <a:fld id="{B5744F3C-F6D3-42CA-85AC-F95E99EB31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1143000" y="914400"/>
            <a:ext cx="6629400" cy="4800600"/>
          </a:xfrm>
        </p:spPr>
        <p:txBody>
          <a:bodyPr/>
          <a:lstStyle/>
          <a:p>
            <a:pPr eaLnBrk="1" hangingPunct="1"/>
            <a:r>
              <a:rPr lang="en-US" dirty="0" smtClean="0">
                <a:latin typeface="Andalus" pitchFamily="2" charset="-78"/>
                <a:cs typeface="Andalus" pitchFamily="2" charset="-78"/>
              </a:rPr>
              <a:t>WOMEN</a:t>
            </a:r>
            <a:br>
              <a:rPr lang="en-US" dirty="0" smtClean="0">
                <a:latin typeface="Andalus" pitchFamily="2" charset="-78"/>
                <a:cs typeface="Andalus" pitchFamily="2" charset="-78"/>
              </a:rPr>
            </a:br>
            <a:r>
              <a:rPr lang="en-US" dirty="0" smtClean="0">
                <a:latin typeface="Andalus" pitchFamily="2" charset="-78"/>
                <a:cs typeface="Andalus" pitchFamily="2" charset="-78"/>
              </a:rPr>
              <a:t>An Islamic perspective</a:t>
            </a:r>
            <a:br>
              <a:rPr lang="en-US" dirty="0" smtClean="0">
                <a:latin typeface="Andalus" pitchFamily="2" charset="-78"/>
                <a:cs typeface="Andalus" pitchFamily="2" charset="-78"/>
              </a:rPr>
            </a:br>
            <a:endParaRPr lang="en-US" dirty="0" smtClean="0">
              <a:latin typeface="Andalus" pitchFamily="2" charset="-78"/>
              <a:cs typeface="Andalus"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200" smtClean="0">
                <a:solidFill>
                  <a:schemeClr val="accent2"/>
                </a:solidFill>
                <a:latin typeface="Andalus" pitchFamily="2" charset="-78"/>
                <a:cs typeface="Andalus" pitchFamily="2" charset="-78"/>
              </a:rPr>
              <a:t>Spiritual Equality based on the Qur’an</a:t>
            </a:r>
          </a:p>
        </p:txBody>
      </p:sp>
      <p:sp>
        <p:nvSpPr>
          <p:cNvPr id="11267" name="Rectangle 3"/>
          <p:cNvSpPr>
            <a:spLocks noGrp="1" noChangeArrowheads="1"/>
          </p:cNvSpPr>
          <p:nvPr>
            <p:ph type="body" idx="1"/>
          </p:nvPr>
        </p:nvSpPr>
        <p:spPr>
          <a:xfrm>
            <a:off x="457200" y="1524000"/>
            <a:ext cx="8229600" cy="4602163"/>
          </a:xfrm>
        </p:spPr>
        <p:txBody>
          <a:bodyPr/>
          <a:lstStyle/>
          <a:p>
            <a:pPr eaLnBrk="1" hangingPunct="1">
              <a:buFontTx/>
              <a:buNone/>
            </a:pPr>
            <a:r>
              <a:rPr lang="en-US" smtClean="0">
                <a:latin typeface="Andalus" pitchFamily="2" charset="-78"/>
                <a:cs typeface="Andalus" pitchFamily="2" charset="-78"/>
              </a:rPr>
              <a:t>The believing men and women, are associates and helpers of each other. They (collaborate) to promote all that is beneficial and discourage all that is evil; to establish prayers and give alms, and to obey Allah and his Messenger. Those are the people whom Allah would grant mercy. Indeed Allah is Mighty and Wise. Qur’an (9:71)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152400"/>
            <a:ext cx="8229600" cy="1139825"/>
          </a:xfrm>
        </p:spPr>
        <p:txBody>
          <a:bodyPr/>
          <a:lstStyle/>
          <a:p>
            <a:pPr eaLnBrk="1" hangingPunct="1"/>
            <a:r>
              <a:rPr lang="en-US" sz="3200" smtClean="0"/>
              <a:t> </a:t>
            </a:r>
            <a:r>
              <a:rPr lang="en-US" sz="3200" smtClean="0">
                <a:solidFill>
                  <a:schemeClr val="accent2"/>
                </a:solidFill>
                <a:latin typeface="Andalus" pitchFamily="2" charset="-78"/>
                <a:cs typeface="Andalus" pitchFamily="2" charset="-78"/>
              </a:rPr>
              <a:t>Spiritual Equality based on the Qur’an</a:t>
            </a:r>
          </a:p>
        </p:txBody>
      </p:sp>
      <p:sp>
        <p:nvSpPr>
          <p:cNvPr id="31747" name="Rectangle 3"/>
          <p:cNvSpPr>
            <a:spLocks noGrp="1" noChangeArrowheads="1"/>
          </p:cNvSpPr>
          <p:nvPr>
            <p:ph type="body" idx="1"/>
          </p:nvPr>
        </p:nvSpPr>
        <p:spPr>
          <a:xfrm>
            <a:off x="381000" y="1219200"/>
            <a:ext cx="8229600" cy="5410200"/>
          </a:xfrm>
        </p:spPr>
        <p:txBody>
          <a:bodyPr/>
          <a:lstStyle/>
          <a:p>
            <a:pPr eaLnBrk="1" hangingPunct="1"/>
            <a:r>
              <a:rPr lang="en-US" sz="2400" b="1" i="1" smtClean="0">
                <a:latin typeface="Andalus" pitchFamily="2" charset="-78"/>
                <a:cs typeface="Andalus" pitchFamily="2" charset="-78"/>
              </a:rPr>
              <a:t>Their Lord answered them: “ Truly I will never cause to be lost the work any of you, Be you a male or female, you are members one of another”(3:195)</a:t>
            </a:r>
          </a:p>
          <a:p>
            <a:pPr eaLnBrk="1" hangingPunct="1"/>
            <a:endParaRPr lang="en-US" sz="2400" b="1" i="1" smtClean="0">
              <a:latin typeface="Andalus" pitchFamily="2" charset="-78"/>
              <a:cs typeface="Andalus" pitchFamily="2" charset="-78"/>
            </a:endParaRPr>
          </a:p>
          <a:p>
            <a:pPr eaLnBrk="1" hangingPunct="1"/>
            <a:r>
              <a:rPr lang="en-AU" sz="2400" b="1" smtClean="0">
                <a:latin typeface="Andalus" pitchFamily="2" charset="-78"/>
                <a:cs typeface="Andalus" pitchFamily="2" charset="-78"/>
              </a:rPr>
              <a:t>“…</a:t>
            </a:r>
            <a:r>
              <a:rPr lang="en-AU" sz="2400" b="1" i="1" smtClean="0">
                <a:latin typeface="Andalus" pitchFamily="2" charset="-78"/>
                <a:cs typeface="Andalus" pitchFamily="2" charset="-78"/>
              </a:rPr>
              <a:t>Whoever does an atom’s weight of good, whether male or female, and is a believer, all such shall enter into paradise…” </a:t>
            </a:r>
            <a:r>
              <a:rPr lang="en-AU" sz="2400" b="1" smtClean="0">
                <a:latin typeface="Andalus" pitchFamily="2" charset="-78"/>
                <a:cs typeface="Andalus" pitchFamily="2" charset="-78"/>
              </a:rPr>
              <a:t>(40:40) </a:t>
            </a:r>
            <a:r>
              <a:rPr lang="en-US" sz="2400" b="1" smtClean="0">
                <a:latin typeface="Andalus" pitchFamily="2" charset="-78"/>
                <a:cs typeface="Andalus" pitchFamily="2" charset="-78"/>
              </a:rPr>
              <a:t> </a:t>
            </a:r>
          </a:p>
          <a:p>
            <a:pPr eaLnBrk="1" hangingPunct="1"/>
            <a:endParaRPr lang="en-US" sz="2400" b="1" i="1" smtClean="0">
              <a:latin typeface="Andalus" pitchFamily="2" charset="-78"/>
              <a:cs typeface="Andalus" pitchFamily="2" charset="-78"/>
            </a:endParaRPr>
          </a:p>
          <a:p>
            <a:pPr eaLnBrk="1" hangingPunct="1"/>
            <a:r>
              <a:rPr lang="en-US" sz="2400" b="1" i="1" smtClean="0">
                <a:latin typeface="Andalus" pitchFamily="2" charset="-78"/>
                <a:cs typeface="Andalus" pitchFamily="2" charset="-78"/>
              </a:rPr>
              <a:t>“Whoever works righteousness, man or women, and has faith verily to him /her we will give a new life that is good and pure, and we will bestow on such their reward according to the best of their actions” (16:97). </a:t>
            </a:r>
            <a:endParaRPr lang="en-US" sz="2400" b="1" smtClean="0">
              <a:latin typeface="Andalus" pitchFamily="2" charset="-78"/>
              <a:cs typeface="Andalus" pitchFamily="2" charset="-78"/>
            </a:endParaRPr>
          </a:p>
          <a:p>
            <a:pPr eaLnBrk="1" hangingPunct="1"/>
            <a:endParaRPr lang="en-US" sz="2400" b="1" i="1" smtClean="0">
              <a:latin typeface="Andalus" pitchFamily="2" charset="-78"/>
              <a:cs typeface="Andalus"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1000" fill="hold"/>
                                        <p:tgtEl>
                                          <p:spTgt spid="31746"/>
                                        </p:tgtEl>
                                        <p:attrNameLst>
                                          <p:attrName>ppt_x</p:attrName>
                                        </p:attrNameLst>
                                      </p:cBhvr>
                                      <p:tavLst>
                                        <p:tav tm="0">
                                          <p:val>
                                            <p:strVal val="#ppt_x-.2"/>
                                          </p:val>
                                        </p:tav>
                                        <p:tav tm="100000">
                                          <p:val>
                                            <p:strVal val="#ppt_x"/>
                                          </p:val>
                                        </p:tav>
                                      </p:tavLst>
                                    </p:anim>
                                    <p:anim calcmode="lin" valueType="num">
                                      <p:cBhvr>
                                        <p:cTn id="8" dur="1000" fill="hold"/>
                                        <p:tgtEl>
                                          <p:spTgt spid="31746"/>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74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1747">
                                            <p:txEl>
                                              <p:pRg st="0" end="0"/>
                                            </p:txEl>
                                          </p:spTgt>
                                        </p:tgtEl>
                                        <p:attrNameLst>
                                          <p:attrName>style.visibility</p:attrName>
                                        </p:attrNameLst>
                                      </p:cBhvr>
                                      <p:to>
                                        <p:strVal val="visible"/>
                                      </p:to>
                                    </p:set>
                                    <p:animEffect transition="in" filter="fade">
                                      <p:cBhvr>
                                        <p:cTn id="14" dur="500"/>
                                        <p:tgtEl>
                                          <p:spTgt spid="31747">
                                            <p:txEl>
                                              <p:pRg st="0" end="0"/>
                                            </p:txEl>
                                          </p:spTgt>
                                        </p:tgtEl>
                                      </p:cBhvr>
                                    </p:animEffect>
                                    <p:anim calcmode="lin" valueType="num">
                                      <p:cBhvr>
                                        <p:cTn id="15"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174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1747">
                                            <p:txEl>
                                              <p:pRg st="2" end="2"/>
                                            </p:txEl>
                                          </p:spTgt>
                                        </p:tgtEl>
                                        <p:attrNameLst>
                                          <p:attrName>style.visibility</p:attrName>
                                        </p:attrNameLst>
                                      </p:cBhvr>
                                      <p:to>
                                        <p:strVal val="visible"/>
                                      </p:to>
                                    </p:set>
                                    <p:animEffect transition="in" filter="fade">
                                      <p:cBhvr>
                                        <p:cTn id="21" dur="500"/>
                                        <p:tgtEl>
                                          <p:spTgt spid="31747">
                                            <p:txEl>
                                              <p:pRg st="2" end="2"/>
                                            </p:txEl>
                                          </p:spTgt>
                                        </p:tgtEl>
                                      </p:cBhvr>
                                    </p:animEffect>
                                    <p:anim calcmode="lin" valueType="num">
                                      <p:cBhvr>
                                        <p:cTn id="22"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174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1747">
                                            <p:txEl>
                                              <p:pRg st="4" end="4"/>
                                            </p:txEl>
                                          </p:spTgt>
                                        </p:tgtEl>
                                        <p:attrNameLst>
                                          <p:attrName>style.visibility</p:attrName>
                                        </p:attrNameLst>
                                      </p:cBhvr>
                                      <p:to>
                                        <p:strVal val="visible"/>
                                      </p:to>
                                    </p:set>
                                    <p:animEffect transition="in" filter="fade">
                                      <p:cBhvr>
                                        <p:cTn id="28" dur="500"/>
                                        <p:tgtEl>
                                          <p:spTgt spid="31747">
                                            <p:txEl>
                                              <p:pRg st="4" end="4"/>
                                            </p:txEl>
                                          </p:spTgt>
                                        </p:tgtEl>
                                      </p:cBhvr>
                                    </p:animEffect>
                                    <p:anim calcmode="lin" valueType="num">
                                      <p:cBhvr>
                                        <p:cTn id="29"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3174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066800" y="152400"/>
            <a:ext cx="8077200" cy="838200"/>
          </a:xfrm>
          <a:prstGeom prst="rect">
            <a:avLst/>
          </a:prstGeom>
          <a:noFill/>
          <a:ln w="9525">
            <a:noFill/>
            <a:miter lim="800000"/>
            <a:headEnd/>
            <a:tailEnd/>
          </a:ln>
        </p:spPr>
        <p:txBody>
          <a:bodyPr anchor="ctr"/>
          <a:lstStyle/>
          <a:p>
            <a:pPr algn="ctr"/>
            <a:r>
              <a:rPr lang="en-US" sz="4000">
                <a:solidFill>
                  <a:schemeClr val="accent2"/>
                </a:solidFill>
              </a:rPr>
              <a:t>Example Women in Islam</a:t>
            </a:r>
          </a:p>
        </p:txBody>
      </p:sp>
      <p:sp>
        <p:nvSpPr>
          <p:cNvPr id="13315" name="Rectangle 3"/>
          <p:cNvSpPr>
            <a:spLocks noChangeArrowheads="1"/>
          </p:cNvSpPr>
          <p:nvPr/>
        </p:nvSpPr>
        <p:spPr bwMode="auto">
          <a:xfrm>
            <a:off x="1143000" y="914400"/>
            <a:ext cx="7772400" cy="5943600"/>
          </a:xfrm>
          <a:prstGeom prst="rect">
            <a:avLst/>
          </a:prstGeom>
          <a:noFill/>
          <a:ln w="9525">
            <a:noFill/>
            <a:miter lim="800000"/>
            <a:headEnd/>
            <a:tailEnd/>
          </a:ln>
        </p:spPr>
        <p:txBody>
          <a:bodyPr/>
          <a:lstStyle/>
          <a:p>
            <a:pPr marL="342900" indent="-342900" algn="ctr">
              <a:spcBef>
                <a:spcPct val="20000"/>
              </a:spcBef>
            </a:pPr>
            <a:r>
              <a:rPr lang="en-US" sz="4400" i="1"/>
              <a:t>Hawwa (Eve)</a:t>
            </a:r>
          </a:p>
          <a:p>
            <a:pPr marL="342900" indent="-342900" algn="ctr">
              <a:spcBef>
                <a:spcPct val="20000"/>
              </a:spcBef>
            </a:pPr>
            <a:r>
              <a:rPr lang="en-US" sz="4400" i="1"/>
              <a:t>Hajar </a:t>
            </a:r>
          </a:p>
          <a:p>
            <a:pPr marL="342900" indent="-342900" algn="ctr">
              <a:spcBef>
                <a:spcPct val="20000"/>
              </a:spcBef>
            </a:pPr>
            <a:r>
              <a:rPr lang="en-US" sz="4400" i="1"/>
              <a:t>Asiya</a:t>
            </a:r>
          </a:p>
          <a:p>
            <a:pPr marL="342900" indent="-342900" algn="ctr">
              <a:spcBef>
                <a:spcPct val="20000"/>
              </a:spcBef>
            </a:pPr>
            <a:r>
              <a:rPr lang="en-US" sz="4400" i="1"/>
              <a:t>Maryam</a:t>
            </a:r>
          </a:p>
          <a:p>
            <a:pPr marL="342900" indent="-342900" algn="ctr">
              <a:spcBef>
                <a:spcPct val="20000"/>
              </a:spcBef>
            </a:pPr>
            <a:r>
              <a:rPr lang="en-US" sz="4400" i="1"/>
              <a:t>Khadijah</a:t>
            </a:r>
          </a:p>
          <a:p>
            <a:pPr marL="342900" indent="-342900" algn="ctr">
              <a:spcBef>
                <a:spcPct val="20000"/>
              </a:spcBef>
            </a:pPr>
            <a:r>
              <a:rPr lang="en-US" sz="4400" i="1"/>
              <a:t>‘Aisha</a:t>
            </a:r>
          </a:p>
          <a:p>
            <a:pPr marL="342900" indent="-342900" algn="ctr">
              <a:spcBef>
                <a:spcPct val="20000"/>
              </a:spcBef>
            </a:pPr>
            <a:r>
              <a:rPr lang="en-US" sz="4400" i="1"/>
              <a:t>Fatima </a:t>
            </a:r>
          </a:p>
          <a:p>
            <a:pPr marL="342900" indent="-342900" algn="ctr">
              <a:spcBef>
                <a:spcPct val="20000"/>
              </a:spcBef>
            </a:pPr>
            <a:r>
              <a:rPr lang="en-US" sz="2000" i="1"/>
              <a:t>peace be upon them all</a:t>
            </a:r>
            <a:endParaRPr lang="en-US" sz="3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066800" y="152400"/>
            <a:ext cx="8077200" cy="838200"/>
          </a:xfrm>
        </p:spPr>
        <p:txBody>
          <a:bodyPr/>
          <a:lstStyle/>
          <a:p>
            <a:pPr eaLnBrk="1" hangingPunct="1"/>
            <a:r>
              <a:rPr lang="en-US" sz="3600" smtClean="0">
                <a:solidFill>
                  <a:schemeClr val="accent2"/>
                </a:solidFill>
                <a:latin typeface="Andalus" pitchFamily="2" charset="-78"/>
                <a:cs typeface="Andalus" pitchFamily="2" charset="-78"/>
              </a:rPr>
              <a:t>Example Women in Islam</a:t>
            </a:r>
          </a:p>
        </p:txBody>
      </p:sp>
      <p:sp>
        <p:nvSpPr>
          <p:cNvPr id="14339" name="Rectangle 3"/>
          <p:cNvSpPr>
            <a:spLocks noChangeArrowheads="1"/>
          </p:cNvSpPr>
          <p:nvPr/>
        </p:nvSpPr>
        <p:spPr bwMode="auto">
          <a:xfrm>
            <a:off x="1066800" y="1828800"/>
            <a:ext cx="7848600" cy="4724400"/>
          </a:xfrm>
          <a:prstGeom prst="rect">
            <a:avLst/>
          </a:prstGeom>
          <a:noFill/>
          <a:ln w="9525">
            <a:noFill/>
            <a:miter lim="800000"/>
            <a:headEnd/>
            <a:tailEnd/>
          </a:ln>
        </p:spPr>
        <p:txBody>
          <a:bodyPr/>
          <a:lstStyle/>
          <a:p>
            <a:pPr algn="ctr">
              <a:spcBef>
                <a:spcPct val="20000"/>
              </a:spcBef>
            </a:pPr>
            <a:endParaRPr lang="en-GB" sz="3200">
              <a:latin typeface="Arial" charset="0"/>
              <a:cs typeface="Arial" charset="0"/>
            </a:endParaRPr>
          </a:p>
        </p:txBody>
      </p:sp>
      <p:sp>
        <p:nvSpPr>
          <p:cNvPr id="14340" name="Rectangle 4"/>
          <p:cNvSpPr>
            <a:spLocks noGrp="1" noChangeArrowheads="1"/>
          </p:cNvSpPr>
          <p:nvPr>
            <p:ph type="subTitle" idx="1"/>
          </p:nvPr>
        </p:nvSpPr>
        <p:spPr>
          <a:xfrm>
            <a:off x="1219200" y="1066800"/>
            <a:ext cx="7543800" cy="4572000"/>
          </a:xfrm>
        </p:spPr>
        <p:txBody>
          <a:bodyPr/>
          <a:lstStyle/>
          <a:p>
            <a:pPr eaLnBrk="1" hangingPunct="1"/>
            <a:r>
              <a:rPr lang="en-US" sz="2000" smtClean="0">
                <a:latin typeface="Andalus" pitchFamily="2" charset="-78"/>
                <a:cs typeface="Andalus" pitchFamily="2" charset="-78"/>
              </a:rPr>
              <a:t>Narrated 'Ali: </a:t>
            </a:r>
          </a:p>
          <a:p>
            <a:pPr eaLnBrk="1" hangingPunct="1"/>
            <a:r>
              <a:rPr lang="en-US" sz="3800" smtClean="0">
                <a:latin typeface="Andalus" pitchFamily="2" charset="-78"/>
                <a:cs typeface="Andalus" pitchFamily="2" charset="-78"/>
              </a:rPr>
              <a:t>The Prophet said, "The best of the world's women is Mary (at her lifetime), and the best of the world's women is Khadija (at her lifetime).”</a:t>
            </a:r>
          </a:p>
          <a:p>
            <a:pPr eaLnBrk="1" hangingPunct="1"/>
            <a:r>
              <a:rPr lang="en-US" sz="2000" smtClean="0">
                <a:latin typeface="Andalus" pitchFamily="2" charset="-78"/>
                <a:cs typeface="Andalus" pitchFamily="2" charset="-78"/>
              </a:rPr>
              <a:t>Sahih Buhkari- </a:t>
            </a:r>
            <a:r>
              <a:rPr lang="en-US" sz="2000" i="1" smtClean="0">
                <a:latin typeface="Andalus" pitchFamily="2" charset="-78"/>
                <a:cs typeface="Andalus" pitchFamily="2" charset="-78"/>
              </a:rPr>
              <a:t>Volume 5, Book 58, Number 163</a:t>
            </a:r>
          </a:p>
        </p:txBody>
      </p:sp>
      <p:sp>
        <p:nvSpPr>
          <p:cNvPr id="14341" name="Rectangle 5"/>
          <p:cNvSpPr>
            <a:spLocks noChangeArrowheads="1"/>
          </p:cNvSpPr>
          <p:nvPr/>
        </p:nvSpPr>
        <p:spPr bwMode="auto">
          <a:xfrm>
            <a:off x="1524000" y="990600"/>
            <a:ext cx="7315200" cy="609600"/>
          </a:xfrm>
          <a:prstGeom prst="rect">
            <a:avLst/>
          </a:prstGeom>
          <a:noFill/>
          <a:ln w="9525">
            <a:noFill/>
            <a:miter lim="800000"/>
            <a:headEnd/>
            <a:tailEnd/>
          </a:ln>
        </p:spPr>
        <p:txBody>
          <a:bodyPr anchor="ctr"/>
          <a:lstStyle/>
          <a:p>
            <a:pPr algn="ctr"/>
            <a:endParaRPr lang="en-US" sz="900">
              <a:solidFill>
                <a:schemeClr val="tx2"/>
              </a:solidFill>
              <a:latin typeface="Arial" charset="0"/>
              <a:cs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4000" smtClean="0">
                <a:solidFill>
                  <a:schemeClr val="accent2"/>
                </a:solidFill>
                <a:latin typeface="Andalus" pitchFamily="2" charset="-78"/>
                <a:cs typeface="Andalus" pitchFamily="2" charset="-78"/>
              </a:rPr>
              <a:t>Example Women in Islam</a:t>
            </a:r>
          </a:p>
        </p:txBody>
      </p:sp>
      <p:sp>
        <p:nvSpPr>
          <p:cNvPr id="15363" name="Rectangle 3"/>
          <p:cNvSpPr>
            <a:spLocks noGrp="1" noChangeArrowheads="1"/>
          </p:cNvSpPr>
          <p:nvPr>
            <p:ph type="body" idx="1"/>
          </p:nvPr>
        </p:nvSpPr>
        <p:spPr/>
        <p:txBody>
          <a:bodyPr/>
          <a:lstStyle/>
          <a:p>
            <a:pPr eaLnBrk="1" hangingPunct="1">
              <a:buFont typeface="Wingdings" pitchFamily="2" charset="2"/>
              <a:buNone/>
            </a:pPr>
            <a:r>
              <a:rPr lang="en-US" sz="3000" b="1" smtClean="0">
                <a:latin typeface="Andalus" pitchFamily="2" charset="-78"/>
                <a:cs typeface="Andalus" pitchFamily="2" charset="-78"/>
              </a:rPr>
              <a:t>“And also Mary, the daughter of ‘Imran, who kept herself chaste (body and soul), so We breathed into it out of Our Spirit, and who affirmed the truth of the words of her Lord (His Revelations – commandments, promises and warnings – to His Messengers), and His Books, and she was of those devoutly obedient to God” (Qur’an 66:12)</a:t>
            </a:r>
            <a:endParaRPr lang="en-US" sz="3900" b="1" smtClean="0">
              <a:latin typeface="Andalus" pitchFamily="2" charset="-78"/>
              <a:cs typeface="Andalus" pitchFamily="2" charset="-78"/>
            </a:endParaRPr>
          </a:p>
          <a:p>
            <a:pPr eaLnBrk="1" hangingPunct="1"/>
            <a:endParaRPr lang="en-US" smtClean="0">
              <a:latin typeface="Andalus" pitchFamily="2" charset="-78"/>
              <a:cs typeface="Andalus"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solidFill>
                  <a:schemeClr val="accent2"/>
                </a:solidFill>
                <a:latin typeface="Andalus" pitchFamily="2" charset="-78"/>
                <a:cs typeface="Andalus" pitchFamily="2" charset="-78"/>
              </a:rPr>
              <a:t>Women’s dress in Islam</a:t>
            </a:r>
          </a:p>
        </p:txBody>
      </p:sp>
      <p:sp>
        <p:nvSpPr>
          <p:cNvPr id="16387" name="Rectangle 3"/>
          <p:cNvSpPr>
            <a:spLocks noGrp="1" noChangeArrowheads="1"/>
          </p:cNvSpPr>
          <p:nvPr>
            <p:ph type="body" idx="1"/>
          </p:nvPr>
        </p:nvSpPr>
        <p:spPr/>
        <p:txBody>
          <a:bodyPr/>
          <a:lstStyle/>
          <a:p>
            <a:pPr eaLnBrk="1" hangingPunct="1">
              <a:buFontTx/>
              <a:buNone/>
            </a:pPr>
            <a:r>
              <a:rPr lang="en-US" smtClean="0">
                <a:latin typeface="Andalus" pitchFamily="2" charset="-78"/>
                <a:cs typeface="Andalus" pitchFamily="2" charset="-78"/>
              </a:rPr>
              <a:t>Basic guiding principle: </a:t>
            </a:r>
            <a:r>
              <a:rPr lang="en-US" sz="4000" b="1" smtClean="0">
                <a:latin typeface="Andalus" pitchFamily="2" charset="-78"/>
                <a:cs typeface="Andalus" pitchFamily="2" charset="-78"/>
              </a:rPr>
              <a:t>Modesty</a:t>
            </a:r>
          </a:p>
          <a:p>
            <a:pPr eaLnBrk="1" hangingPunct="1">
              <a:buFontTx/>
              <a:buNone/>
            </a:pPr>
            <a:r>
              <a:rPr lang="en-AU" sz="3000" b="1" i="1" smtClean="0">
                <a:latin typeface="Andalus" pitchFamily="2" charset="-78"/>
                <a:cs typeface="Andalus" pitchFamily="2" charset="-78"/>
              </a:rPr>
              <a:t>“Say to the believing men that they should lower their gaze and guard their modesty…. And say to the believing women that they should lower their gaze and guard their modesty; that they should not display their beauty and ornaments except what ordinarily appear thereof; that they should draw their veils over their bosoms” (24:30-31</a:t>
            </a:r>
            <a:r>
              <a:rPr lang="en-AU" sz="3000" smtClean="0">
                <a:latin typeface="Andalus" pitchFamily="2" charset="-78"/>
                <a:cs typeface="Andalus" pitchFamily="2" charset="-78"/>
              </a:rPr>
              <a:t>).</a:t>
            </a:r>
            <a:endParaRPr lang="en-US" sz="3000" smtClean="0">
              <a:latin typeface="Andalus" pitchFamily="2" charset="-78"/>
              <a:cs typeface="Andalus"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92162"/>
          </a:xfrm>
        </p:spPr>
        <p:txBody>
          <a:bodyPr/>
          <a:lstStyle/>
          <a:p>
            <a:pPr eaLnBrk="1" hangingPunct="1"/>
            <a:r>
              <a:rPr lang="en-US" sz="3200" smtClean="0">
                <a:solidFill>
                  <a:schemeClr val="accent2"/>
                </a:solidFill>
                <a:latin typeface="Andalus" pitchFamily="2" charset="-78"/>
                <a:cs typeface="Andalus" pitchFamily="2" charset="-78"/>
              </a:rPr>
              <a:t>Women’s dress in Islam FAQ</a:t>
            </a:r>
          </a:p>
        </p:txBody>
      </p:sp>
      <p:sp>
        <p:nvSpPr>
          <p:cNvPr id="17411" name="Rectangle 3"/>
          <p:cNvSpPr>
            <a:spLocks noGrp="1" noChangeArrowheads="1"/>
          </p:cNvSpPr>
          <p:nvPr>
            <p:ph type="body" idx="1"/>
          </p:nvPr>
        </p:nvSpPr>
        <p:spPr>
          <a:xfrm>
            <a:off x="457200" y="1066800"/>
            <a:ext cx="8229600" cy="5059363"/>
          </a:xfrm>
        </p:spPr>
        <p:txBody>
          <a:bodyPr/>
          <a:lstStyle/>
          <a:p>
            <a:pPr eaLnBrk="1" hangingPunct="1">
              <a:lnSpc>
                <a:spcPct val="80000"/>
              </a:lnSpc>
            </a:pPr>
            <a:r>
              <a:rPr lang="en-US" sz="2400" smtClean="0">
                <a:latin typeface="Andalus" pitchFamily="2" charset="-78"/>
                <a:cs typeface="Andalus" pitchFamily="2" charset="-78"/>
              </a:rPr>
              <a:t>When is a women obliged to cover?</a:t>
            </a:r>
          </a:p>
          <a:p>
            <a:pPr eaLnBrk="1" hangingPunct="1">
              <a:lnSpc>
                <a:spcPct val="80000"/>
              </a:lnSpc>
              <a:buFontTx/>
              <a:buNone/>
            </a:pPr>
            <a:r>
              <a:rPr lang="en-US" sz="2400" b="1" smtClean="0">
                <a:solidFill>
                  <a:schemeClr val="accent2"/>
                </a:solidFill>
                <a:latin typeface="Andalus" pitchFamily="2" charset="-78"/>
                <a:cs typeface="Andalus" pitchFamily="2" charset="-78"/>
              </a:rPr>
              <a:t>         </a:t>
            </a:r>
            <a:r>
              <a:rPr lang="en-US" sz="2400" i="1" smtClean="0">
                <a:solidFill>
                  <a:schemeClr val="accent2"/>
                </a:solidFill>
                <a:latin typeface="Andalus" pitchFamily="2" charset="-78"/>
                <a:cs typeface="Andalus" pitchFamily="2" charset="-78"/>
              </a:rPr>
              <a:t>“the age of puberty”</a:t>
            </a:r>
          </a:p>
          <a:p>
            <a:pPr eaLnBrk="1" hangingPunct="1">
              <a:lnSpc>
                <a:spcPct val="80000"/>
              </a:lnSpc>
              <a:buFontTx/>
              <a:buNone/>
            </a:pPr>
            <a:endParaRPr lang="en-US" sz="2400" i="1" smtClean="0">
              <a:solidFill>
                <a:schemeClr val="accent2"/>
              </a:solidFill>
              <a:latin typeface="Andalus" pitchFamily="2" charset="-78"/>
              <a:cs typeface="Andalus" pitchFamily="2" charset="-78"/>
            </a:endParaRPr>
          </a:p>
          <a:p>
            <a:pPr eaLnBrk="1" hangingPunct="1">
              <a:lnSpc>
                <a:spcPct val="80000"/>
              </a:lnSpc>
            </a:pPr>
            <a:r>
              <a:rPr lang="en-US" sz="2400" smtClean="0">
                <a:latin typeface="Andalus" pitchFamily="2" charset="-78"/>
                <a:cs typeface="Andalus" pitchFamily="2" charset="-78"/>
              </a:rPr>
              <a:t>Which part of the body should be covered?</a:t>
            </a:r>
          </a:p>
          <a:p>
            <a:pPr eaLnBrk="1" hangingPunct="1">
              <a:lnSpc>
                <a:spcPct val="80000"/>
              </a:lnSpc>
              <a:buFontTx/>
              <a:buNone/>
            </a:pPr>
            <a:r>
              <a:rPr lang="en-US" sz="2400" smtClean="0">
                <a:solidFill>
                  <a:schemeClr val="accent2"/>
                </a:solidFill>
                <a:latin typeface="Andalus" pitchFamily="2" charset="-78"/>
                <a:cs typeface="Andalus" pitchFamily="2" charset="-78"/>
              </a:rPr>
              <a:t>       </a:t>
            </a:r>
            <a:r>
              <a:rPr lang="en-US" sz="2400" i="1" smtClean="0">
                <a:solidFill>
                  <a:schemeClr val="accent2"/>
                </a:solidFill>
                <a:latin typeface="Andalus" pitchFamily="2" charset="-78"/>
                <a:cs typeface="Andalus" pitchFamily="2" charset="-78"/>
              </a:rPr>
              <a:t>“ Covering the face is not a requirement of Islam”</a:t>
            </a:r>
          </a:p>
          <a:p>
            <a:pPr eaLnBrk="1" hangingPunct="1">
              <a:lnSpc>
                <a:spcPct val="80000"/>
              </a:lnSpc>
              <a:buFontTx/>
              <a:buNone/>
            </a:pPr>
            <a:endParaRPr lang="en-US" sz="2400" b="1" smtClean="0">
              <a:solidFill>
                <a:schemeClr val="accent2"/>
              </a:solidFill>
              <a:latin typeface="Andalus" pitchFamily="2" charset="-78"/>
              <a:cs typeface="Andalus" pitchFamily="2" charset="-78"/>
            </a:endParaRPr>
          </a:p>
          <a:p>
            <a:pPr eaLnBrk="1" hangingPunct="1">
              <a:lnSpc>
                <a:spcPct val="80000"/>
              </a:lnSpc>
            </a:pPr>
            <a:r>
              <a:rPr lang="en-US" sz="2400" smtClean="0">
                <a:latin typeface="Andalus" pitchFamily="2" charset="-78"/>
                <a:cs typeface="Andalus" pitchFamily="2" charset="-78"/>
              </a:rPr>
              <a:t>Is head-covering required for a woman in order to become a Muslim? </a:t>
            </a:r>
          </a:p>
          <a:p>
            <a:pPr eaLnBrk="1" hangingPunct="1">
              <a:lnSpc>
                <a:spcPct val="80000"/>
              </a:lnSpc>
              <a:buFontTx/>
              <a:buNone/>
            </a:pPr>
            <a:r>
              <a:rPr lang="en-US" sz="2400" i="1" smtClean="0">
                <a:solidFill>
                  <a:schemeClr val="accent2"/>
                </a:solidFill>
                <a:latin typeface="Andalus" pitchFamily="2" charset="-78"/>
                <a:cs typeface="Andalus" pitchFamily="2" charset="-78"/>
              </a:rPr>
              <a:t>         “</a:t>
            </a:r>
            <a:r>
              <a:rPr lang="en-AU" sz="2400" i="1" smtClean="0">
                <a:solidFill>
                  <a:schemeClr val="accent2"/>
                </a:solidFill>
                <a:latin typeface="Andalus" pitchFamily="2" charset="-78"/>
                <a:cs typeface="Andalus" pitchFamily="2" charset="-78"/>
              </a:rPr>
              <a:t>Not covering the hair or not feeling ready to practice this requirement should and does not prevent a woman to have faith in God and chose Islam as a religion”</a:t>
            </a:r>
          </a:p>
          <a:p>
            <a:pPr eaLnBrk="1" hangingPunct="1">
              <a:lnSpc>
                <a:spcPct val="80000"/>
              </a:lnSpc>
              <a:buFontTx/>
              <a:buNone/>
            </a:pPr>
            <a:endParaRPr lang="en-US" sz="2400" smtClean="0">
              <a:solidFill>
                <a:schemeClr val="accent2"/>
              </a:solidFill>
              <a:latin typeface="Andalus" pitchFamily="2" charset="-78"/>
              <a:cs typeface="Andalus" pitchFamily="2" charset="-78"/>
            </a:endParaRPr>
          </a:p>
          <a:p>
            <a:pPr eaLnBrk="1" hangingPunct="1">
              <a:lnSpc>
                <a:spcPct val="80000"/>
              </a:lnSpc>
            </a:pPr>
            <a:r>
              <a:rPr lang="en-US" sz="2400" smtClean="0">
                <a:latin typeface="Andalus" pitchFamily="2" charset="-78"/>
                <a:cs typeface="Andalus" pitchFamily="2" charset="-78"/>
              </a:rPr>
              <a:t>Neither a woman is forced to cover nor does a woman cover for someone else but just for the sake of Allah.</a:t>
            </a:r>
          </a:p>
          <a:p>
            <a:pPr eaLnBrk="1" hangingPunct="1">
              <a:lnSpc>
                <a:spcPct val="80000"/>
              </a:lnSpc>
            </a:pPr>
            <a:endParaRPr lang="en-US" sz="2400" smtClean="0">
              <a:latin typeface="Andalus" pitchFamily="2" charset="-78"/>
              <a:cs typeface="Andalus"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90600" y="304800"/>
            <a:ext cx="7543800" cy="1431925"/>
          </a:xfrm>
        </p:spPr>
        <p:txBody>
          <a:bodyPr/>
          <a:lstStyle/>
          <a:p>
            <a:pPr eaLnBrk="1" hangingPunct="1"/>
            <a:r>
              <a:rPr lang="en-US" sz="3600" smtClean="0">
                <a:solidFill>
                  <a:schemeClr val="accent2"/>
                </a:solidFill>
                <a:latin typeface="Andalus" pitchFamily="2" charset="-78"/>
                <a:cs typeface="Andalus" pitchFamily="2" charset="-78"/>
              </a:rPr>
              <a:t>In Islam, woman has equal rights to;</a:t>
            </a:r>
          </a:p>
        </p:txBody>
      </p:sp>
      <p:sp>
        <p:nvSpPr>
          <p:cNvPr id="18435" name="Rectangle 3"/>
          <p:cNvSpPr>
            <a:spLocks noGrp="1" noChangeArrowheads="1"/>
          </p:cNvSpPr>
          <p:nvPr>
            <p:ph type="body" idx="1"/>
          </p:nvPr>
        </p:nvSpPr>
        <p:spPr>
          <a:xfrm>
            <a:off x="457200" y="1447800"/>
            <a:ext cx="8229600" cy="4678363"/>
          </a:xfrm>
        </p:spPr>
        <p:txBody>
          <a:bodyPr/>
          <a:lstStyle/>
          <a:p>
            <a:pPr eaLnBrk="1" hangingPunct="1">
              <a:lnSpc>
                <a:spcPct val="80000"/>
              </a:lnSpc>
            </a:pPr>
            <a:r>
              <a:rPr lang="en-US" sz="4000" smtClean="0">
                <a:latin typeface="Andalus" pitchFamily="2" charset="-78"/>
                <a:cs typeface="Andalus" pitchFamily="2" charset="-78"/>
              </a:rPr>
              <a:t>obtain education</a:t>
            </a:r>
          </a:p>
          <a:p>
            <a:pPr eaLnBrk="1" hangingPunct="1">
              <a:lnSpc>
                <a:spcPct val="80000"/>
              </a:lnSpc>
            </a:pPr>
            <a:r>
              <a:rPr lang="en-US" sz="4000" smtClean="0">
                <a:latin typeface="Andalus" pitchFamily="2" charset="-78"/>
                <a:cs typeface="Andalus" pitchFamily="2" charset="-78"/>
              </a:rPr>
              <a:t>own independent property</a:t>
            </a:r>
          </a:p>
          <a:p>
            <a:pPr eaLnBrk="1" hangingPunct="1">
              <a:lnSpc>
                <a:spcPct val="80000"/>
              </a:lnSpc>
            </a:pPr>
            <a:r>
              <a:rPr lang="en-US" sz="4000" smtClean="0">
                <a:latin typeface="Andalus" pitchFamily="2" charset="-78"/>
                <a:cs typeface="Andalus" pitchFamily="2" charset="-78"/>
              </a:rPr>
              <a:t>enter into contracts</a:t>
            </a:r>
          </a:p>
          <a:p>
            <a:pPr eaLnBrk="1" hangingPunct="1">
              <a:lnSpc>
                <a:spcPct val="80000"/>
              </a:lnSpc>
            </a:pPr>
            <a:r>
              <a:rPr lang="en-US" sz="4000" smtClean="0">
                <a:latin typeface="Andalus" pitchFamily="2" charset="-78"/>
                <a:cs typeface="Andalus" pitchFamily="2" charset="-78"/>
              </a:rPr>
              <a:t>initiate and run commercial enterprises</a:t>
            </a:r>
          </a:p>
          <a:p>
            <a:pPr eaLnBrk="1" hangingPunct="1">
              <a:lnSpc>
                <a:spcPct val="80000"/>
              </a:lnSpc>
            </a:pPr>
            <a:r>
              <a:rPr lang="en-US" sz="4000" smtClean="0">
                <a:latin typeface="Andalus" pitchFamily="2" charset="-78"/>
                <a:cs typeface="Andalus" pitchFamily="2" charset="-78"/>
              </a:rPr>
              <a:t>earn and posses wealth independently</a:t>
            </a:r>
          </a:p>
          <a:p>
            <a:pPr eaLnBrk="1" hangingPunct="1">
              <a:lnSpc>
                <a:spcPct val="80000"/>
              </a:lnSpc>
            </a:pPr>
            <a:r>
              <a:rPr lang="en-US" sz="4000" smtClean="0">
                <a:latin typeface="Andalus" pitchFamily="2" charset="-78"/>
                <a:cs typeface="Andalus" pitchFamily="2" charset="-78"/>
              </a:rPr>
              <a:t>express her opinions and be heard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868362"/>
          </a:xfrm>
        </p:spPr>
        <p:txBody>
          <a:bodyPr/>
          <a:lstStyle/>
          <a:p>
            <a:pPr eaLnBrk="1" hangingPunct="1"/>
            <a:r>
              <a:rPr lang="en-US" sz="3200" smtClean="0">
                <a:solidFill>
                  <a:schemeClr val="accent2"/>
                </a:solidFill>
                <a:latin typeface="Andalus" pitchFamily="2" charset="-78"/>
                <a:cs typeface="Andalus" pitchFamily="2" charset="-78"/>
              </a:rPr>
              <a:t>In Islam, woman has equal rights to;</a:t>
            </a:r>
          </a:p>
        </p:txBody>
      </p:sp>
      <p:sp>
        <p:nvSpPr>
          <p:cNvPr id="19459" name="Rectangle 3"/>
          <p:cNvSpPr>
            <a:spLocks noGrp="1" noChangeArrowheads="1"/>
          </p:cNvSpPr>
          <p:nvPr>
            <p:ph type="body" idx="1"/>
          </p:nvPr>
        </p:nvSpPr>
        <p:spPr>
          <a:xfrm>
            <a:off x="457200" y="1143000"/>
            <a:ext cx="8229600" cy="5410200"/>
          </a:xfrm>
        </p:spPr>
        <p:txBody>
          <a:bodyPr/>
          <a:lstStyle/>
          <a:p>
            <a:pPr eaLnBrk="1" hangingPunct="1">
              <a:lnSpc>
                <a:spcPct val="90000"/>
              </a:lnSpc>
            </a:pPr>
            <a:r>
              <a:rPr lang="en-US" sz="2800" smtClean="0">
                <a:latin typeface="Andalus" pitchFamily="2" charset="-78"/>
                <a:cs typeface="Andalus" pitchFamily="2" charset="-78"/>
              </a:rPr>
              <a:t>negotiate marriage terms</a:t>
            </a:r>
          </a:p>
          <a:p>
            <a:pPr eaLnBrk="1" hangingPunct="1">
              <a:lnSpc>
                <a:spcPct val="90000"/>
              </a:lnSpc>
            </a:pPr>
            <a:r>
              <a:rPr lang="en-US" sz="2800" smtClean="0">
                <a:latin typeface="Andalus" pitchFamily="2" charset="-78"/>
                <a:cs typeface="Andalus" pitchFamily="2" charset="-78"/>
              </a:rPr>
              <a:t>demand of her prospective husband a dowry</a:t>
            </a:r>
          </a:p>
          <a:p>
            <a:pPr eaLnBrk="1" hangingPunct="1">
              <a:lnSpc>
                <a:spcPct val="90000"/>
              </a:lnSpc>
            </a:pPr>
            <a:r>
              <a:rPr lang="en-US" sz="2800" smtClean="0">
                <a:latin typeface="Andalus" pitchFamily="2" charset="-78"/>
                <a:cs typeface="Andalus" pitchFamily="2" charset="-78"/>
              </a:rPr>
              <a:t>obtain a divorce</a:t>
            </a:r>
          </a:p>
          <a:p>
            <a:pPr eaLnBrk="1" hangingPunct="1">
              <a:lnSpc>
                <a:spcPct val="90000"/>
              </a:lnSpc>
            </a:pPr>
            <a:r>
              <a:rPr lang="en-US" sz="2800" smtClean="0">
                <a:latin typeface="Andalus" pitchFamily="2" charset="-78"/>
                <a:cs typeface="Andalus" pitchFamily="2" charset="-78"/>
              </a:rPr>
              <a:t>keep all her own money </a:t>
            </a:r>
          </a:p>
          <a:p>
            <a:pPr eaLnBrk="1" hangingPunct="1">
              <a:lnSpc>
                <a:spcPct val="90000"/>
              </a:lnSpc>
            </a:pPr>
            <a:r>
              <a:rPr lang="en-US" sz="2800" smtClean="0">
                <a:latin typeface="Andalus" pitchFamily="2" charset="-78"/>
                <a:cs typeface="Andalus" pitchFamily="2" charset="-78"/>
              </a:rPr>
              <a:t>to refuse any marriage proposal</a:t>
            </a:r>
          </a:p>
          <a:p>
            <a:pPr eaLnBrk="1" hangingPunct="1">
              <a:lnSpc>
                <a:spcPct val="90000"/>
              </a:lnSpc>
            </a:pPr>
            <a:r>
              <a:rPr lang="en-US" sz="2800" smtClean="0">
                <a:latin typeface="Andalus" pitchFamily="2" charset="-78"/>
                <a:cs typeface="Andalus" pitchFamily="2" charset="-78"/>
              </a:rPr>
              <a:t>The right to vote</a:t>
            </a:r>
          </a:p>
          <a:p>
            <a:pPr eaLnBrk="1" hangingPunct="1">
              <a:lnSpc>
                <a:spcPct val="90000"/>
              </a:lnSpc>
            </a:pPr>
            <a:r>
              <a:rPr lang="en-US" sz="2800" smtClean="0">
                <a:latin typeface="Andalus" pitchFamily="2" charset="-78"/>
                <a:cs typeface="Andalus" pitchFamily="2" charset="-78"/>
              </a:rPr>
              <a:t>(as a wife) provisions from the husband for all her needs</a:t>
            </a:r>
          </a:p>
          <a:p>
            <a:pPr eaLnBrk="1" hangingPunct="1">
              <a:lnSpc>
                <a:spcPct val="90000"/>
              </a:lnSpc>
            </a:pPr>
            <a:r>
              <a:rPr lang="en-US" sz="2800" smtClean="0">
                <a:latin typeface="Andalus" pitchFamily="2" charset="-78"/>
                <a:cs typeface="Andalus" pitchFamily="2" charset="-78"/>
              </a:rPr>
              <a:t>(as a daughter or sister ) support and maintenance by her father and brother respectively </a:t>
            </a:r>
          </a:p>
          <a:p>
            <a:pPr eaLnBrk="1" hangingPunct="1">
              <a:lnSpc>
                <a:spcPct val="90000"/>
              </a:lnSpc>
            </a:pPr>
            <a:r>
              <a:rPr lang="en-US" sz="2800" smtClean="0">
                <a:latin typeface="Andalus" pitchFamily="2" charset="-78"/>
                <a:cs typeface="Andalus" pitchFamily="2" charset="-78"/>
              </a:rPr>
              <a:t>Equality of reward for equal deeds</a:t>
            </a:r>
          </a:p>
          <a:p>
            <a:pPr eaLnBrk="1" hangingPunct="1">
              <a:lnSpc>
                <a:spcPct val="90000"/>
              </a:lnSpc>
              <a:buFontTx/>
              <a:buNone/>
            </a:pPr>
            <a:endParaRPr lang="en-US" sz="2800" smtClean="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868362"/>
          </a:xfrm>
        </p:spPr>
        <p:txBody>
          <a:bodyPr/>
          <a:lstStyle/>
          <a:p>
            <a:pPr eaLnBrk="1" hangingPunct="1"/>
            <a:r>
              <a:rPr lang="en-US" smtClean="0">
                <a:solidFill>
                  <a:schemeClr val="accent2"/>
                </a:solidFill>
                <a:latin typeface="Andalus" pitchFamily="2" charset="-78"/>
                <a:cs typeface="Andalus" pitchFamily="2" charset="-78"/>
              </a:rPr>
              <a:t>Order of the universe</a:t>
            </a:r>
          </a:p>
        </p:txBody>
      </p:sp>
      <p:sp>
        <p:nvSpPr>
          <p:cNvPr id="3075" name="Rectangle 3"/>
          <p:cNvSpPr>
            <a:spLocks noGrp="1" noChangeArrowheads="1"/>
          </p:cNvSpPr>
          <p:nvPr>
            <p:ph type="body" idx="1"/>
          </p:nvPr>
        </p:nvSpPr>
        <p:spPr>
          <a:xfrm>
            <a:off x="457200" y="1219200"/>
            <a:ext cx="8229600" cy="4906963"/>
          </a:xfrm>
        </p:spPr>
        <p:txBody>
          <a:bodyPr/>
          <a:lstStyle/>
          <a:p>
            <a:pPr eaLnBrk="1" hangingPunct="1">
              <a:buFontTx/>
              <a:buNone/>
            </a:pPr>
            <a:r>
              <a:rPr lang="en-US" smtClean="0">
                <a:latin typeface="Andalus" pitchFamily="2" charset="-78"/>
                <a:cs typeface="Andalus" pitchFamily="2" charset="-78"/>
              </a:rPr>
              <a:t>God created everything, from sub-atomic particles to human beings, in pairs to form a unity</a:t>
            </a:r>
          </a:p>
        </p:txBody>
      </p:sp>
      <p:pic>
        <p:nvPicPr>
          <p:cNvPr id="3076" name="Picture 5" descr="See full size image"/>
          <p:cNvPicPr>
            <a:picLocks noChangeAspect="1" noChangeArrowheads="1"/>
          </p:cNvPicPr>
          <p:nvPr/>
        </p:nvPicPr>
        <p:blipFill>
          <a:blip r:embed="rId3" cstate="print"/>
          <a:srcRect/>
          <a:stretch>
            <a:fillRect/>
          </a:stretch>
        </p:blipFill>
        <p:spPr bwMode="auto">
          <a:xfrm>
            <a:off x="457200" y="2667000"/>
            <a:ext cx="3429000" cy="3429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715962"/>
          </a:xfrm>
        </p:spPr>
        <p:txBody>
          <a:bodyPr/>
          <a:lstStyle/>
          <a:p>
            <a:pPr eaLnBrk="1" hangingPunct="1"/>
            <a:r>
              <a:rPr lang="en-US" smtClean="0">
                <a:solidFill>
                  <a:schemeClr val="accent2"/>
                </a:solidFill>
                <a:latin typeface="Andalus" pitchFamily="2" charset="-78"/>
                <a:cs typeface="Andalus" pitchFamily="2" charset="-78"/>
              </a:rPr>
              <a:t>Basis in the Qur’an</a:t>
            </a:r>
          </a:p>
        </p:txBody>
      </p:sp>
      <p:sp>
        <p:nvSpPr>
          <p:cNvPr id="4099" name="Rectangle 3"/>
          <p:cNvSpPr>
            <a:spLocks noGrp="1" noChangeArrowheads="1"/>
          </p:cNvSpPr>
          <p:nvPr>
            <p:ph type="body" idx="1"/>
          </p:nvPr>
        </p:nvSpPr>
        <p:spPr>
          <a:xfrm>
            <a:off x="228600" y="1219200"/>
            <a:ext cx="8610600" cy="5105400"/>
          </a:xfrm>
        </p:spPr>
        <p:txBody>
          <a:bodyPr/>
          <a:lstStyle/>
          <a:p>
            <a:pPr eaLnBrk="1" hangingPunct="1">
              <a:buFontTx/>
              <a:buNone/>
            </a:pPr>
            <a:r>
              <a:rPr lang="en-US" smtClean="0">
                <a:latin typeface="Andalus" pitchFamily="2" charset="-78"/>
                <a:cs typeface="Andalus" pitchFamily="2" charset="-78"/>
              </a:rPr>
              <a:t>Created as mates…</a:t>
            </a:r>
          </a:p>
          <a:p>
            <a:pPr eaLnBrk="1" hangingPunct="1">
              <a:buFontTx/>
              <a:buNone/>
            </a:pPr>
            <a:r>
              <a:rPr lang="en-US" sz="4000" smtClean="0">
                <a:latin typeface="Andalus" pitchFamily="2" charset="-78"/>
                <a:cs typeface="Andalus" pitchFamily="2" charset="-78"/>
              </a:rPr>
              <a:t>O mankind! Reverence your Guardian-Lord, who created you from a single person, created, of like nature, his mate, and from this pair scattered (like seeds) countless men and women… Qur’an (4:1)</a:t>
            </a:r>
          </a:p>
          <a:p>
            <a:pPr eaLnBrk="1" hangingPunct="1"/>
            <a:endParaRPr lang="en-US" sz="4000" i="1" smtClean="0">
              <a:latin typeface="Andalus" pitchFamily="2" charset="-78"/>
              <a:cs typeface="Andalus" pitchFamily="2" charset="-78"/>
            </a:endParaRPr>
          </a:p>
          <a:p>
            <a:pPr eaLnBrk="1" hangingPunct="1">
              <a:buFontTx/>
              <a:buNone/>
            </a:pPr>
            <a:endParaRPr lang="en-US" i="1" smtClean="0"/>
          </a:p>
          <a:p>
            <a:pPr eaLnBrk="1" hangingPunct="1"/>
            <a:endParaRPr lang="en-US" sz="2400" smtClean="0"/>
          </a:p>
          <a:p>
            <a:pPr eaLnBrk="1" hangingPunct="1"/>
            <a:endParaRPr lang="en-US"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200" smtClean="0">
                <a:solidFill>
                  <a:schemeClr val="accent2"/>
                </a:solidFill>
                <a:latin typeface="Andalus" pitchFamily="2" charset="-78"/>
                <a:cs typeface="Andalus" pitchFamily="2" charset="-78"/>
              </a:rPr>
              <a:t>Basis in the Hadith - sayings of the Prophet of Islam (peace be upon him)</a:t>
            </a:r>
            <a:r>
              <a:rPr lang="en-US" sz="4800" smtClean="0"/>
              <a:t> </a:t>
            </a:r>
          </a:p>
        </p:txBody>
      </p:sp>
      <p:sp>
        <p:nvSpPr>
          <p:cNvPr id="5123" name="Rectangle 3"/>
          <p:cNvSpPr>
            <a:spLocks noGrp="1" noChangeArrowheads="1"/>
          </p:cNvSpPr>
          <p:nvPr>
            <p:ph type="body" idx="1"/>
          </p:nvPr>
        </p:nvSpPr>
        <p:spPr/>
        <p:txBody>
          <a:bodyPr/>
          <a:lstStyle/>
          <a:p>
            <a:pPr eaLnBrk="1" hangingPunct="1">
              <a:buFontTx/>
              <a:buNone/>
            </a:pPr>
            <a:endParaRPr lang="en-US" sz="4400" smtClean="0"/>
          </a:p>
          <a:p>
            <a:pPr eaLnBrk="1" hangingPunct="1">
              <a:buFontTx/>
              <a:buNone/>
            </a:pPr>
            <a:r>
              <a:rPr lang="en-US" sz="6000" i="1" smtClean="0">
                <a:latin typeface="Andalus" pitchFamily="2" charset="-78"/>
                <a:cs typeface="Andalus" pitchFamily="2" charset="-78"/>
              </a:rPr>
              <a:t>"Women are the twin halves of men.“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solidFill>
                  <a:schemeClr val="accent2"/>
                </a:solidFill>
                <a:latin typeface="Andalus" pitchFamily="2" charset="-78"/>
                <a:cs typeface="Andalus" pitchFamily="2" charset="-78"/>
              </a:rPr>
              <a:t>…it follows that;</a:t>
            </a:r>
          </a:p>
        </p:txBody>
      </p:sp>
      <p:sp>
        <p:nvSpPr>
          <p:cNvPr id="6147" name="Rectangle 3"/>
          <p:cNvSpPr>
            <a:spLocks noGrp="1" noChangeArrowheads="1"/>
          </p:cNvSpPr>
          <p:nvPr>
            <p:ph type="body" idx="1"/>
          </p:nvPr>
        </p:nvSpPr>
        <p:spPr/>
        <p:txBody>
          <a:bodyPr/>
          <a:lstStyle/>
          <a:p>
            <a:pPr eaLnBrk="1" hangingPunct="1">
              <a:buFontTx/>
              <a:buNone/>
            </a:pPr>
            <a:r>
              <a:rPr lang="en-US" sz="4000" smtClean="0">
                <a:latin typeface="Andalus" pitchFamily="2" charset="-78"/>
                <a:cs typeface="Andalus" pitchFamily="2" charset="-78"/>
              </a:rPr>
              <a:t>Man without woman, or woman without man, cannot exist; they were created together. </a:t>
            </a:r>
          </a:p>
          <a:p>
            <a:pPr eaLnBrk="1" hangingPunct="1">
              <a:buFontTx/>
              <a:buNone/>
            </a:pPr>
            <a:endParaRPr lang="en-US" sz="4000" smtClean="0">
              <a:latin typeface="Andalus" pitchFamily="2" charset="-78"/>
              <a:cs typeface="Andalus" pitchFamily="2" charset="-78"/>
            </a:endParaRPr>
          </a:p>
          <a:p>
            <a:pPr eaLnBrk="1" hangingPunct="1">
              <a:buFontTx/>
              <a:buNone/>
            </a:pPr>
            <a:r>
              <a:rPr lang="en-US" sz="4000" smtClean="0">
                <a:latin typeface="Andalus" pitchFamily="2" charset="-78"/>
                <a:cs typeface="Andalus" pitchFamily="2" charset="-78"/>
              </a:rPr>
              <a:t>Man and woman complement each other.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solidFill>
                  <a:schemeClr val="accent2"/>
                </a:solidFill>
                <a:latin typeface="Andalus" pitchFamily="2" charset="-78"/>
                <a:cs typeface="Andalus" pitchFamily="2" charset="-78"/>
              </a:rPr>
              <a:t>Status of man &amp; woman in Islam</a:t>
            </a:r>
            <a:r>
              <a:rPr lang="en-US" smtClean="0"/>
              <a:t> </a:t>
            </a:r>
          </a:p>
        </p:txBody>
      </p:sp>
      <p:sp>
        <p:nvSpPr>
          <p:cNvPr id="7171" name="Rectangle 3"/>
          <p:cNvSpPr>
            <a:spLocks noGrp="1" noChangeArrowheads="1"/>
          </p:cNvSpPr>
          <p:nvPr>
            <p:ph type="body" idx="1"/>
          </p:nvPr>
        </p:nvSpPr>
        <p:spPr/>
        <p:txBody>
          <a:bodyPr/>
          <a:lstStyle/>
          <a:p>
            <a:pPr eaLnBrk="1" hangingPunct="1">
              <a:buFontTx/>
              <a:buNone/>
            </a:pPr>
            <a:r>
              <a:rPr lang="en-US" smtClean="0">
                <a:latin typeface="Andalus" pitchFamily="2" charset="-78"/>
                <a:cs typeface="Andalus" pitchFamily="2" charset="-78"/>
              </a:rPr>
              <a:t>	</a:t>
            </a:r>
            <a:r>
              <a:rPr lang="en-US" sz="2800" smtClean="0">
                <a:latin typeface="Andalus" pitchFamily="2" charset="-78"/>
                <a:cs typeface="Andalus" pitchFamily="2" charset="-78"/>
              </a:rPr>
              <a:t>rights and responsibilities based on recognition of the difference between;</a:t>
            </a:r>
          </a:p>
          <a:p>
            <a:pPr eaLnBrk="1" hangingPunct="1">
              <a:buFontTx/>
              <a:buNone/>
            </a:pPr>
            <a:endParaRPr lang="en-US" sz="2800" smtClean="0">
              <a:latin typeface="Andalus" pitchFamily="2" charset="-78"/>
              <a:cs typeface="Andalus" pitchFamily="2" charset="-78"/>
            </a:endParaRPr>
          </a:p>
          <a:p>
            <a:pPr algn="ctr" eaLnBrk="1" hangingPunct="1">
              <a:buFontTx/>
              <a:buNone/>
            </a:pPr>
            <a:r>
              <a:rPr lang="en-US" sz="6600" smtClean="0">
                <a:latin typeface="Andalus" pitchFamily="2" charset="-78"/>
                <a:cs typeface="Andalus" pitchFamily="2" charset="-78"/>
              </a:rPr>
              <a:t>Equality</a:t>
            </a:r>
            <a:r>
              <a:rPr lang="en-US" sz="6000" smtClean="0">
                <a:latin typeface="Andalus" pitchFamily="2" charset="-78"/>
                <a:cs typeface="Andalus" pitchFamily="2" charset="-78"/>
              </a:rPr>
              <a:t> </a:t>
            </a:r>
            <a:r>
              <a:rPr lang="en-US" smtClean="0">
                <a:latin typeface="Andalus" pitchFamily="2" charset="-78"/>
                <a:cs typeface="Andalus" pitchFamily="2" charset="-78"/>
              </a:rPr>
              <a:t>vs.</a:t>
            </a:r>
            <a:r>
              <a:rPr lang="en-US" sz="6000" smtClean="0">
                <a:latin typeface="Andalus" pitchFamily="2" charset="-78"/>
                <a:cs typeface="Andalus" pitchFamily="2" charset="-78"/>
              </a:rPr>
              <a:t> </a:t>
            </a:r>
            <a:r>
              <a:rPr lang="en-US" sz="6600" smtClean="0">
                <a:latin typeface="Andalus" pitchFamily="2" charset="-78"/>
                <a:cs typeface="Andalus" pitchFamily="2" charset="-78"/>
              </a:rPr>
              <a:t>Identity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solidFill>
                  <a:schemeClr val="accent2"/>
                </a:solidFill>
                <a:latin typeface="Andalus" pitchFamily="2" charset="-78"/>
                <a:cs typeface="Andalus" pitchFamily="2" charset="-78"/>
              </a:rPr>
              <a:t>Basis in the Qur’an</a:t>
            </a:r>
          </a:p>
        </p:txBody>
      </p:sp>
      <p:sp>
        <p:nvSpPr>
          <p:cNvPr id="8195" name="Rectangle 3"/>
          <p:cNvSpPr>
            <a:spLocks noGrp="1" noChangeArrowheads="1"/>
          </p:cNvSpPr>
          <p:nvPr>
            <p:ph type="body" idx="1"/>
          </p:nvPr>
        </p:nvSpPr>
        <p:spPr/>
        <p:txBody>
          <a:bodyPr/>
          <a:lstStyle/>
          <a:p>
            <a:pPr eaLnBrk="1" hangingPunct="1">
              <a:buFontTx/>
              <a:buNone/>
            </a:pPr>
            <a:r>
              <a:rPr lang="en-US" sz="4800" smtClean="0">
                <a:latin typeface="Andalus" pitchFamily="2" charset="-78"/>
                <a:cs typeface="Andalus" pitchFamily="2" charset="-78"/>
              </a:rPr>
              <a:t>…Reverence Allah, through Whom you demand your mutual (rights), and reverence the wombs (that bore you); for Allah ever watches over you. Qur’an (4:1)</a:t>
            </a:r>
          </a:p>
          <a:p>
            <a:pPr eaLnBrk="1" hangingPunct="1"/>
            <a:endParaRPr lang="en-US" sz="4800" smtClean="0">
              <a:latin typeface="Andalus" pitchFamily="2" charset="-78"/>
              <a:cs typeface="Andalus"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solidFill>
                  <a:schemeClr val="accent2"/>
                </a:solidFill>
                <a:latin typeface="Andalus" pitchFamily="2" charset="-78"/>
                <a:cs typeface="Andalus" pitchFamily="2" charset="-78"/>
              </a:rPr>
              <a:t>Basis in the Hadith</a:t>
            </a:r>
          </a:p>
        </p:txBody>
      </p:sp>
      <p:sp>
        <p:nvSpPr>
          <p:cNvPr id="9219" name="Rectangle 3"/>
          <p:cNvSpPr>
            <a:spLocks noGrp="1" noChangeArrowheads="1"/>
          </p:cNvSpPr>
          <p:nvPr>
            <p:ph type="body" idx="1"/>
          </p:nvPr>
        </p:nvSpPr>
        <p:spPr>
          <a:xfrm>
            <a:off x="457200" y="1295400"/>
            <a:ext cx="8229600" cy="5562600"/>
          </a:xfrm>
        </p:spPr>
        <p:txBody>
          <a:bodyPr/>
          <a:lstStyle/>
          <a:p>
            <a:pPr eaLnBrk="1" hangingPunct="1">
              <a:lnSpc>
                <a:spcPct val="80000"/>
              </a:lnSpc>
            </a:pPr>
            <a:r>
              <a:rPr lang="en-US" smtClean="0">
                <a:latin typeface="Andalus" pitchFamily="2" charset="-78"/>
                <a:cs typeface="Andalus" pitchFamily="2" charset="-78"/>
              </a:rPr>
              <a:t>A man came to the Messenger of Allah (pbuh) and asked: "O Messenger of Allah, who is the person who has the greatest right on me with regards to kindness and attention?" He replied, "Your mother." </a:t>
            </a:r>
          </a:p>
          <a:p>
            <a:pPr eaLnBrk="1" hangingPunct="1">
              <a:lnSpc>
                <a:spcPct val="80000"/>
              </a:lnSpc>
              <a:buFontTx/>
              <a:buNone/>
            </a:pPr>
            <a:r>
              <a:rPr lang="en-US" smtClean="0">
                <a:latin typeface="Andalus" pitchFamily="2" charset="-78"/>
                <a:cs typeface="Andalus" pitchFamily="2" charset="-78"/>
              </a:rPr>
              <a:t>	"Then who?" He replied, "Your mother." "Then who?" He replied, "Your mother." "Then who?" He replied, "Your father." </a:t>
            </a:r>
          </a:p>
          <a:p>
            <a:pPr eaLnBrk="1" hangingPunct="1">
              <a:lnSpc>
                <a:spcPct val="80000"/>
              </a:lnSpc>
            </a:pPr>
            <a:endParaRPr lang="en-US" smtClean="0">
              <a:latin typeface="Andalus" pitchFamily="2" charset="-78"/>
              <a:cs typeface="Andalus" pitchFamily="2" charset="-78"/>
            </a:endParaRPr>
          </a:p>
          <a:p>
            <a:pPr eaLnBrk="1" hangingPunct="1">
              <a:lnSpc>
                <a:spcPct val="80000"/>
              </a:lnSpc>
            </a:pPr>
            <a:r>
              <a:rPr lang="en-US" smtClean="0">
                <a:latin typeface="Andalus" pitchFamily="2" charset="-78"/>
                <a:cs typeface="Andalus" pitchFamily="2" charset="-78"/>
              </a:rPr>
              <a:t>In another occasion the Prophet (pbuh) says: “Paradise lies under the feet of your mother…”</a:t>
            </a:r>
            <a:r>
              <a:rPr lang="en-US" smtClean="0"/>
              <a:t> </a:t>
            </a:r>
          </a:p>
          <a:p>
            <a:pPr eaLnBrk="1" hangingPunct="1">
              <a:lnSpc>
                <a:spcPct val="80000"/>
              </a:lnSpc>
            </a:pP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792162"/>
          </a:xfrm>
        </p:spPr>
        <p:txBody>
          <a:bodyPr/>
          <a:lstStyle/>
          <a:p>
            <a:pPr eaLnBrk="1" hangingPunct="1"/>
            <a:r>
              <a:rPr lang="en-US" sz="3200" smtClean="0">
                <a:solidFill>
                  <a:schemeClr val="accent2"/>
                </a:solidFill>
                <a:latin typeface="Andalus" pitchFamily="2" charset="-78"/>
                <a:cs typeface="Andalus" pitchFamily="2" charset="-78"/>
              </a:rPr>
              <a:t>Spiritual Equality based on the Qur’an</a:t>
            </a:r>
          </a:p>
        </p:txBody>
      </p:sp>
      <p:sp>
        <p:nvSpPr>
          <p:cNvPr id="10243" name="Rectangle 3"/>
          <p:cNvSpPr>
            <a:spLocks noGrp="1" noChangeArrowheads="1"/>
          </p:cNvSpPr>
          <p:nvPr>
            <p:ph type="body" idx="1"/>
          </p:nvPr>
        </p:nvSpPr>
        <p:spPr>
          <a:xfrm>
            <a:off x="457200" y="1143000"/>
            <a:ext cx="8229600" cy="5486400"/>
          </a:xfrm>
        </p:spPr>
        <p:txBody>
          <a:bodyPr/>
          <a:lstStyle/>
          <a:p>
            <a:pPr eaLnBrk="1" hangingPunct="1">
              <a:lnSpc>
                <a:spcPct val="90000"/>
              </a:lnSpc>
              <a:buFontTx/>
              <a:buNone/>
            </a:pPr>
            <a:endParaRPr lang="en-US" smtClean="0">
              <a:latin typeface="Andalus" pitchFamily="2" charset="-78"/>
              <a:cs typeface="Andalus" pitchFamily="2" charset="-78"/>
            </a:endParaRPr>
          </a:p>
          <a:p>
            <a:pPr eaLnBrk="1" hangingPunct="1">
              <a:lnSpc>
                <a:spcPct val="90000"/>
              </a:lnSpc>
              <a:buFontTx/>
              <a:buNone/>
            </a:pPr>
            <a:r>
              <a:rPr lang="en-US" smtClean="0">
                <a:latin typeface="Andalus" pitchFamily="2" charset="-78"/>
                <a:cs typeface="Andalus" pitchFamily="2" charset="-78"/>
              </a:rPr>
              <a:t>For Muslim men and women, for believing men and women, for devout men and women, for true men and women, for men and women who are patient and constant, for men and women who humble themselves, for men and women who give in charity, for men and women who fast, for men and women who guard their chastity, and for men and women who engage much in Allah's praise, for them has Allah prepared forgiveness and great reward. Qur’an (33:35)</a:t>
            </a:r>
            <a:r>
              <a:rPr lang="en-US" smtClean="0"/>
              <a:t> </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745</TotalTime>
  <Words>1602</Words>
  <Application>Microsoft Office PowerPoint</Application>
  <PresentationFormat>On-screen Show (4:3)</PresentationFormat>
  <Paragraphs>109</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WOMEN An Islamic perspective </vt:lpstr>
      <vt:lpstr>Order of the universe</vt:lpstr>
      <vt:lpstr>Basis in the Qur’an</vt:lpstr>
      <vt:lpstr>Basis in the Hadith - sayings of the Prophet of Islam (peace be upon him) </vt:lpstr>
      <vt:lpstr>…it follows that;</vt:lpstr>
      <vt:lpstr>Status of man &amp; woman in Islam </vt:lpstr>
      <vt:lpstr>Basis in the Qur’an</vt:lpstr>
      <vt:lpstr>Basis in the Hadith</vt:lpstr>
      <vt:lpstr>Spiritual Equality based on the Qur’an</vt:lpstr>
      <vt:lpstr>Spiritual Equality based on the Qur’an</vt:lpstr>
      <vt:lpstr> Spiritual Equality based on the Qur’an</vt:lpstr>
      <vt:lpstr>Slide 12</vt:lpstr>
      <vt:lpstr>Example Women in Islam</vt:lpstr>
      <vt:lpstr>Example Women in Islam</vt:lpstr>
      <vt:lpstr>Women’s dress in Islam</vt:lpstr>
      <vt:lpstr>Women’s dress in Islam FAQ</vt:lpstr>
      <vt:lpstr>In Islam, woman has equal rights to;</vt:lpstr>
      <vt:lpstr>In Islam, woman has equal rights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dc:title>
  <dc:creator>sweethome</dc:creator>
  <cp:lastModifiedBy>Sony</cp:lastModifiedBy>
  <cp:revision>7</cp:revision>
  <dcterms:created xsi:type="dcterms:W3CDTF">2010-03-25T23:00:36Z</dcterms:created>
  <dcterms:modified xsi:type="dcterms:W3CDTF">2013-12-11T21:02:35Z</dcterms:modified>
</cp:coreProperties>
</file>