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4"/>
  </p:notesMasterIdLst>
  <p:sldIdLst>
    <p:sldId id="256" r:id="rId2"/>
    <p:sldId id="257" r:id="rId3"/>
    <p:sldId id="311" r:id="rId4"/>
    <p:sldId id="312" r:id="rId5"/>
    <p:sldId id="313" r:id="rId6"/>
    <p:sldId id="314" r:id="rId7"/>
    <p:sldId id="279" r:id="rId8"/>
    <p:sldId id="315" r:id="rId9"/>
    <p:sldId id="317" r:id="rId10"/>
    <p:sldId id="318" r:id="rId11"/>
    <p:sldId id="319" r:id="rId12"/>
    <p:sldId id="32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9"/>
    <p:restoredTop sz="68195"/>
  </p:normalViewPr>
  <p:slideViewPr>
    <p:cSldViewPr snapToGrid="0">
      <p:cViewPr varScale="1">
        <p:scale>
          <a:sx n="82" d="100"/>
          <a:sy n="82" d="100"/>
        </p:scale>
        <p:origin x="182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43E6DE-265E-8D4B-B4DF-570AE7A56BAC}" type="datetimeFigureOut">
              <a:rPr lang="en-US" smtClean="0"/>
              <a:t>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CEF20B-CD75-B943-BFD7-53111C512F70}" type="slidenum">
              <a:rPr lang="en-US" smtClean="0"/>
              <a:t>‹#›</a:t>
            </a:fld>
            <a:endParaRPr lang="en-US"/>
          </a:p>
        </p:txBody>
      </p:sp>
    </p:spTree>
    <p:extLst>
      <p:ext uri="{BB962C8B-B14F-4D97-AF65-F5344CB8AC3E}">
        <p14:creationId xmlns:p14="http://schemas.microsoft.com/office/powerpoint/2010/main" val="2923397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CEF20B-CD75-B943-BFD7-53111C512F70}" type="slidenum">
              <a:rPr lang="en-US" smtClean="0"/>
              <a:t>1</a:t>
            </a:fld>
            <a:endParaRPr lang="en-US"/>
          </a:p>
        </p:txBody>
      </p:sp>
    </p:spTree>
    <p:extLst>
      <p:ext uri="{BB962C8B-B14F-4D97-AF65-F5344CB8AC3E}">
        <p14:creationId xmlns:p14="http://schemas.microsoft.com/office/powerpoint/2010/main" val="993461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Allah is quoting us here </a:t>
            </a:r>
            <a:r>
              <a:rPr lang="en-US" dirty="0">
                <a:sym typeface="Wingdings" pitchFamily="2" charset="2"/>
              </a:rPr>
              <a:t> “we make no distinction…” </a:t>
            </a:r>
          </a:p>
          <a:p>
            <a:endParaRPr lang="en-US" dirty="0">
              <a:sym typeface="Wingdings" pitchFamily="2" charset="2"/>
            </a:endParaRPr>
          </a:p>
          <a:p>
            <a:r>
              <a:rPr lang="en-US" dirty="0">
                <a:sym typeface="Wingdings" pitchFamily="2" charset="2"/>
              </a:rPr>
              <a:t>and then gives us two instructions. Any idea what they are? (hear and obey) </a:t>
            </a:r>
          </a:p>
          <a:p>
            <a:endParaRPr lang="en-US" dirty="0">
              <a:sym typeface="Wingdings" pitchFamily="2" charset="2"/>
            </a:endParaRPr>
          </a:p>
          <a:p>
            <a:r>
              <a:rPr lang="en-US" dirty="0">
                <a:sym typeface="Wingdings" pitchFamily="2" charset="2"/>
              </a:rPr>
              <a:t>Hear: </a:t>
            </a:r>
            <a:r>
              <a:rPr lang="en-US" dirty="0" err="1">
                <a:sym typeface="Wingdings" pitchFamily="2" charset="2"/>
              </a:rPr>
              <a:t>sami</a:t>
            </a:r>
            <a:r>
              <a:rPr lang="en-US" dirty="0">
                <a:sym typeface="Wingdings" pitchFamily="2" charset="2"/>
              </a:rPr>
              <a:t>’ </a:t>
            </a:r>
          </a:p>
          <a:p>
            <a:r>
              <a:rPr lang="en-US" dirty="0">
                <a:sym typeface="Wingdings" pitchFamily="2" charset="2"/>
              </a:rPr>
              <a:t>Obey: </a:t>
            </a:r>
            <a:r>
              <a:rPr lang="en-US" dirty="0" err="1">
                <a:sym typeface="Wingdings" pitchFamily="2" charset="2"/>
              </a:rPr>
              <a:t>ata</a:t>
            </a:r>
            <a:r>
              <a:rPr lang="en-US" dirty="0">
                <a:sym typeface="Wingdings" pitchFamily="2" charset="2"/>
              </a:rPr>
              <a:t>’</a:t>
            </a:r>
          </a:p>
          <a:p>
            <a:endParaRPr lang="en-US" dirty="0">
              <a:sym typeface="Wingdings" pitchFamily="2" charset="2"/>
            </a:endParaRPr>
          </a:p>
          <a:p>
            <a:r>
              <a:rPr lang="en-US" dirty="0">
                <a:sym typeface="Wingdings" pitchFamily="2" charset="2"/>
              </a:rPr>
              <a:t>What does it mean to hear and obey? </a:t>
            </a:r>
          </a:p>
          <a:p>
            <a:endParaRPr lang="en-US" dirty="0">
              <a:sym typeface="Wingdings" pitchFamily="2" charset="2"/>
            </a:endParaRPr>
          </a:p>
          <a:p>
            <a:endParaRPr lang="en-US" dirty="0"/>
          </a:p>
        </p:txBody>
      </p:sp>
      <p:sp>
        <p:nvSpPr>
          <p:cNvPr id="4" name="Slide Number Placeholder 3"/>
          <p:cNvSpPr>
            <a:spLocks noGrp="1"/>
          </p:cNvSpPr>
          <p:nvPr>
            <p:ph type="sldNum" sz="quarter" idx="5"/>
          </p:nvPr>
        </p:nvSpPr>
        <p:spPr/>
        <p:txBody>
          <a:bodyPr/>
          <a:lstStyle/>
          <a:p>
            <a:fld id="{9BCEF20B-CD75-B943-BFD7-53111C512F70}" type="slidenum">
              <a:rPr lang="en-US" smtClean="0"/>
              <a:t>10</a:t>
            </a:fld>
            <a:endParaRPr lang="en-US"/>
          </a:p>
        </p:txBody>
      </p:sp>
    </p:spTree>
    <p:extLst>
      <p:ext uri="{BB962C8B-B14F-4D97-AF65-F5344CB8AC3E}">
        <p14:creationId xmlns:p14="http://schemas.microsoft.com/office/powerpoint/2010/main" val="3559078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Masir</a:t>
            </a:r>
            <a:r>
              <a:rPr lang="en-US" dirty="0"/>
              <a:t> combines two meanings</a:t>
            </a:r>
          </a:p>
          <a:p>
            <a:pPr marL="228600" indent="-228600">
              <a:buAutoNum type="arabicPeriod"/>
            </a:pPr>
            <a:r>
              <a:rPr lang="en-US" dirty="0"/>
              <a:t>The end of something</a:t>
            </a:r>
          </a:p>
          <a:p>
            <a:pPr marL="228600" indent="-228600">
              <a:buAutoNum type="arabicPeriod"/>
            </a:pPr>
            <a:r>
              <a:rPr lang="en-US" dirty="0"/>
              <a:t>Transformation</a:t>
            </a:r>
          </a:p>
          <a:p>
            <a:pPr marL="228600" indent="-228600">
              <a:buAutoNum type="arabicPeriod"/>
            </a:pPr>
            <a:endParaRPr lang="en-US" dirty="0"/>
          </a:p>
          <a:p>
            <a:pPr marL="228600" indent="-228600">
              <a:buAutoNum type="arabicPeriod"/>
            </a:pPr>
            <a:endParaRPr lang="en-US" dirty="0"/>
          </a:p>
          <a:p>
            <a:pPr marL="0" indent="0">
              <a:buNone/>
            </a:pPr>
            <a:r>
              <a:rPr lang="en-US" dirty="0"/>
              <a:t>In other words, I want you to think of this return (</a:t>
            </a:r>
            <a:r>
              <a:rPr lang="en-US" dirty="0" err="1"/>
              <a:t>masir</a:t>
            </a:r>
            <a:r>
              <a:rPr lang="en-US" dirty="0"/>
              <a:t>) as the following when you recite this </a:t>
            </a:r>
            <a:r>
              <a:rPr lang="en-US" dirty="0" err="1"/>
              <a:t>dua</a:t>
            </a:r>
            <a:r>
              <a:rPr lang="en-US" dirty="0"/>
              <a:t>, “To You Allah is the final place we will return and on our way we will experience and have gone through a transformation.” We will not be the same and every single day something will change inside of us. Allah is telling us here that our goal should be PROGRESS. Some make small progress, some make large progress. Allah cares about the progress and the process more than anything else. Take Hz. Musa for example. He spoke with a lisp, do you think he was able to recite the torah with perfect </a:t>
            </a:r>
            <a:r>
              <a:rPr lang="en-US" dirty="0" err="1"/>
              <a:t>tajweed</a:t>
            </a:r>
            <a:r>
              <a:rPr lang="en-US" dirty="0"/>
              <a:t>? No </a:t>
            </a:r>
            <a:r>
              <a:rPr lang="en-US" dirty="0">
                <a:sym typeface="Wingdings" pitchFamily="2" charset="2"/>
              </a:rPr>
              <a:t> it’s the progress and effort that matters. </a:t>
            </a:r>
            <a:endParaRPr lang="en-US" dirty="0"/>
          </a:p>
        </p:txBody>
      </p:sp>
      <p:sp>
        <p:nvSpPr>
          <p:cNvPr id="4" name="Slide Number Placeholder 3"/>
          <p:cNvSpPr>
            <a:spLocks noGrp="1"/>
          </p:cNvSpPr>
          <p:nvPr>
            <p:ph type="sldNum" sz="quarter" idx="5"/>
          </p:nvPr>
        </p:nvSpPr>
        <p:spPr/>
        <p:txBody>
          <a:bodyPr/>
          <a:lstStyle/>
          <a:p>
            <a:fld id="{9BCEF20B-CD75-B943-BFD7-53111C512F70}" type="slidenum">
              <a:rPr lang="en-US" smtClean="0"/>
              <a:t>11</a:t>
            </a:fld>
            <a:endParaRPr lang="en-US"/>
          </a:p>
        </p:txBody>
      </p:sp>
    </p:spTree>
    <p:extLst>
      <p:ext uri="{BB962C8B-B14F-4D97-AF65-F5344CB8AC3E}">
        <p14:creationId xmlns:p14="http://schemas.microsoft.com/office/powerpoint/2010/main" val="3749493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rPr>
              <a:t>All of us have different capacities. Based on our intellect, physical, comprehension, genes, hereditary, etc. Everyone should serve Allah in accordance to their ability and potential. Allah gives everyone their own level of abilities and He tests us all based on it. So, all of us are tested differently in accordance to our capabilities. No one can argue that Islam is beyond their capacity. If we have been given a burden, it’s because we can handle it </a:t>
            </a:r>
          </a:p>
          <a:p>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A person who does good, Allah will make life easier for them and open more doors </a:t>
            </a:r>
            <a:endParaRPr lang="en-US"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Word </a:t>
            </a:r>
            <a:r>
              <a:rPr lang="en-US" sz="1800" dirty="0" err="1">
                <a:effectLst/>
                <a:latin typeface="Arial,Italic"/>
              </a:rPr>
              <a:t>kasaba</a:t>
            </a:r>
            <a:r>
              <a:rPr lang="en-US" sz="1800" dirty="0">
                <a:effectLst/>
                <a:latin typeface="Arial,Italic"/>
              </a:rPr>
              <a:t> is </a:t>
            </a:r>
            <a:r>
              <a:rPr lang="en-US" sz="1800" dirty="0">
                <a:effectLst/>
                <a:latin typeface="Arial" panose="020B0604020202020204" pitchFamily="34" charset="0"/>
              </a:rPr>
              <a:t>used to show this. (</a:t>
            </a:r>
            <a:r>
              <a:rPr lang="en-US" sz="1800" dirty="0" err="1">
                <a:effectLst/>
                <a:latin typeface="Arial" panose="020B0604020202020204" pitchFamily="34" charset="0"/>
              </a:rPr>
              <a:t>kasaba</a:t>
            </a:r>
            <a:r>
              <a:rPr lang="en-US" sz="1800" dirty="0">
                <a:effectLst/>
                <a:latin typeface="Arial" panose="020B0604020202020204" pitchFamily="34" charset="0"/>
              </a:rPr>
              <a:t> means something that is easy to earn)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Allah has made earning good deeds easy for us. Allah is using the easy word here to explain obedience because for those who have </a:t>
            </a:r>
            <a:r>
              <a:rPr lang="en-US" sz="1800" dirty="0" err="1">
                <a:effectLst/>
                <a:latin typeface="Arial" panose="020B0604020202020204" pitchFamily="34" charset="0"/>
              </a:rPr>
              <a:t>iman</a:t>
            </a:r>
            <a:r>
              <a:rPr lang="en-US" sz="1800" dirty="0">
                <a:effectLst/>
                <a:latin typeface="Arial" panose="020B0604020202020204" pitchFamily="34" charset="0"/>
              </a:rPr>
              <a:t>, obedience is easy. For others who have no </a:t>
            </a:r>
            <a:r>
              <a:rPr lang="en-US" sz="1800" dirty="0" err="1">
                <a:effectLst/>
                <a:latin typeface="Arial" panose="020B0604020202020204" pitchFamily="34" charset="0"/>
              </a:rPr>
              <a:t>iman</a:t>
            </a:r>
            <a:r>
              <a:rPr lang="en-US" sz="1800" dirty="0">
                <a:effectLst/>
                <a:latin typeface="Arial" panose="020B0604020202020204" pitchFamily="34" charset="0"/>
              </a:rPr>
              <a:t> disobedience is easy. This is an amazing gift from Allah for those who have </a:t>
            </a:r>
            <a:r>
              <a:rPr lang="en-US" sz="1800" dirty="0" err="1">
                <a:effectLst/>
                <a:latin typeface="Arial" panose="020B0604020202020204" pitchFamily="34" charset="0"/>
              </a:rPr>
              <a:t>iman</a:t>
            </a:r>
            <a:r>
              <a:rPr lang="en-US" sz="1800" dirty="0">
                <a:effectLst/>
                <a:latin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r>
              <a:rPr lang="en-US" sz="1800" dirty="0">
                <a:effectLst/>
                <a:latin typeface="Arial" panose="020B0604020202020204" pitchFamily="34" charset="0"/>
              </a:rPr>
              <a:t>If a person does evil, Allah will make life more difficult for them </a:t>
            </a:r>
          </a:p>
          <a:p>
            <a:r>
              <a:rPr lang="en-US" sz="1800" dirty="0">
                <a:effectLst/>
                <a:latin typeface="Arial" panose="020B0604020202020204" pitchFamily="34" charset="0"/>
              </a:rPr>
              <a:t>Word </a:t>
            </a:r>
            <a:r>
              <a:rPr lang="en-US" sz="1800" dirty="0" err="1">
                <a:effectLst/>
                <a:latin typeface="Arial,Italic"/>
              </a:rPr>
              <a:t>iktasaba</a:t>
            </a:r>
            <a:r>
              <a:rPr lang="en-US" sz="1800" dirty="0">
                <a:effectLst/>
                <a:latin typeface="Arial,Italic"/>
              </a:rPr>
              <a:t> </a:t>
            </a:r>
            <a:r>
              <a:rPr lang="en-US" sz="1800" dirty="0">
                <a:effectLst/>
                <a:latin typeface="Arial" panose="020B0604020202020204" pitchFamily="34" charset="0"/>
              </a:rPr>
              <a:t>used (Means when you work for something and it’s a lot harder to earn) Allah made earning evil deeds (sin) harder for us </a:t>
            </a:r>
          </a:p>
          <a:p>
            <a:r>
              <a:rPr lang="en-US" sz="1800" dirty="0">
                <a:effectLst/>
                <a:latin typeface="Arial" panose="020B0604020202020204" pitchFamily="34" charset="0"/>
              </a:rPr>
              <a:t>Meaning when we do bad, then bad things happen to us </a:t>
            </a:r>
            <a:endParaRPr lang="en-US" sz="2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Allah then mentions two types of mistakes for us to be mindful of in our daily lives (forgetfulness and making a mistake)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“Our Lord, Do not burden us….” (</a:t>
            </a:r>
            <a:r>
              <a:rPr lang="en-US" sz="1800" dirty="0" err="1">
                <a:effectLst/>
                <a:latin typeface="Arial" panose="020B0604020202020204" pitchFamily="34" charset="0"/>
              </a:rPr>
              <a:t>isr</a:t>
            </a:r>
            <a:r>
              <a:rPr lang="en-US" sz="1800" dirty="0">
                <a:effectLst/>
                <a:latin typeface="Arial" panose="020B0604020202020204" pitchFamily="34" charset="0"/>
              </a:rPr>
              <a:t> = burden) </a:t>
            </a:r>
            <a:r>
              <a:rPr lang="en-US" sz="1800" dirty="0" err="1">
                <a:effectLst/>
                <a:latin typeface="Arial" panose="020B0604020202020204" pitchFamily="34" charset="0"/>
              </a:rPr>
              <a:t>isr</a:t>
            </a:r>
            <a:r>
              <a:rPr lang="en-US" sz="1800" dirty="0">
                <a:effectLst/>
                <a:latin typeface="Arial" panose="020B0604020202020204" pitchFamily="34" charset="0"/>
              </a:rPr>
              <a:t> means something that is tied up. But there is another meaning, when people disobey Allah and sometimes Allah punishes them in this world. Believing nations (ummah) when they disobey Allah they get different types of burdens. One punishment is he breaks them into groups and they hate each other. The second punishment is people who think they already know everything about the Qur’an and faith and they don’t need to learn anymore. The ummah becomes rigid and tougher and people that are supposed to be religious become strict, harsh, and critical. And this makes the ummah turn away from the </a:t>
            </a:r>
            <a:r>
              <a:rPr lang="en-US" sz="1800" dirty="0" err="1">
                <a:effectLst/>
                <a:latin typeface="Arial" panose="020B0604020202020204" pitchFamily="34" charset="0"/>
              </a:rPr>
              <a:t>deen</a:t>
            </a:r>
            <a:r>
              <a:rPr lang="en-US" sz="1800" dirty="0">
                <a:effectLst/>
                <a:latin typeface="Arial" panose="020B0604020202020204" pitchFamily="34" charset="0"/>
              </a:rPr>
              <a:t>. But we put these burdens on ourselves.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 Believers asking Allah to not load the same type of burden and responsibilities as put on those before them – Allah gave us Islam to fulfill this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“Burden us not with that which we have no ability to bear” - This could still happen to us through trials and tribulations, Believers asking Allah to not make such challenges unbearable on them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Believers also ask Allah to forgive them over and over to cover their sins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err="1">
                <a:effectLst/>
                <a:latin typeface="Arial" panose="020B0604020202020204" pitchFamily="34" charset="0"/>
              </a:rPr>
              <a:t>Wus’aha</a:t>
            </a:r>
            <a:r>
              <a:rPr lang="en-US" sz="1800" dirty="0">
                <a:effectLst/>
                <a:latin typeface="Arial" panose="020B0604020202020204" pitchFamily="34" charset="0"/>
              </a:rPr>
              <a:t> = the extent to which you can do something, it also means your full potential. Is my potential the same as your potential? No, and yours is </a:t>
            </a:r>
            <a:r>
              <a:rPr lang="en-US" sz="1800" dirty="0" err="1">
                <a:effectLst/>
                <a:latin typeface="Arial" panose="020B0604020202020204" pitchFamily="34" charset="0"/>
              </a:rPr>
              <a:t>dfferent</a:t>
            </a:r>
            <a:r>
              <a:rPr lang="en-US" sz="1800" dirty="0">
                <a:effectLst/>
                <a:latin typeface="Arial" panose="020B0604020202020204" pitchFamily="34" charset="0"/>
              </a:rPr>
              <a:t> than mine. This means that Allah will not give us tribulations that we do not have the capacity to handle, we don’t have the POTENTIAL to handle. Allah wants to make us realize our whole potential. </a:t>
            </a:r>
            <a:r>
              <a:rPr lang="en-US" sz="1800" dirty="0" err="1">
                <a:effectLst/>
                <a:latin typeface="Arial" panose="020B0604020202020204" pitchFamily="34" charset="0"/>
              </a:rPr>
              <a:t>Nafsan</a:t>
            </a:r>
            <a:r>
              <a:rPr lang="en-US" sz="1800" dirty="0">
                <a:effectLst/>
                <a:latin typeface="Arial" panose="020B0604020202020204" pitchFamily="34" charset="0"/>
              </a:rPr>
              <a:t> – every person, and every person is different so Allah will ask us about the use of our given potential, but He will not compare us to anyone else – only to the potential Allah gave us. The burden on me is my potential which includes the trials and tribulations. We will need to make sacrifices to attain our potential.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err="1">
                <a:effectLst/>
                <a:latin typeface="Arial,Italic"/>
              </a:rPr>
              <a:t>Nusrah</a:t>
            </a:r>
            <a:r>
              <a:rPr lang="en-US" sz="1800" dirty="0">
                <a:effectLst/>
                <a:latin typeface="Arial,Italic"/>
              </a:rPr>
              <a:t> </a:t>
            </a:r>
            <a:r>
              <a:rPr lang="en-US" sz="1800" dirty="0">
                <a:effectLst/>
                <a:latin typeface="Arial" panose="020B0604020202020204" pitchFamily="34" charset="0"/>
              </a:rPr>
              <a:t>in Arabic is a huge form of help (like military help) The same word was used when the army of </a:t>
            </a:r>
            <a:r>
              <a:rPr lang="en-US" sz="1800" dirty="0" err="1">
                <a:effectLst/>
                <a:latin typeface="Arial" panose="020B0604020202020204" pitchFamily="34" charset="0"/>
              </a:rPr>
              <a:t>Talut</a:t>
            </a:r>
            <a:r>
              <a:rPr lang="en-US" sz="1800" dirty="0">
                <a:effectLst/>
                <a:latin typeface="Arial" panose="020B0604020202020204" pitchFamily="34" charset="0"/>
              </a:rPr>
              <a:t> prayed for victory over the army of Goliath. Since the beginning of the chapter indicated that the Quraysh no longer will believe whether warned or not, then there is only left fighting them. So the believers are asking Allah to assist in fighting against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Forgetfulness = If/when something is not important we tend to forget. When do we forget? When do we forget to pray for example? We forget when we get busy with things that are less important and forget the more important so we need to plan our days accordingly. </a:t>
            </a:r>
            <a:r>
              <a:rPr lang="en-US" sz="1800" dirty="0" err="1">
                <a:effectLst/>
                <a:latin typeface="Arial" panose="020B0604020202020204" pitchFamily="34" charset="0"/>
              </a:rPr>
              <a:t>Adem</a:t>
            </a:r>
            <a:r>
              <a:rPr lang="en-US" sz="1800" dirty="0">
                <a:effectLst/>
                <a:latin typeface="Arial" panose="020B0604020202020204" pitchFamily="34" charset="0"/>
              </a:rPr>
              <a:t> (as) was grabbed because he forgot, and he fell from heaven. If we forget we could fall deeper, so we need to mindful of this.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rPr>
              <a:t>Baqarah Surah is a sister of Al-Imran. There are a lot of similarities but some differences as well. The scholars say the differences are there to show a higher purpose or lesson when the two Surahs are combined together. </a:t>
            </a:r>
            <a:endParaRPr lang="en-US" sz="4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a:p>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BCEF20B-CD75-B943-BFD7-53111C512F70}" type="slidenum">
              <a:rPr lang="en-US" smtClean="0"/>
              <a:t>12</a:t>
            </a:fld>
            <a:endParaRPr lang="en-US"/>
          </a:p>
        </p:txBody>
      </p:sp>
    </p:spTree>
    <p:extLst>
      <p:ext uri="{BB962C8B-B14F-4D97-AF65-F5344CB8AC3E}">
        <p14:creationId xmlns:p14="http://schemas.microsoft.com/office/powerpoint/2010/main" val="401560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narrations regarding the order of revelation of the verses may vary. In one narration, it is mentioned that the last two verses of Surah Al-Baqarah were not revealed through Gabriel; rather, Prophet Muhammad (peace be upon him) heard them directly during the Night of Ascension (</a:t>
            </a:r>
            <a:r>
              <a:rPr lang="en-US" dirty="0" err="1"/>
              <a:t>Isra</a:t>
            </a:r>
            <a:r>
              <a:rPr lang="en-US" dirty="0"/>
              <a:t> and </a:t>
            </a:r>
            <a:r>
              <a:rPr lang="en-US" dirty="0" err="1"/>
              <a:t>Mi'raj</a:t>
            </a:r>
            <a:r>
              <a:rPr lang="en-US" dirty="0"/>
              <a:t>).</a:t>
            </a:r>
          </a:p>
          <a:p>
            <a:endParaRPr lang="en-US" dirty="0"/>
          </a:p>
          <a:p>
            <a:r>
              <a:rPr lang="en-US" dirty="0"/>
              <a:t>Due to this, Surah Al-Baqarah was revealed during the period in Medina. However, in that case, these two verses must have been revealed separately before that. Nevertheless, in another narration, it is stated, "These were revealed in Medina through Gabriel." (See Elmalılı, Hak Dini </a:t>
            </a:r>
            <a:r>
              <a:rPr lang="en-US" dirty="0" err="1"/>
              <a:t>Kuran</a:t>
            </a:r>
            <a:r>
              <a:rPr lang="en-US" dirty="0"/>
              <a:t> Dili, Commentary on Surah Al-Baqarah, verse 286).</a:t>
            </a:r>
          </a:p>
          <a:p>
            <a:endParaRPr lang="en-US" dirty="0"/>
          </a:p>
          <a:p>
            <a:r>
              <a:rPr lang="en-US" dirty="0"/>
              <a:t>The related narrations are as follows:</a:t>
            </a:r>
          </a:p>
          <a:p>
            <a:endParaRPr lang="en-US" dirty="0"/>
          </a:p>
          <a:p>
            <a:r>
              <a:rPr lang="en-US" dirty="0"/>
              <a:t>The last two verses of Surah Al-Baqarah have been attributed to two reasons for revelation:</a:t>
            </a:r>
          </a:p>
          <a:p>
            <a:endParaRPr lang="en-US" dirty="0"/>
          </a:p>
          <a:p>
            <a:r>
              <a:rPr lang="en-US" dirty="0"/>
              <a:t>a) According to one narration, when the verse "Whether you show what is within yourselves or conceal it, Allah will bring you to account for it" (2:284) was revealed, it burdened the companions. They gathered and knelt before Prophet Muhammad (peace be upon him), expressing, "O Messenger of Allah, we are burdened with obligations such as prayer, fasting, jihad, and charity that are within our capabilities. Now, this verse has been revealed. However, we are not capable of fulfilling its requirements. Each of us harbors thoughts in our hearts that we would not wish to be exposed, even if the whole world were given to us." They spoke of feelings, thoughts, intentions, and dreams that involuntarily exist within a person.</a:t>
            </a:r>
          </a:p>
          <a:p>
            <a:endParaRPr lang="en-US" dirty="0"/>
          </a:p>
          <a:p>
            <a:r>
              <a:rPr lang="en-US" dirty="0"/>
              <a:t>The Prophet (peace be upon him) responded, "Are you saying, 'Do we now say what the previous people said: "We hear and disobey"? Rather, say, "We hear and we obey. Our Lord, forgive us, and to You is the final destination".'" They started reciting this together, and as they recited, their tongues became accustomed, and their hearts were satisfied. Following this, the verses about accepting the responsibilities were revealed. According to the narration from Ibn Abbas, Ibn </a:t>
            </a:r>
            <a:r>
              <a:rPr lang="en-US" dirty="0" err="1"/>
              <a:t>Masud</a:t>
            </a:r>
            <a:r>
              <a:rPr lang="en-US" dirty="0"/>
              <a:t>, Abu Huraira, and Ibn </a:t>
            </a:r>
            <a:r>
              <a:rPr lang="en-US" dirty="0" err="1"/>
              <a:t>Jubayr</a:t>
            </a:r>
            <a:r>
              <a:rPr lang="en-US" dirty="0"/>
              <a:t>, these last two verses of Surah Al-Baqarah were revealed in Medina through Gabriel. (See al-</a:t>
            </a:r>
            <a:r>
              <a:rPr lang="en-US" dirty="0" err="1"/>
              <a:t>Mawardi</a:t>
            </a:r>
            <a:r>
              <a:rPr lang="en-US" dirty="0"/>
              <a:t>, Commentary on the relevant verse).</a:t>
            </a:r>
          </a:p>
          <a:p>
            <a:endParaRPr lang="en-US" dirty="0"/>
          </a:p>
          <a:p>
            <a:r>
              <a:rPr lang="en-US" dirty="0"/>
              <a:t>A narration conveying this meaning is also found in Sahih Muslim.</a:t>
            </a:r>
          </a:p>
          <a:p>
            <a:endParaRPr lang="en-US" dirty="0"/>
          </a:p>
          <a:p>
            <a:r>
              <a:rPr lang="en-US" dirty="0"/>
              <a:t>b) As narrated by Hasan, Mujahid, Ibn Sirin, and in one narration, Ibn Abbas, the last two verses of Surah Al-Baqarah were not revealed through Gabriel; rather, Prophet Muhammad (peace be upon him) heard them directly without intermediary during the Night of Ascension.</a:t>
            </a:r>
          </a:p>
          <a:p>
            <a:endParaRPr lang="en-US" dirty="0"/>
          </a:p>
          <a:p>
            <a:r>
              <a:rPr lang="en-US" dirty="0"/>
              <a:t>Al-</a:t>
            </a:r>
            <a:r>
              <a:rPr lang="en-US" dirty="0" err="1"/>
              <a:t>Wahidi</a:t>
            </a:r>
            <a:r>
              <a:rPr lang="en-US" dirty="0"/>
              <a:t> also mentioned, quoting from </a:t>
            </a:r>
            <a:r>
              <a:rPr lang="en-US" dirty="0" err="1"/>
              <a:t>Mukatil</a:t>
            </a:r>
            <a:r>
              <a:rPr lang="en-US" dirty="0"/>
              <a:t> b. Suleyman, that these last two verses were revealed to the Prophet (peace be upon him) without intermediaries during the Night of Ascension. (See Razi, Commentary on the relevant verse).</a:t>
            </a:r>
          </a:p>
          <a:p>
            <a:endParaRPr lang="en-US" dirty="0"/>
          </a:p>
          <a:p>
            <a:r>
              <a:rPr lang="en-US" dirty="0"/>
              <a:t>Ibn </a:t>
            </a:r>
            <a:r>
              <a:rPr lang="en-US" dirty="0" err="1"/>
              <a:t>Kathir</a:t>
            </a:r>
            <a:r>
              <a:rPr lang="en-US" dirty="0"/>
              <a:t> also included a narration in this regard. (Ibn </a:t>
            </a:r>
            <a:r>
              <a:rPr lang="en-US" dirty="0" err="1"/>
              <a:t>Kathir</a:t>
            </a:r>
            <a:r>
              <a:rPr lang="en-US" dirty="0"/>
              <a:t>, Commentary on the relevant verse).</a:t>
            </a:r>
          </a:p>
        </p:txBody>
      </p:sp>
      <p:sp>
        <p:nvSpPr>
          <p:cNvPr id="4" name="Slide Number Placeholder 3"/>
          <p:cNvSpPr>
            <a:spLocks noGrp="1"/>
          </p:cNvSpPr>
          <p:nvPr>
            <p:ph type="sldNum" sz="quarter" idx="5"/>
          </p:nvPr>
        </p:nvSpPr>
        <p:spPr/>
        <p:txBody>
          <a:bodyPr/>
          <a:lstStyle/>
          <a:p>
            <a:fld id="{9BCEF20B-CD75-B943-BFD7-53111C512F70}" type="slidenum">
              <a:rPr lang="en-US" smtClean="0"/>
              <a:t>2</a:t>
            </a:fld>
            <a:endParaRPr lang="en-US"/>
          </a:p>
        </p:txBody>
      </p:sp>
    </p:spTree>
    <p:extLst>
      <p:ext uri="{BB962C8B-B14F-4D97-AF65-F5344CB8AC3E}">
        <p14:creationId xmlns:p14="http://schemas.microsoft.com/office/powerpoint/2010/main" val="1410239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common criticism I hear from non-Muslim or non-practicing Muslims is that the Qur’an is unorganized and that it jumps from one subject to the other. This is one of the reasons why I disagree with the translation of surah as chapter because they do not mean the same thing. (switch to other presentation to remind of the meaning of surah)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chapter has a literary understanding of points that follow a chronology, so a book never starts with chapter 7, it has to start with chapter 1. Similarly, chapter 7 might repeat something from chapter 3 and rather than repeating will say “refer to chapter 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But when the Qur’an was revealed, the first ayah revealed was “</a:t>
            </a:r>
            <a:r>
              <a:rPr lang="en-US" dirty="0" err="1"/>
              <a:t>iqra</a:t>
            </a:r>
            <a:r>
              <a:rPr lang="en-US" dirty="0"/>
              <a:t>…” which is not at the beginning of the Qur’an, but towards the end. So the order is not chronological and doesn’t always follow the same subject. In fact, Surah Baqarah took almost an entire decade to be revealed from start to finish.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Sur automatically implicates that this was created by a King. The question then becomes, what king?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42312C5-6941-8545-8D91-38B6A889C67A}" type="slidenum">
              <a:rPr lang="en-US" smtClean="0"/>
              <a:t>3</a:t>
            </a:fld>
            <a:endParaRPr lang="en-US"/>
          </a:p>
        </p:txBody>
      </p:sp>
    </p:spTree>
    <p:extLst>
      <p:ext uri="{BB962C8B-B14F-4D97-AF65-F5344CB8AC3E}">
        <p14:creationId xmlns:p14="http://schemas.microsoft.com/office/powerpoint/2010/main" val="47661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 automatically implicates that this was created by a King. The question then becomes, what king? And what implication does this have on the word surah?</a:t>
            </a:r>
          </a:p>
        </p:txBody>
      </p:sp>
      <p:sp>
        <p:nvSpPr>
          <p:cNvPr id="4" name="Slide Number Placeholder 3"/>
          <p:cNvSpPr>
            <a:spLocks noGrp="1"/>
          </p:cNvSpPr>
          <p:nvPr>
            <p:ph type="sldNum" sz="quarter" idx="5"/>
          </p:nvPr>
        </p:nvSpPr>
        <p:spPr/>
        <p:txBody>
          <a:bodyPr/>
          <a:lstStyle/>
          <a:p>
            <a:fld id="{542312C5-6941-8545-8D91-38B6A889C67A}" type="slidenum">
              <a:rPr lang="en-US" smtClean="0"/>
              <a:t>4</a:t>
            </a:fld>
            <a:endParaRPr lang="en-US"/>
          </a:p>
        </p:txBody>
      </p:sp>
    </p:spTree>
    <p:extLst>
      <p:ext uri="{BB962C8B-B14F-4D97-AF65-F5344CB8AC3E}">
        <p14:creationId xmlns:p14="http://schemas.microsoft.com/office/powerpoint/2010/main" val="47661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let’s say someone did attack that wall and try to penetrate it. Are they attacking that city or are they attacking the king himself? An attack on a surah is an offense on Allah himself. Remember: all of this is because of the word ‘surah’ </a:t>
            </a:r>
          </a:p>
        </p:txBody>
      </p:sp>
      <p:sp>
        <p:nvSpPr>
          <p:cNvPr id="4" name="Slide Number Placeholder 3"/>
          <p:cNvSpPr>
            <a:spLocks noGrp="1"/>
          </p:cNvSpPr>
          <p:nvPr>
            <p:ph type="sldNum" sz="quarter" idx="5"/>
          </p:nvPr>
        </p:nvSpPr>
        <p:spPr/>
        <p:txBody>
          <a:bodyPr/>
          <a:lstStyle/>
          <a:p>
            <a:fld id="{542312C5-6941-8545-8D91-38B6A889C67A}" type="slidenum">
              <a:rPr lang="en-US" smtClean="0"/>
              <a:t>5</a:t>
            </a:fld>
            <a:endParaRPr lang="en-US"/>
          </a:p>
        </p:txBody>
      </p:sp>
    </p:spTree>
    <p:extLst>
      <p:ext uri="{BB962C8B-B14F-4D97-AF65-F5344CB8AC3E}">
        <p14:creationId xmlns:p14="http://schemas.microsoft.com/office/powerpoint/2010/main" val="1922455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we go about building walls? We start from the bottom, lay the foundation, then work our way up. But look at the language in the Qur’an. </a:t>
            </a:r>
          </a:p>
          <a:p>
            <a:r>
              <a:rPr lang="en-US" dirty="0" err="1"/>
              <a:t>Wa</a:t>
            </a:r>
            <a:r>
              <a:rPr lang="en-US" dirty="0"/>
              <a:t>-in </a:t>
            </a:r>
            <a:r>
              <a:rPr lang="en-US" dirty="0" err="1"/>
              <a:t>kuntum</a:t>
            </a:r>
            <a:r>
              <a:rPr lang="en-US" dirty="0"/>
              <a:t> fi </a:t>
            </a:r>
            <a:r>
              <a:rPr lang="en-US" dirty="0" err="1"/>
              <a:t>raybin</a:t>
            </a:r>
            <a:r>
              <a:rPr lang="en-US" dirty="0"/>
              <a:t> </a:t>
            </a:r>
            <a:r>
              <a:rPr lang="en-US" dirty="0" err="1"/>
              <a:t>mimma</a:t>
            </a:r>
            <a:r>
              <a:rPr lang="en-US" dirty="0"/>
              <a:t> </a:t>
            </a:r>
            <a:r>
              <a:rPr lang="en-US" dirty="0" err="1"/>
              <a:t>nazalna</a:t>
            </a:r>
            <a:r>
              <a:rPr lang="en-US" dirty="0"/>
              <a:t> ala </a:t>
            </a:r>
            <a:r>
              <a:rPr lang="en-US" dirty="0" err="1"/>
              <a:t>abdina</a:t>
            </a:r>
            <a:r>
              <a:rPr lang="en-US" dirty="0"/>
              <a:t> </a:t>
            </a:r>
            <a:r>
              <a:rPr lang="en-US" dirty="0" err="1"/>
              <a:t>fatu</a:t>
            </a:r>
            <a:r>
              <a:rPr lang="en-US" dirty="0"/>
              <a:t> </a:t>
            </a:r>
            <a:r>
              <a:rPr lang="en-US" dirty="0" err="1"/>
              <a:t>bisuratin</a:t>
            </a:r>
            <a:r>
              <a:rPr lang="en-US" dirty="0"/>
              <a:t> </a:t>
            </a:r>
          </a:p>
          <a:p>
            <a:endParaRPr lang="en-US" dirty="0"/>
          </a:p>
          <a:p>
            <a:r>
              <a:rPr lang="en-US" dirty="0" err="1"/>
              <a:t>Nazalna</a:t>
            </a:r>
            <a:r>
              <a:rPr lang="en-US" dirty="0"/>
              <a:t>: sent down, revealed at once. </a:t>
            </a:r>
          </a:p>
          <a:p>
            <a:endParaRPr lang="en-US" dirty="0"/>
          </a:p>
          <a:p>
            <a:r>
              <a:rPr lang="en-US" dirty="0"/>
              <a:t>When something is sent down, we can’t overcome it because it’s too high. All of this from the word surah. Can you see now why using proper terminology and studying each word of the Qur’an is so important?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let’s remind ourselves of the subjects found in Baqarah because I find it difficult to study the Qur’an and its </a:t>
            </a:r>
            <a:r>
              <a:rPr lang="en-US" dirty="0" err="1"/>
              <a:t>ayat</a:t>
            </a:r>
            <a:r>
              <a:rPr lang="en-US" dirty="0"/>
              <a:t> without knowing where the ayah is coming from. </a:t>
            </a:r>
          </a:p>
          <a:p>
            <a:endParaRPr lang="en-US" dirty="0"/>
          </a:p>
        </p:txBody>
      </p:sp>
      <p:sp>
        <p:nvSpPr>
          <p:cNvPr id="4" name="Slide Number Placeholder 3"/>
          <p:cNvSpPr>
            <a:spLocks noGrp="1"/>
          </p:cNvSpPr>
          <p:nvPr>
            <p:ph type="sldNum" sz="quarter" idx="5"/>
          </p:nvPr>
        </p:nvSpPr>
        <p:spPr/>
        <p:txBody>
          <a:bodyPr/>
          <a:lstStyle/>
          <a:p>
            <a:fld id="{542312C5-6941-8545-8D91-38B6A889C67A}" type="slidenum">
              <a:rPr lang="en-US" smtClean="0"/>
              <a:t>6</a:t>
            </a:fld>
            <a:endParaRPr lang="en-US"/>
          </a:p>
        </p:txBody>
      </p:sp>
    </p:spTree>
    <p:extLst>
      <p:ext uri="{BB962C8B-B14F-4D97-AF65-F5344CB8AC3E}">
        <p14:creationId xmlns:p14="http://schemas.microsoft.com/office/powerpoint/2010/main" val="476469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CEF20B-CD75-B943-BFD7-53111C512F70}" type="slidenum">
              <a:rPr lang="en-US" smtClean="0"/>
              <a:t>7</a:t>
            </a:fld>
            <a:endParaRPr lang="en-US"/>
          </a:p>
        </p:txBody>
      </p:sp>
    </p:spTree>
    <p:extLst>
      <p:ext uri="{BB962C8B-B14F-4D97-AF65-F5344CB8AC3E}">
        <p14:creationId xmlns:p14="http://schemas.microsoft.com/office/powerpoint/2010/main" val="12624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you to imagine when you recite this </a:t>
            </a:r>
            <a:r>
              <a:rPr lang="en-US" dirty="0" err="1"/>
              <a:t>dua</a:t>
            </a:r>
            <a:r>
              <a:rPr lang="en-US" dirty="0"/>
              <a:t> that Allah is talking to Rasul directly. </a:t>
            </a:r>
          </a:p>
          <a:p>
            <a:endParaRPr lang="en-US" dirty="0"/>
          </a:p>
          <a:p>
            <a:r>
              <a:rPr lang="en-US" dirty="0"/>
              <a:t>Allah is taking to Rasul directly, but he’s doing so in the third person. This is a way of showing respect. Allah is reminding Rasul of a scene he lived through before. Any guesses which scene? (the first time </a:t>
            </a:r>
            <a:r>
              <a:rPr lang="en-US" dirty="0" err="1"/>
              <a:t>Jibreel</a:t>
            </a:r>
            <a:r>
              <a:rPr lang="en-US" dirty="0"/>
              <a:t> came to him and he had to accept his mission and prophethood). In order for Rasul’s mission to be carried out, he had to accept the message himself. This is one way Allah acknowledges the efforts of Rasul but also letting him know He is pleased with him. </a:t>
            </a:r>
          </a:p>
          <a:p>
            <a:endParaRPr lang="en-US" dirty="0"/>
          </a:p>
          <a:p>
            <a:r>
              <a:rPr lang="en-US" dirty="0"/>
              <a:t>Not only Rasul, but Allah is also addressing us in this part of the ayah as well. </a:t>
            </a:r>
          </a:p>
          <a:p>
            <a:endParaRPr lang="en-US" dirty="0"/>
          </a:p>
          <a:p>
            <a:r>
              <a:rPr lang="en-US" dirty="0"/>
              <a:t>I want to leave a note here: Believing in the unseen is no small thing, as Allah reminds us of at the beginning of this Surah. Not only through mentioning the </a:t>
            </a:r>
            <a:r>
              <a:rPr lang="en-US" dirty="0" err="1"/>
              <a:t>mutaqeen</a:t>
            </a:r>
            <a:r>
              <a:rPr lang="en-US" dirty="0"/>
              <a:t> as those who in part believe in the unseen, but also in starting the Surah with </a:t>
            </a:r>
            <a:r>
              <a:rPr lang="en-US" dirty="0" err="1"/>
              <a:t>Elif</a:t>
            </a:r>
            <a:r>
              <a:rPr lang="en-US" dirty="0"/>
              <a:t> Lam Mim. To be honest, we don’t know much. We only know what Allah grants us the ability to know and when Rasul accepted his mission, he had to take a huge leap of faith. He was alone and people were calling him crazy. Even though all of this was happening, he accepted and represented our </a:t>
            </a:r>
            <a:r>
              <a:rPr lang="en-US" dirty="0" err="1"/>
              <a:t>deen</a:t>
            </a:r>
            <a:r>
              <a:rPr lang="en-US" dirty="0"/>
              <a:t> to us in the best way possible. </a:t>
            </a:r>
          </a:p>
          <a:p>
            <a:endParaRPr lang="en-US" dirty="0"/>
          </a:p>
          <a:p>
            <a:r>
              <a:rPr lang="en-US" dirty="0"/>
              <a:t>So, here Allah is telling him he appreciates him by saying “</a:t>
            </a:r>
            <a:r>
              <a:rPr lang="en-US" dirty="0" err="1"/>
              <a:t>unzila</a:t>
            </a:r>
            <a:r>
              <a:rPr lang="en-US" dirty="0"/>
              <a:t> </a:t>
            </a:r>
            <a:r>
              <a:rPr lang="en-US" dirty="0" err="1"/>
              <a:t>ilayhi</a:t>
            </a:r>
            <a:r>
              <a:rPr lang="en-US" dirty="0"/>
              <a:t> min </a:t>
            </a:r>
            <a:r>
              <a:rPr lang="en-US" dirty="0" err="1"/>
              <a:t>rabbihi</a:t>
            </a:r>
            <a:r>
              <a:rPr lang="en-US" dirty="0"/>
              <a:t>” what was revealed by your Rabb</a:t>
            </a:r>
          </a:p>
        </p:txBody>
      </p:sp>
      <p:sp>
        <p:nvSpPr>
          <p:cNvPr id="4" name="Slide Number Placeholder 3"/>
          <p:cNvSpPr>
            <a:spLocks noGrp="1"/>
          </p:cNvSpPr>
          <p:nvPr>
            <p:ph type="sldNum" sz="quarter" idx="5"/>
          </p:nvPr>
        </p:nvSpPr>
        <p:spPr/>
        <p:txBody>
          <a:bodyPr/>
          <a:lstStyle/>
          <a:p>
            <a:fld id="{9BCEF20B-CD75-B943-BFD7-53111C512F70}" type="slidenum">
              <a:rPr lang="en-US" smtClean="0"/>
              <a:t>8</a:t>
            </a:fld>
            <a:endParaRPr lang="en-US"/>
          </a:p>
        </p:txBody>
      </p:sp>
    </p:spTree>
    <p:extLst>
      <p:ext uri="{BB962C8B-B14F-4D97-AF65-F5344CB8AC3E}">
        <p14:creationId xmlns:p14="http://schemas.microsoft.com/office/powerpoint/2010/main" val="2463278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Kullun</a:t>
            </a:r>
            <a:r>
              <a:rPr lang="en-US" dirty="0"/>
              <a:t> (all) </a:t>
            </a:r>
          </a:p>
          <a:p>
            <a:endParaRPr lang="en-US" dirty="0"/>
          </a:p>
          <a:p>
            <a:r>
              <a:rPr lang="en-US" dirty="0"/>
              <a:t>They ALL believe in Allah – putting us in the same word with Rasul </a:t>
            </a:r>
            <a:r>
              <a:rPr lang="en-US" dirty="0">
                <a:sym typeface="Wingdings" pitchFamily="2" charset="2"/>
              </a:rPr>
              <a:t> </a:t>
            </a:r>
          </a:p>
          <a:p>
            <a:endParaRPr lang="en-US" dirty="0">
              <a:sym typeface="Wingdings" pitchFamily="2" charset="2"/>
            </a:endParaRPr>
          </a:p>
          <a:p>
            <a:r>
              <a:rPr lang="en-US" dirty="0">
                <a:sym typeface="Wingdings" pitchFamily="2" charset="2"/>
              </a:rPr>
              <a:t>We are the last ummah and the Qur’an includes what was given in </a:t>
            </a:r>
            <a:r>
              <a:rPr lang="en-US" dirty="0" err="1">
                <a:sym typeface="Wingdings" pitchFamily="2" charset="2"/>
              </a:rPr>
              <a:t>wahiy</a:t>
            </a:r>
            <a:r>
              <a:rPr lang="en-US" dirty="0">
                <a:sym typeface="Wingdings" pitchFamily="2" charset="2"/>
              </a:rPr>
              <a:t> to </a:t>
            </a:r>
            <a:r>
              <a:rPr lang="en-US" dirty="0" err="1">
                <a:sym typeface="Wingdings" pitchFamily="2" charset="2"/>
              </a:rPr>
              <a:t>Davud</a:t>
            </a:r>
            <a:r>
              <a:rPr lang="en-US" dirty="0">
                <a:sym typeface="Wingdings" pitchFamily="2" charset="2"/>
              </a:rPr>
              <a:t>, Ibrahim, Musa, (as) </a:t>
            </a:r>
            <a:r>
              <a:rPr lang="en-US" dirty="0" err="1">
                <a:sym typeface="Wingdings" pitchFamily="2" charset="2"/>
              </a:rPr>
              <a:t>etc..and</a:t>
            </a:r>
            <a:r>
              <a:rPr lang="en-US" dirty="0">
                <a:sym typeface="Wingdings" pitchFamily="2" charset="2"/>
              </a:rPr>
              <a:t> we have the BEST version of the Books. Believing in the Qur’an is also believing in in all of the Books that came before it. </a:t>
            </a:r>
          </a:p>
          <a:p>
            <a:endParaRPr lang="en-US" dirty="0">
              <a:sym typeface="Wingdings" pitchFamily="2" charset="2"/>
            </a:endParaRPr>
          </a:p>
          <a:p>
            <a:endParaRPr lang="en-US" dirty="0"/>
          </a:p>
        </p:txBody>
      </p:sp>
      <p:sp>
        <p:nvSpPr>
          <p:cNvPr id="4" name="Slide Number Placeholder 3"/>
          <p:cNvSpPr>
            <a:spLocks noGrp="1"/>
          </p:cNvSpPr>
          <p:nvPr>
            <p:ph type="sldNum" sz="quarter" idx="5"/>
          </p:nvPr>
        </p:nvSpPr>
        <p:spPr/>
        <p:txBody>
          <a:bodyPr/>
          <a:lstStyle/>
          <a:p>
            <a:fld id="{9BCEF20B-CD75-B943-BFD7-53111C512F70}" type="slidenum">
              <a:rPr lang="en-US" smtClean="0"/>
              <a:t>9</a:t>
            </a:fld>
            <a:endParaRPr lang="en-US"/>
          </a:p>
        </p:txBody>
      </p:sp>
    </p:spTree>
    <p:extLst>
      <p:ext uri="{BB962C8B-B14F-4D97-AF65-F5344CB8AC3E}">
        <p14:creationId xmlns:p14="http://schemas.microsoft.com/office/powerpoint/2010/main" val="1412475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C4F9-5EE7-47B7-B965-368EB53A4352}"/>
              </a:ext>
            </a:extLst>
          </p:cNvPr>
          <p:cNvSpPr>
            <a:spLocks noGrp="1"/>
          </p:cNvSpPr>
          <p:nvPr>
            <p:ph type="ctrTitle"/>
          </p:nvPr>
        </p:nvSpPr>
        <p:spPr>
          <a:xfrm>
            <a:off x="647700" y="1181099"/>
            <a:ext cx="6864724" cy="3581399"/>
          </a:xfrm>
        </p:spPr>
        <p:txBody>
          <a:bodyPr anchor="b">
            <a:normAutofit/>
          </a:bodyPr>
          <a:lstStyle>
            <a:lvl1pPr algn="l">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7A4A1F1-374F-4FC8-89F7-83065EA4F5DD}"/>
              </a:ext>
            </a:extLst>
          </p:cNvPr>
          <p:cNvSpPr>
            <a:spLocks noGrp="1"/>
          </p:cNvSpPr>
          <p:nvPr>
            <p:ph type="subTitle" idx="1"/>
          </p:nvPr>
        </p:nvSpPr>
        <p:spPr>
          <a:xfrm>
            <a:off x="647700" y="5075227"/>
            <a:ext cx="6864724" cy="868374"/>
          </a:xfrm>
        </p:spPr>
        <p:txBody>
          <a:bodyPr>
            <a:normAutofit/>
          </a:bodyPr>
          <a:lstStyle>
            <a:lvl1pPr marL="0" indent="0" algn="l">
              <a:lnSpc>
                <a:spcPct val="11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FB5CB5F-AE9B-4C02-B16F-C462CAFC1963}"/>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5" name="Footer Placeholder 4">
            <a:extLst>
              <a:ext uri="{FF2B5EF4-FFF2-40B4-BE49-F238E27FC236}">
                <a16:creationId xmlns:a16="http://schemas.microsoft.com/office/drawing/2014/main" id="{4114B1CC-830B-4695-B174-D9E9100A86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CD43F-E516-4123-A6D8-DB72C3CC50B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09211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8C0AF-44D0-4830-AF13-49B8522BE6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1B4D8C-6045-47B3-9A0C-F2215A904C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A9F1-F398-416A-A8C0-0A36D838DD15}"/>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5" name="Footer Placeholder 4">
            <a:extLst>
              <a:ext uri="{FF2B5EF4-FFF2-40B4-BE49-F238E27FC236}">
                <a16:creationId xmlns:a16="http://schemas.microsoft.com/office/drawing/2014/main" id="{6E37F801-C9FB-4A34-8386-BA9FBACCB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05176-F6E9-4997-8355-74F2A4560A65}"/>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728745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EBC807-13E1-4F3F-83FA-FD9BD24F3B1F}"/>
              </a:ext>
            </a:extLst>
          </p:cNvPr>
          <p:cNvSpPr>
            <a:spLocks noGrp="1"/>
          </p:cNvSpPr>
          <p:nvPr>
            <p:ph type="title" orient="vert"/>
          </p:nvPr>
        </p:nvSpPr>
        <p:spPr>
          <a:xfrm>
            <a:off x="8986520" y="647699"/>
            <a:ext cx="2291080" cy="52959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9B7E2EAA-155E-482E-A2B8-547653B253EE}"/>
              </a:ext>
            </a:extLst>
          </p:cNvPr>
          <p:cNvSpPr>
            <a:spLocks noGrp="1"/>
          </p:cNvSpPr>
          <p:nvPr>
            <p:ph type="body" orient="vert" idx="1"/>
          </p:nvPr>
        </p:nvSpPr>
        <p:spPr>
          <a:xfrm>
            <a:off x="652371" y="647699"/>
            <a:ext cx="8120789" cy="52959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4A4BDC-BDD0-417D-AF7C-516EE556D7E4}"/>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5" name="Footer Placeholder 4">
            <a:extLst>
              <a:ext uri="{FF2B5EF4-FFF2-40B4-BE49-F238E27FC236}">
                <a16:creationId xmlns:a16="http://schemas.microsoft.com/office/drawing/2014/main" id="{0EF663EC-23F9-4202-80F3-F8E550884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8402D-7367-485B-AEA6-5AB2B8209D19}"/>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5222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F197-4D72-4945-8068-57D52018E6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81FA8-039D-4BAF-8AAB-7B6616AFEE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27357F-46A1-493A-A5E4-1D7FAE5B9960}"/>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5" name="Footer Placeholder 4">
            <a:extLst>
              <a:ext uri="{FF2B5EF4-FFF2-40B4-BE49-F238E27FC236}">
                <a16:creationId xmlns:a16="http://schemas.microsoft.com/office/drawing/2014/main" id="{C57277BC-26F9-4B14-A2DC-C7575C5A6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BC3FF-EE25-45FB-A7A8-AAA522F70748}"/>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254917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596BE-9AF9-4E97-9204-5B672D797384}"/>
              </a:ext>
            </a:extLst>
          </p:cNvPr>
          <p:cNvSpPr>
            <a:spLocks noGrp="1"/>
          </p:cNvSpPr>
          <p:nvPr>
            <p:ph type="title"/>
          </p:nvPr>
        </p:nvSpPr>
        <p:spPr>
          <a:xfrm>
            <a:off x="1981200" y="2362200"/>
            <a:ext cx="7696200" cy="24003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5EDF98A-E8AE-4443-9A8C-CB35DEB2CE60}"/>
              </a:ext>
            </a:extLst>
          </p:cNvPr>
          <p:cNvSpPr>
            <a:spLocks noGrp="1"/>
          </p:cNvSpPr>
          <p:nvPr>
            <p:ph type="body" idx="1"/>
          </p:nvPr>
        </p:nvSpPr>
        <p:spPr>
          <a:xfrm>
            <a:off x="1981200" y="5067300"/>
            <a:ext cx="7696200" cy="876300"/>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B7114B-35CB-40C5-BCC8-C5039524FFC1}"/>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5" name="Footer Placeholder 4">
            <a:extLst>
              <a:ext uri="{FF2B5EF4-FFF2-40B4-BE49-F238E27FC236}">
                <a16:creationId xmlns:a16="http://schemas.microsoft.com/office/drawing/2014/main" id="{7A1AA324-982E-42C4-8002-5F236877C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01596-9353-4C1A-972E-6522F2B42049}"/>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208962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F0BC9-7469-437A-B92B-0A2627E4B9B4}"/>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7D887-595C-4649-AF8E-E78307000D4A}"/>
              </a:ext>
            </a:extLst>
          </p:cNvPr>
          <p:cNvSpPr>
            <a:spLocks noGrp="1"/>
          </p:cNvSpPr>
          <p:nvPr>
            <p:ph sz="half" idx="1"/>
          </p:nvPr>
        </p:nvSpPr>
        <p:spPr>
          <a:xfrm>
            <a:off x="914400" y="1825625"/>
            <a:ext cx="49911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39FE29C-ED37-4DD9-949F-0024342619E1}"/>
              </a:ext>
            </a:extLst>
          </p:cNvPr>
          <p:cNvSpPr>
            <a:spLocks noGrp="1"/>
          </p:cNvSpPr>
          <p:nvPr>
            <p:ph sz="half" idx="2"/>
          </p:nvPr>
        </p:nvSpPr>
        <p:spPr>
          <a:xfrm>
            <a:off x="6248400" y="1825625"/>
            <a:ext cx="5029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A6F6AA34-8CC0-4E5B-8396-0AC75633142B}"/>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6" name="Footer Placeholder 5">
            <a:extLst>
              <a:ext uri="{FF2B5EF4-FFF2-40B4-BE49-F238E27FC236}">
                <a16:creationId xmlns:a16="http://schemas.microsoft.com/office/drawing/2014/main" id="{28DF7398-73FE-4D27-AFF9-91BEBFED32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700880-10EE-4115-8BBB-13DDF270DBD1}"/>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686305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3C9B-D20D-43FA-BA18-D50F86A9127E}"/>
              </a:ext>
            </a:extLst>
          </p:cNvPr>
          <p:cNvSpPr>
            <a:spLocks noGrp="1"/>
          </p:cNvSpPr>
          <p:nvPr>
            <p:ph type="title"/>
          </p:nvPr>
        </p:nvSpPr>
        <p:spPr>
          <a:xfrm>
            <a:off x="652371" y="647699"/>
            <a:ext cx="10625229" cy="115062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D52F00A-F4EE-40FC-9325-373840422D52}"/>
              </a:ext>
            </a:extLst>
          </p:cNvPr>
          <p:cNvSpPr>
            <a:spLocks noGrp="1"/>
          </p:cNvSpPr>
          <p:nvPr>
            <p:ph type="body" idx="1"/>
          </p:nvPr>
        </p:nvSpPr>
        <p:spPr>
          <a:xfrm>
            <a:off x="655863" y="1879599"/>
            <a:ext cx="5157787" cy="675641"/>
          </a:xfrm>
        </p:spPr>
        <p:txBody>
          <a:bodyPr anchor="b">
            <a:no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75DD90-A306-4A8B-A54C-8033B7F7F0E9}"/>
              </a:ext>
            </a:extLst>
          </p:cNvPr>
          <p:cNvSpPr>
            <a:spLocks noGrp="1"/>
          </p:cNvSpPr>
          <p:nvPr>
            <p:ph sz="half" idx="2"/>
          </p:nvPr>
        </p:nvSpPr>
        <p:spPr>
          <a:xfrm>
            <a:off x="655863" y="2560955"/>
            <a:ext cx="5157787" cy="3649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040E0AA-F8F8-4862-B27B-50FAF2F34DE0}"/>
              </a:ext>
            </a:extLst>
          </p:cNvPr>
          <p:cNvSpPr>
            <a:spLocks noGrp="1"/>
          </p:cNvSpPr>
          <p:nvPr>
            <p:ph type="body" sz="quarter" idx="3"/>
          </p:nvPr>
        </p:nvSpPr>
        <p:spPr>
          <a:xfrm>
            <a:off x="6094412" y="1879599"/>
            <a:ext cx="5183188" cy="675641"/>
          </a:xfrm>
        </p:spPr>
        <p:txBody>
          <a:bodyPr anchor="b">
            <a:no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FEBDD6-EDA1-4CE7-9DDC-9D977E12DDAB}"/>
              </a:ext>
            </a:extLst>
          </p:cNvPr>
          <p:cNvSpPr>
            <a:spLocks noGrp="1"/>
          </p:cNvSpPr>
          <p:nvPr>
            <p:ph sz="quarter" idx="4"/>
          </p:nvPr>
        </p:nvSpPr>
        <p:spPr>
          <a:xfrm>
            <a:off x="6094412" y="2560955"/>
            <a:ext cx="5183188" cy="3649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0044487-D350-4434-A5C7-A96942FFC95E}"/>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8" name="Footer Placeholder 7">
            <a:extLst>
              <a:ext uri="{FF2B5EF4-FFF2-40B4-BE49-F238E27FC236}">
                <a16:creationId xmlns:a16="http://schemas.microsoft.com/office/drawing/2014/main" id="{3389DC43-E591-42BF-82EE-E4887E4BC5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8CD421-2D00-41DD-A393-4739E389D95E}"/>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191967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39A8B-0FAF-431C-9657-9003FA0373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BBA2A1-331D-40F8-867B-CE15011360A1}"/>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4" name="Footer Placeholder 3">
            <a:extLst>
              <a:ext uri="{FF2B5EF4-FFF2-40B4-BE49-F238E27FC236}">
                <a16:creationId xmlns:a16="http://schemas.microsoft.com/office/drawing/2014/main" id="{850995C1-5121-47B6-AC6D-F60C0FF663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DBE022-9B54-431C-80D5-5D8F2AFCB920}"/>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1184196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15B6E5-6347-41F6-85FC-3BF3652D1BC3}"/>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3" name="Footer Placeholder 2">
            <a:extLst>
              <a:ext uri="{FF2B5EF4-FFF2-40B4-BE49-F238E27FC236}">
                <a16:creationId xmlns:a16="http://schemas.microsoft.com/office/drawing/2014/main" id="{1C6A93F6-45F8-4453-B5DC-B2F3D5D0B5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E364E1-213B-4AF0-80D7-8101EFD5E410}"/>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3143575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0B5D-E76D-4797-AD77-15625D675F3A}"/>
              </a:ext>
            </a:extLst>
          </p:cNvPr>
          <p:cNvSpPr>
            <a:spLocks noGrp="1"/>
          </p:cNvSpPr>
          <p:nvPr>
            <p:ph type="title"/>
          </p:nvPr>
        </p:nvSpPr>
        <p:spPr>
          <a:xfrm>
            <a:off x="652372" y="647700"/>
            <a:ext cx="4119654" cy="1714500"/>
          </a:xfrm>
        </p:spPr>
        <p:txBody>
          <a:bodyPr anchor="b">
            <a:no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9744D8D-C9CF-43B2-905D-2368B17A539A}"/>
              </a:ext>
            </a:extLst>
          </p:cNvPr>
          <p:cNvSpPr>
            <a:spLocks noGrp="1"/>
          </p:cNvSpPr>
          <p:nvPr>
            <p:ph idx="1"/>
          </p:nvPr>
        </p:nvSpPr>
        <p:spPr>
          <a:xfrm>
            <a:off x="5540188" y="914400"/>
            <a:ext cx="5737412" cy="50291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1B4BF0C-D14C-46D7-ACDD-1885DDD883F1}"/>
              </a:ext>
            </a:extLst>
          </p:cNvPr>
          <p:cNvSpPr>
            <a:spLocks noGrp="1"/>
          </p:cNvSpPr>
          <p:nvPr>
            <p:ph type="body" sz="half" idx="2"/>
          </p:nvPr>
        </p:nvSpPr>
        <p:spPr>
          <a:xfrm>
            <a:off x="652372" y="2697479"/>
            <a:ext cx="4119654" cy="32461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FD7D8D-72E7-4ABD-BB87-80BB49003104}"/>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6" name="Footer Placeholder 5">
            <a:extLst>
              <a:ext uri="{FF2B5EF4-FFF2-40B4-BE49-F238E27FC236}">
                <a16:creationId xmlns:a16="http://schemas.microsoft.com/office/drawing/2014/main" id="{A9D9C1CE-C8CE-4364-A021-ADC2D64726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E6FA33-09EF-495A-853E-63750CA37AC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2842679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023E-952E-40DF-A101-74D22789D534}"/>
              </a:ext>
            </a:extLst>
          </p:cNvPr>
          <p:cNvSpPr>
            <a:spLocks noGrp="1"/>
          </p:cNvSpPr>
          <p:nvPr>
            <p:ph type="title"/>
          </p:nvPr>
        </p:nvSpPr>
        <p:spPr>
          <a:xfrm>
            <a:off x="652372" y="647700"/>
            <a:ext cx="4119654" cy="1714500"/>
          </a:xfrm>
        </p:spPr>
        <p:txBody>
          <a:bodyPr anchor="b">
            <a:noAutofit/>
          </a:bodyPr>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841E98DD-BF5D-4CCA-8C66-F2A6CE11271C}"/>
              </a:ext>
            </a:extLst>
          </p:cNvPr>
          <p:cNvSpPr>
            <a:spLocks noGrp="1"/>
          </p:cNvSpPr>
          <p:nvPr>
            <p:ph type="pic" idx="1"/>
          </p:nvPr>
        </p:nvSpPr>
        <p:spPr>
          <a:xfrm>
            <a:off x="5486400" y="914400"/>
            <a:ext cx="5791200" cy="50291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0EC22A6-F2C2-4A88-BEE5-2D6CEB520EB9}"/>
              </a:ext>
            </a:extLst>
          </p:cNvPr>
          <p:cNvSpPr>
            <a:spLocks noGrp="1"/>
          </p:cNvSpPr>
          <p:nvPr>
            <p:ph type="body" sz="half" idx="2"/>
          </p:nvPr>
        </p:nvSpPr>
        <p:spPr>
          <a:xfrm>
            <a:off x="652372" y="2697480"/>
            <a:ext cx="4119654" cy="31715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A1F755-C7AF-4C50-8CA8-828612A767B0}"/>
              </a:ext>
            </a:extLst>
          </p:cNvPr>
          <p:cNvSpPr>
            <a:spLocks noGrp="1"/>
          </p:cNvSpPr>
          <p:nvPr>
            <p:ph type="dt" sz="half" idx="10"/>
          </p:nvPr>
        </p:nvSpPr>
        <p:spPr/>
        <p:txBody>
          <a:bodyPr/>
          <a:lstStyle/>
          <a:p>
            <a:fld id="{D341B595-366B-43E2-A22E-EA6A78C03F06}" type="datetimeFigureOut">
              <a:rPr lang="en-US" smtClean="0"/>
              <a:t>10/20/24</a:t>
            </a:fld>
            <a:endParaRPr lang="en-US"/>
          </a:p>
        </p:txBody>
      </p:sp>
      <p:sp>
        <p:nvSpPr>
          <p:cNvPr id="6" name="Footer Placeholder 5">
            <a:extLst>
              <a:ext uri="{FF2B5EF4-FFF2-40B4-BE49-F238E27FC236}">
                <a16:creationId xmlns:a16="http://schemas.microsoft.com/office/drawing/2014/main" id="{C1EDE175-E818-477C-A3F6-7DD65C126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D0B8E3-DB91-440B-818F-71E4248BB102}"/>
              </a:ext>
            </a:extLst>
          </p:cNvPr>
          <p:cNvSpPr>
            <a:spLocks noGrp="1"/>
          </p:cNvSpPr>
          <p:nvPr>
            <p:ph type="sldNum" sz="quarter" idx="12"/>
          </p:nvPr>
        </p:nvSpPr>
        <p:spPr/>
        <p:txBody>
          <a:bodyPr/>
          <a:lstStyle/>
          <a:p>
            <a:fld id="{4BA915EE-10CB-4CF1-8569-6154455DA573}" type="slidenum">
              <a:rPr lang="en-US" smtClean="0"/>
              <a:t>‹#›</a:t>
            </a:fld>
            <a:endParaRPr lang="en-US"/>
          </a:p>
        </p:txBody>
      </p:sp>
    </p:spTree>
    <p:extLst>
      <p:ext uri="{BB962C8B-B14F-4D97-AF65-F5344CB8AC3E}">
        <p14:creationId xmlns:p14="http://schemas.microsoft.com/office/powerpoint/2010/main" val="29375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EB7D6-B8CB-49E3-874F-2255BEE82473}"/>
              </a:ext>
            </a:extLst>
          </p:cNvPr>
          <p:cNvSpPr>
            <a:spLocks noGrp="1"/>
          </p:cNvSpPr>
          <p:nvPr>
            <p:ph type="title"/>
          </p:nvPr>
        </p:nvSpPr>
        <p:spPr>
          <a:xfrm>
            <a:off x="652371" y="647700"/>
            <a:ext cx="10625229" cy="114705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FBEEAC5-A8AB-4FE8-A270-D70F7DED4A50}"/>
              </a:ext>
            </a:extLst>
          </p:cNvPr>
          <p:cNvSpPr>
            <a:spLocks noGrp="1"/>
          </p:cNvSpPr>
          <p:nvPr>
            <p:ph type="body" idx="1"/>
          </p:nvPr>
        </p:nvSpPr>
        <p:spPr>
          <a:xfrm>
            <a:off x="652371" y="2095500"/>
            <a:ext cx="10620855" cy="3848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7B6506C-52BF-4C05-AD31-7C08B80151CB}"/>
              </a:ext>
            </a:extLst>
          </p:cNvPr>
          <p:cNvSpPr>
            <a:spLocks noGrp="1"/>
          </p:cNvSpPr>
          <p:nvPr>
            <p:ph type="dt" sz="half" idx="2"/>
          </p:nvPr>
        </p:nvSpPr>
        <p:spPr>
          <a:xfrm>
            <a:off x="652371" y="6332538"/>
            <a:ext cx="3006492" cy="365125"/>
          </a:xfrm>
          <a:prstGeom prst="rect">
            <a:avLst/>
          </a:prstGeom>
        </p:spPr>
        <p:txBody>
          <a:bodyPr vert="horz" lIns="91440" tIns="45720" rIns="91440" bIns="45720" rtlCol="0" anchor="ctr"/>
          <a:lstStyle>
            <a:lvl1pPr algn="l">
              <a:defRPr sz="900" b="1" spc="100" baseline="0">
                <a:solidFill>
                  <a:schemeClr val="tx1"/>
                </a:solidFill>
              </a:defRPr>
            </a:lvl1pPr>
          </a:lstStyle>
          <a:p>
            <a:fld id="{D341B595-366B-43E2-A22E-EA6A78C03F06}" type="datetimeFigureOut">
              <a:rPr lang="en-US" smtClean="0"/>
              <a:t>10/20/24</a:t>
            </a:fld>
            <a:endParaRPr lang="en-US"/>
          </a:p>
        </p:txBody>
      </p:sp>
      <p:sp>
        <p:nvSpPr>
          <p:cNvPr id="5" name="Footer Placeholder 4">
            <a:extLst>
              <a:ext uri="{FF2B5EF4-FFF2-40B4-BE49-F238E27FC236}">
                <a16:creationId xmlns:a16="http://schemas.microsoft.com/office/drawing/2014/main" id="{F2534630-6C67-4A40-A499-CB025B2438CE}"/>
              </a:ext>
            </a:extLst>
          </p:cNvPr>
          <p:cNvSpPr>
            <a:spLocks noGrp="1"/>
          </p:cNvSpPr>
          <p:nvPr>
            <p:ph type="ftr" sz="quarter" idx="3"/>
          </p:nvPr>
        </p:nvSpPr>
        <p:spPr>
          <a:xfrm>
            <a:off x="8034169" y="6332538"/>
            <a:ext cx="3505459" cy="365125"/>
          </a:xfrm>
          <a:prstGeom prst="rect">
            <a:avLst/>
          </a:prstGeom>
        </p:spPr>
        <p:txBody>
          <a:bodyPr vert="horz" lIns="91440" tIns="45720" rIns="91440" bIns="45720" rtlCol="0" anchor="ctr"/>
          <a:lstStyle>
            <a:lvl1pPr algn="r">
              <a:defRPr sz="900" b="1" spc="1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E964E14B-0EE8-4015-809C-DD36B5459B82}"/>
              </a:ext>
            </a:extLst>
          </p:cNvPr>
          <p:cNvSpPr>
            <a:spLocks noGrp="1"/>
          </p:cNvSpPr>
          <p:nvPr>
            <p:ph type="sldNum" sz="quarter" idx="4"/>
          </p:nvPr>
        </p:nvSpPr>
        <p:spPr>
          <a:xfrm>
            <a:off x="11444747" y="6332538"/>
            <a:ext cx="539808" cy="365125"/>
          </a:xfrm>
          <a:prstGeom prst="rect">
            <a:avLst/>
          </a:prstGeom>
        </p:spPr>
        <p:txBody>
          <a:bodyPr vert="horz" lIns="91440" tIns="45720" rIns="91440" bIns="45720" rtlCol="0" anchor="ctr"/>
          <a:lstStyle>
            <a:lvl1pPr algn="r">
              <a:defRPr sz="900" b="1" spc="100" baseline="0">
                <a:solidFill>
                  <a:schemeClr val="tx1"/>
                </a:solidFill>
              </a:defRPr>
            </a:lvl1pPr>
          </a:lstStyle>
          <a:p>
            <a:fld id="{4BA915EE-10CB-4CF1-8569-6154455DA573}" type="slidenum">
              <a:rPr lang="en-US" smtClean="0"/>
              <a:t>‹#›</a:t>
            </a:fld>
            <a:endParaRPr lang="en-US"/>
          </a:p>
        </p:txBody>
      </p:sp>
    </p:spTree>
    <p:extLst>
      <p:ext uri="{BB962C8B-B14F-4D97-AF65-F5344CB8AC3E}">
        <p14:creationId xmlns:p14="http://schemas.microsoft.com/office/powerpoint/2010/main" val="116470617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txStyles>
    <p:titleStyle>
      <a:lvl1pPr algn="l" defTabSz="914400" rtl="0" eaLnBrk="1" latinLnBrk="0" hangingPunct="1">
        <a:lnSpc>
          <a:spcPct val="120000"/>
        </a:lnSpc>
        <a:spcBef>
          <a:spcPct val="0"/>
        </a:spcBef>
        <a:buNone/>
        <a:defRPr sz="3600" kern="1200" cap="all" spc="300" baseline="0">
          <a:solidFill>
            <a:srgbClr val="FFFFFF"/>
          </a:solidFill>
          <a:highlight>
            <a:srgbClr val="000000"/>
          </a:highligh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SzPct val="7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tx1"/>
        </a:buClr>
        <a:buSzPct val="7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F886182-3ADC-447F-B077-24411DB565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2DE7AC3-F46D-FD15-2158-B49B0E949626}"/>
              </a:ext>
            </a:extLst>
          </p:cNvPr>
          <p:cNvPicPr>
            <a:picLocks noChangeAspect="1"/>
          </p:cNvPicPr>
          <p:nvPr/>
        </p:nvPicPr>
        <p:blipFill rotWithShape="1">
          <a:blip r:embed="rId3"/>
          <a:srcRect t="23987"/>
          <a:stretch/>
        </p:blipFill>
        <p:spPr>
          <a:xfrm>
            <a:off x="-4" y="10"/>
            <a:ext cx="12192000" cy="6857990"/>
          </a:xfrm>
          <a:prstGeom prst="rect">
            <a:avLst/>
          </a:prstGeom>
        </p:spPr>
      </p:pic>
      <p:sp>
        <p:nvSpPr>
          <p:cNvPr id="11" name="Rectangle 10">
            <a:extLst>
              <a:ext uri="{FF2B5EF4-FFF2-40B4-BE49-F238E27FC236}">
                <a16:creationId xmlns:a16="http://schemas.microsoft.com/office/drawing/2014/main" id="{67F1335F-97CE-4842-9A57-2B6A3F459D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3265714"/>
            <a:ext cx="12192002" cy="3592285"/>
          </a:xfrm>
          <a:prstGeom prst="rect">
            <a:avLst/>
          </a:prstGeom>
          <a:gradFill>
            <a:gsLst>
              <a:gs pos="0">
                <a:srgbClr val="000000">
                  <a:alpha val="0"/>
                </a:srgbClr>
              </a:gs>
              <a:gs pos="84000">
                <a:srgbClr val="000000">
                  <a:alpha val="58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4043E6-474C-628F-9148-F770465E3500}"/>
              </a:ext>
            </a:extLst>
          </p:cNvPr>
          <p:cNvSpPr>
            <a:spLocks noGrp="1"/>
          </p:cNvSpPr>
          <p:nvPr>
            <p:ph type="ctrTitle"/>
          </p:nvPr>
        </p:nvSpPr>
        <p:spPr>
          <a:xfrm>
            <a:off x="6096000" y="647700"/>
            <a:ext cx="5448300" cy="3099547"/>
          </a:xfrm>
        </p:spPr>
        <p:txBody>
          <a:bodyPr anchor="t">
            <a:normAutofit/>
          </a:bodyPr>
          <a:lstStyle/>
          <a:p>
            <a:pPr algn="r"/>
            <a:r>
              <a:rPr lang="en-US" dirty="0" err="1"/>
              <a:t>Amanar</a:t>
            </a:r>
            <a:r>
              <a:rPr lang="en-US" dirty="0"/>
              <a:t> </a:t>
            </a:r>
            <a:r>
              <a:rPr lang="en-US" dirty="0" err="1"/>
              <a:t>Rasulu</a:t>
            </a:r>
            <a:endParaRPr lang="en-US" dirty="0"/>
          </a:p>
        </p:txBody>
      </p:sp>
      <p:sp>
        <p:nvSpPr>
          <p:cNvPr id="3" name="Subtitle 2">
            <a:extLst>
              <a:ext uri="{FF2B5EF4-FFF2-40B4-BE49-F238E27FC236}">
                <a16:creationId xmlns:a16="http://schemas.microsoft.com/office/drawing/2014/main" id="{B488986F-FBC8-D01E-A85C-46282A0F79D8}"/>
              </a:ext>
            </a:extLst>
          </p:cNvPr>
          <p:cNvSpPr>
            <a:spLocks noGrp="1"/>
          </p:cNvSpPr>
          <p:nvPr>
            <p:ph type="subTitle" idx="1"/>
          </p:nvPr>
        </p:nvSpPr>
        <p:spPr>
          <a:xfrm>
            <a:off x="6096001" y="5075227"/>
            <a:ext cx="5448300" cy="906473"/>
          </a:xfrm>
        </p:spPr>
        <p:txBody>
          <a:bodyPr>
            <a:normAutofit/>
          </a:bodyPr>
          <a:lstStyle/>
          <a:p>
            <a:pPr algn="r"/>
            <a:endParaRPr lang="en-US">
              <a:solidFill>
                <a:srgbClr val="FFFFFF"/>
              </a:solidFill>
            </a:endParaRPr>
          </a:p>
        </p:txBody>
      </p:sp>
    </p:spTree>
    <p:extLst>
      <p:ext uri="{BB962C8B-B14F-4D97-AF65-F5344CB8AC3E}">
        <p14:creationId xmlns:p14="http://schemas.microsoft.com/office/powerpoint/2010/main" val="225700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E761AA-A5BE-5175-5347-5F7C978B69A0}"/>
              </a:ext>
            </a:extLst>
          </p:cNvPr>
          <p:cNvSpPr>
            <a:spLocks noGrp="1"/>
          </p:cNvSpPr>
          <p:nvPr>
            <p:ph type="title"/>
          </p:nvPr>
        </p:nvSpPr>
        <p:spPr/>
        <p:txBody>
          <a:bodyPr/>
          <a:lstStyle/>
          <a:p>
            <a:r>
              <a:rPr lang="en-US" dirty="0"/>
              <a:t>Ayah 285</a:t>
            </a:r>
          </a:p>
        </p:txBody>
      </p:sp>
      <p:pic>
        <p:nvPicPr>
          <p:cNvPr id="8" name="Content Placeholder 7" descr="A close up of a white background&#10;&#10;Description automatically generated">
            <a:extLst>
              <a:ext uri="{FF2B5EF4-FFF2-40B4-BE49-F238E27FC236}">
                <a16:creationId xmlns:a16="http://schemas.microsoft.com/office/drawing/2014/main" id="{8F67D0F4-9516-65F9-12B1-262978D6C527}"/>
              </a:ext>
            </a:extLst>
          </p:cNvPr>
          <p:cNvPicPr>
            <a:picLocks noGrp="1" noChangeAspect="1"/>
          </p:cNvPicPr>
          <p:nvPr>
            <p:ph idx="1"/>
          </p:nvPr>
        </p:nvPicPr>
        <p:blipFill>
          <a:blip r:embed="rId3"/>
          <a:stretch>
            <a:fillRect/>
          </a:stretch>
        </p:blipFill>
        <p:spPr>
          <a:xfrm>
            <a:off x="2772091" y="1794753"/>
            <a:ext cx="9048117" cy="3707841"/>
          </a:xfrm>
        </p:spPr>
      </p:pic>
      <p:sp>
        <p:nvSpPr>
          <p:cNvPr id="9" name="TextBox 8">
            <a:extLst>
              <a:ext uri="{FF2B5EF4-FFF2-40B4-BE49-F238E27FC236}">
                <a16:creationId xmlns:a16="http://schemas.microsoft.com/office/drawing/2014/main" id="{4B722C33-5C24-DA76-2A0B-EECE06481A09}"/>
              </a:ext>
            </a:extLst>
          </p:cNvPr>
          <p:cNvSpPr txBox="1"/>
          <p:nvPr/>
        </p:nvSpPr>
        <p:spPr>
          <a:xfrm>
            <a:off x="971549" y="4341323"/>
            <a:ext cx="4786313" cy="2308324"/>
          </a:xfrm>
          <a:prstGeom prst="rect">
            <a:avLst/>
          </a:prstGeom>
          <a:noFill/>
        </p:spPr>
        <p:txBody>
          <a:bodyPr wrap="square" rtlCol="0">
            <a:spAutoFit/>
          </a:bodyPr>
          <a:lstStyle/>
          <a:p>
            <a:r>
              <a:rPr lang="en-US" b="0" i="0" u="none" strike="noStrike" dirty="0">
                <a:solidFill>
                  <a:srgbClr val="959494"/>
                </a:solidFill>
                <a:effectLst/>
                <a:latin typeface="-apple-system"/>
              </a:rPr>
              <a:t>The Messenger ˹firmly˺ believes in what has been revealed to him from his Lord, and so do the believers. They ˹all˺ believe in Allah, His angels, His Books, and His messengers. ˹They proclaim,˺ “We make no distinction between any of His messengers.” And they say, “We hear and obey. ˹We seek˺ Your forgiveness, our Lord! And to You ˹alone˺ is the final return.”</a:t>
            </a:r>
            <a:endParaRPr lang="en-US" dirty="0"/>
          </a:p>
        </p:txBody>
      </p:sp>
      <p:sp>
        <p:nvSpPr>
          <p:cNvPr id="3" name="Double Bracket 2">
            <a:extLst>
              <a:ext uri="{FF2B5EF4-FFF2-40B4-BE49-F238E27FC236}">
                <a16:creationId xmlns:a16="http://schemas.microsoft.com/office/drawing/2014/main" id="{A96B3C97-57E4-073F-40C2-3E41FA3794D2}"/>
              </a:ext>
            </a:extLst>
          </p:cNvPr>
          <p:cNvSpPr/>
          <p:nvPr/>
        </p:nvSpPr>
        <p:spPr>
          <a:xfrm>
            <a:off x="4471416" y="3017520"/>
            <a:ext cx="3803904" cy="103327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52040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E761AA-A5BE-5175-5347-5F7C978B69A0}"/>
              </a:ext>
            </a:extLst>
          </p:cNvPr>
          <p:cNvSpPr>
            <a:spLocks noGrp="1"/>
          </p:cNvSpPr>
          <p:nvPr>
            <p:ph type="title"/>
          </p:nvPr>
        </p:nvSpPr>
        <p:spPr/>
        <p:txBody>
          <a:bodyPr/>
          <a:lstStyle/>
          <a:p>
            <a:r>
              <a:rPr lang="en-US" dirty="0"/>
              <a:t>Ayah 285</a:t>
            </a:r>
          </a:p>
        </p:txBody>
      </p:sp>
      <p:pic>
        <p:nvPicPr>
          <p:cNvPr id="8" name="Content Placeholder 7" descr="A close up of a white background&#10;&#10;Description automatically generated">
            <a:extLst>
              <a:ext uri="{FF2B5EF4-FFF2-40B4-BE49-F238E27FC236}">
                <a16:creationId xmlns:a16="http://schemas.microsoft.com/office/drawing/2014/main" id="{8F67D0F4-9516-65F9-12B1-262978D6C527}"/>
              </a:ext>
            </a:extLst>
          </p:cNvPr>
          <p:cNvPicPr>
            <a:picLocks noGrp="1" noChangeAspect="1"/>
          </p:cNvPicPr>
          <p:nvPr>
            <p:ph idx="1"/>
          </p:nvPr>
        </p:nvPicPr>
        <p:blipFill>
          <a:blip r:embed="rId3"/>
          <a:stretch>
            <a:fillRect/>
          </a:stretch>
        </p:blipFill>
        <p:spPr>
          <a:xfrm>
            <a:off x="2772091" y="1794753"/>
            <a:ext cx="9048117" cy="3707841"/>
          </a:xfrm>
        </p:spPr>
      </p:pic>
      <p:sp>
        <p:nvSpPr>
          <p:cNvPr id="9" name="TextBox 8">
            <a:extLst>
              <a:ext uri="{FF2B5EF4-FFF2-40B4-BE49-F238E27FC236}">
                <a16:creationId xmlns:a16="http://schemas.microsoft.com/office/drawing/2014/main" id="{4B722C33-5C24-DA76-2A0B-EECE06481A09}"/>
              </a:ext>
            </a:extLst>
          </p:cNvPr>
          <p:cNvSpPr txBox="1"/>
          <p:nvPr/>
        </p:nvSpPr>
        <p:spPr>
          <a:xfrm>
            <a:off x="971549" y="4341323"/>
            <a:ext cx="4786313" cy="2308324"/>
          </a:xfrm>
          <a:prstGeom prst="rect">
            <a:avLst/>
          </a:prstGeom>
          <a:noFill/>
        </p:spPr>
        <p:txBody>
          <a:bodyPr wrap="square" rtlCol="0">
            <a:spAutoFit/>
          </a:bodyPr>
          <a:lstStyle/>
          <a:p>
            <a:r>
              <a:rPr lang="en-US" b="0" i="0" u="none" strike="noStrike" dirty="0">
                <a:solidFill>
                  <a:srgbClr val="959494"/>
                </a:solidFill>
                <a:effectLst/>
                <a:latin typeface="-apple-system"/>
              </a:rPr>
              <a:t>The Messenger ˹firmly˺ believes in what has been revealed to him from his Lord, and so do the believers. They ˹all˺ believe in Allah, His angels, His Books, and His messengers. ˹They proclaim,˺ “We make no distinction between any of His messengers.” And they say, “We hear and obey. ˹We seek˺ Your forgiveness, our Lord! And to You ˹alone˺ is the final return.”</a:t>
            </a:r>
            <a:endParaRPr lang="en-US" dirty="0"/>
          </a:p>
        </p:txBody>
      </p:sp>
      <p:sp>
        <p:nvSpPr>
          <p:cNvPr id="3" name="Double Bracket 2">
            <a:extLst>
              <a:ext uri="{FF2B5EF4-FFF2-40B4-BE49-F238E27FC236}">
                <a16:creationId xmlns:a16="http://schemas.microsoft.com/office/drawing/2014/main" id="{A96B3C97-57E4-073F-40C2-3E41FA3794D2}"/>
              </a:ext>
            </a:extLst>
          </p:cNvPr>
          <p:cNvSpPr/>
          <p:nvPr/>
        </p:nvSpPr>
        <p:spPr>
          <a:xfrm>
            <a:off x="4471416" y="3017520"/>
            <a:ext cx="3803904" cy="103327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26662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E761AA-A5BE-5175-5347-5F7C978B69A0}"/>
              </a:ext>
            </a:extLst>
          </p:cNvPr>
          <p:cNvSpPr>
            <a:spLocks noGrp="1"/>
          </p:cNvSpPr>
          <p:nvPr>
            <p:ph type="title"/>
          </p:nvPr>
        </p:nvSpPr>
        <p:spPr/>
        <p:txBody>
          <a:bodyPr/>
          <a:lstStyle/>
          <a:p>
            <a:r>
              <a:rPr lang="en-US" dirty="0"/>
              <a:t>Ayah 286</a:t>
            </a:r>
          </a:p>
        </p:txBody>
      </p:sp>
      <p:sp>
        <p:nvSpPr>
          <p:cNvPr id="9" name="TextBox 8">
            <a:extLst>
              <a:ext uri="{FF2B5EF4-FFF2-40B4-BE49-F238E27FC236}">
                <a16:creationId xmlns:a16="http://schemas.microsoft.com/office/drawing/2014/main" id="{4B722C33-5C24-DA76-2A0B-EECE06481A09}"/>
              </a:ext>
            </a:extLst>
          </p:cNvPr>
          <p:cNvSpPr txBox="1"/>
          <p:nvPr/>
        </p:nvSpPr>
        <p:spPr>
          <a:xfrm>
            <a:off x="484261" y="2193868"/>
            <a:ext cx="3250501" cy="4524315"/>
          </a:xfrm>
          <a:prstGeom prst="rect">
            <a:avLst/>
          </a:prstGeom>
          <a:noFill/>
        </p:spPr>
        <p:txBody>
          <a:bodyPr wrap="square" rtlCol="0">
            <a:spAutoFit/>
          </a:bodyPr>
          <a:lstStyle/>
          <a:p>
            <a:r>
              <a:rPr lang="en-US" b="0" i="0" u="none" strike="noStrike" dirty="0">
                <a:solidFill>
                  <a:srgbClr val="959494"/>
                </a:solidFill>
                <a:effectLst/>
                <a:latin typeface="-apple-system"/>
              </a:rPr>
              <a:t>Allah does not require of any soul more than what it can afford. All good will be for its own benefit, and all evil will be to its own loss. ˹The believers pray,˺ “Our Lord! Do not punish us if we forget or make a mistake. Our Lord! Do not place a burden on us like the one you placed on those before us. Our Lord! Do not burden us with what we cannot bear. Pardon us, forgive us, and have mercy on us. You are our ˹only˺ Guardian. So grant us victory over the disbelieving people.”</a:t>
            </a:r>
            <a:endParaRPr lang="en-US" dirty="0"/>
          </a:p>
        </p:txBody>
      </p:sp>
      <p:pic>
        <p:nvPicPr>
          <p:cNvPr id="7" name="Content Placeholder 6" descr="A close up of a text&#10;&#10;Description automatically generated">
            <a:extLst>
              <a:ext uri="{FF2B5EF4-FFF2-40B4-BE49-F238E27FC236}">
                <a16:creationId xmlns:a16="http://schemas.microsoft.com/office/drawing/2014/main" id="{A3413F4D-15D2-EB90-ED79-260DE9800360}"/>
              </a:ext>
            </a:extLst>
          </p:cNvPr>
          <p:cNvPicPr>
            <a:picLocks noGrp="1" noChangeAspect="1"/>
          </p:cNvPicPr>
          <p:nvPr>
            <p:ph idx="1"/>
          </p:nvPr>
        </p:nvPicPr>
        <p:blipFill>
          <a:blip r:embed="rId3"/>
          <a:stretch>
            <a:fillRect/>
          </a:stretch>
        </p:blipFill>
        <p:spPr>
          <a:xfrm>
            <a:off x="3902872" y="1504950"/>
            <a:ext cx="7804867" cy="3848100"/>
          </a:xfrm>
        </p:spPr>
      </p:pic>
      <p:sp>
        <p:nvSpPr>
          <p:cNvPr id="10" name="Double Bracket 9">
            <a:extLst>
              <a:ext uri="{FF2B5EF4-FFF2-40B4-BE49-F238E27FC236}">
                <a16:creationId xmlns:a16="http://schemas.microsoft.com/office/drawing/2014/main" id="{220001C1-7C96-E909-E790-82DD14E47810}"/>
              </a:ext>
            </a:extLst>
          </p:cNvPr>
          <p:cNvSpPr/>
          <p:nvPr/>
        </p:nvSpPr>
        <p:spPr>
          <a:xfrm>
            <a:off x="6798733" y="1337733"/>
            <a:ext cx="719667" cy="110066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Double Bracket 10">
            <a:extLst>
              <a:ext uri="{FF2B5EF4-FFF2-40B4-BE49-F238E27FC236}">
                <a16:creationId xmlns:a16="http://schemas.microsoft.com/office/drawing/2014/main" id="{A2D7C9DB-301C-A404-3911-74238EF29597}"/>
              </a:ext>
            </a:extLst>
          </p:cNvPr>
          <p:cNvSpPr/>
          <p:nvPr/>
        </p:nvSpPr>
        <p:spPr>
          <a:xfrm>
            <a:off x="4656667" y="1504950"/>
            <a:ext cx="1032933" cy="85725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Double Bracket 11">
            <a:extLst>
              <a:ext uri="{FF2B5EF4-FFF2-40B4-BE49-F238E27FC236}">
                <a16:creationId xmlns:a16="http://schemas.microsoft.com/office/drawing/2014/main" id="{85E529D8-BFD0-32BB-B4C6-EFE970D9DA5B}"/>
              </a:ext>
            </a:extLst>
          </p:cNvPr>
          <p:cNvSpPr/>
          <p:nvPr/>
        </p:nvSpPr>
        <p:spPr>
          <a:xfrm>
            <a:off x="6383867" y="4411133"/>
            <a:ext cx="516466" cy="77046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Double Bracket 12">
            <a:extLst>
              <a:ext uri="{FF2B5EF4-FFF2-40B4-BE49-F238E27FC236}">
                <a16:creationId xmlns:a16="http://schemas.microsoft.com/office/drawing/2014/main" id="{1C0948FC-5B38-792F-A4D8-10148DF3B4EA}"/>
              </a:ext>
            </a:extLst>
          </p:cNvPr>
          <p:cNvSpPr/>
          <p:nvPr/>
        </p:nvSpPr>
        <p:spPr>
          <a:xfrm>
            <a:off x="8119533" y="1504950"/>
            <a:ext cx="643467" cy="68891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Double Bracket 13">
            <a:extLst>
              <a:ext uri="{FF2B5EF4-FFF2-40B4-BE49-F238E27FC236}">
                <a16:creationId xmlns:a16="http://schemas.microsoft.com/office/drawing/2014/main" id="{6A36FA4B-8C1A-900A-703D-2995C1BA9764}"/>
              </a:ext>
            </a:extLst>
          </p:cNvPr>
          <p:cNvSpPr/>
          <p:nvPr/>
        </p:nvSpPr>
        <p:spPr>
          <a:xfrm>
            <a:off x="9118600" y="1504950"/>
            <a:ext cx="550333" cy="68891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66050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0A02F-0F9E-9895-D0E8-5EEB21A4FAC4}"/>
              </a:ext>
            </a:extLst>
          </p:cNvPr>
          <p:cNvSpPr>
            <a:spLocks noGrp="1"/>
          </p:cNvSpPr>
          <p:nvPr>
            <p:ph type="title"/>
          </p:nvPr>
        </p:nvSpPr>
        <p:spPr/>
        <p:txBody>
          <a:bodyPr/>
          <a:lstStyle/>
          <a:p>
            <a:r>
              <a:rPr lang="en-US" dirty="0"/>
              <a:t>Hadith on revelation</a:t>
            </a:r>
          </a:p>
        </p:txBody>
      </p:sp>
      <p:sp>
        <p:nvSpPr>
          <p:cNvPr id="3" name="Content Placeholder 2">
            <a:extLst>
              <a:ext uri="{FF2B5EF4-FFF2-40B4-BE49-F238E27FC236}">
                <a16:creationId xmlns:a16="http://schemas.microsoft.com/office/drawing/2014/main" id="{C1C4B9B9-FFD6-5F48-C3DC-975F1DCCE15F}"/>
              </a:ext>
            </a:extLst>
          </p:cNvPr>
          <p:cNvSpPr>
            <a:spLocks noGrp="1"/>
          </p:cNvSpPr>
          <p:nvPr>
            <p:ph idx="1"/>
          </p:nvPr>
        </p:nvSpPr>
        <p:spPr/>
        <p:txBody>
          <a:bodyPr/>
          <a:lstStyle/>
          <a:p>
            <a:r>
              <a:rPr lang="en-US" dirty="0"/>
              <a:t>The last two verses of Surah Al-Baqarah have been attributed to two reasons for revelation</a:t>
            </a:r>
          </a:p>
          <a:p>
            <a:pPr lvl="1"/>
            <a:r>
              <a:rPr lang="en-US" dirty="0"/>
              <a:t>Directly to Prophet Muhammad (SAW) during the Night of Ascension (Hasan, Mujahid, Ibn Sirin, and in one narration, Ibn Abbas, Ibn </a:t>
            </a:r>
            <a:r>
              <a:rPr lang="en-US" dirty="0" err="1"/>
              <a:t>Kathir</a:t>
            </a:r>
            <a:r>
              <a:rPr lang="en-US" dirty="0"/>
              <a:t>, Al-</a:t>
            </a:r>
            <a:r>
              <a:rPr lang="en-US" dirty="0" err="1"/>
              <a:t>Wahidi</a:t>
            </a:r>
            <a:r>
              <a:rPr lang="en-US" dirty="0"/>
              <a:t>) </a:t>
            </a:r>
          </a:p>
          <a:p>
            <a:pPr lvl="1"/>
            <a:r>
              <a:rPr lang="en-US" dirty="0"/>
              <a:t>Through </a:t>
            </a:r>
            <a:r>
              <a:rPr lang="en-US" dirty="0" err="1"/>
              <a:t>Jibreel</a:t>
            </a:r>
            <a:r>
              <a:rPr lang="en-US" dirty="0"/>
              <a:t> (AS) to Prophet Muhammad (SAW) in Medina (Ibn </a:t>
            </a:r>
            <a:r>
              <a:rPr lang="en-US" dirty="0" err="1"/>
              <a:t>Masud</a:t>
            </a:r>
            <a:r>
              <a:rPr lang="en-US" dirty="0"/>
              <a:t>, Abu Huraira, and Ibn </a:t>
            </a:r>
            <a:r>
              <a:rPr lang="en-US" dirty="0" err="1"/>
              <a:t>Jubayr</a:t>
            </a:r>
            <a:r>
              <a:rPr lang="en-US" dirty="0"/>
              <a:t>, Sahih Muslim) </a:t>
            </a:r>
          </a:p>
          <a:p>
            <a:pPr lvl="1"/>
            <a:r>
              <a:rPr lang="en-US" dirty="0"/>
              <a:t>After studying the different hadiths and tafsir scholars, my personal belief is it was revealed on the Night of Ascension, but as always Allahu Alim. </a:t>
            </a:r>
          </a:p>
        </p:txBody>
      </p:sp>
    </p:spTree>
    <p:extLst>
      <p:ext uri="{BB962C8B-B14F-4D97-AF65-F5344CB8AC3E}">
        <p14:creationId xmlns:p14="http://schemas.microsoft.com/office/powerpoint/2010/main" val="187188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aking Sense Of Verona's Walls And Fortifications">
            <a:extLst>
              <a:ext uri="{FF2B5EF4-FFF2-40B4-BE49-F238E27FC236}">
                <a16:creationId xmlns:a16="http://schemas.microsoft.com/office/drawing/2014/main" id="{5E55511E-9B38-3516-D3DC-767D4878DB9B}"/>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t="3455" r="-1" b="11372"/>
          <a:stretch/>
        </p:blipFill>
        <p:spPr bwMode="auto">
          <a:xfrm>
            <a:off x="320040" y="320040"/>
            <a:ext cx="11548872" cy="43034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0E6EE8E-5D70-56C3-3F35-393CA18A2F12}"/>
              </a:ext>
            </a:extLst>
          </p:cNvPr>
          <p:cNvSpPr>
            <a:spLocks noGrp="1"/>
          </p:cNvSpPr>
          <p:nvPr>
            <p:ph type="title"/>
          </p:nvPr>
        </p:nvSpPr>
        <p:spPr>
          <a:xfrm>
            <a:off x="841248" y="5009083"/>
            <a:ext cx="2889504" cy="1345997"/>
          </a:xfrm>
        </p:spPr>
        <p:txBody>
          <a:bodyPr vert="horz" lIns="91440" tIns="45720" rIns="91440" bIns="45720" rtlCol="0" anchor="ctr">
            <a:normAutofit/>
          </a:bodyPr>
          <a:lstStyle/>
          <a:p>
            <a:r>
              <a:rPr lang="en-US" sz="2600" dirty="0">
                <a:solidFill>
                  <a:schemeClr val="bg1"/>
                </a:solidFill>
              </a:rPr>
              <a:t>Surah </a:t>
            </a:r>
            <a:r>
              <a:rPr lang="en-US" sz="2600" dirty="0" err="1">
                <a:solidFill>
                  <a:schemeClr val="bg1"/>
                </a:solidFill>
              </a:rPr>
              <a:t>سورة</a:t>
            </a:r>
            <a:r>
              <a:rPr lang="en-US" sz="2600" dirty="0">
                <a:solidFill>
                  <a:schemeClr val="bg1"/>
                </a:solidFill>
              </a:rPr>
              <a:t> </a:t>
            </a:r>
            <a:br>
              <a:rPr lang="en-US" sz="2600" dirty="0">
                <a:solidFill>
                  <a:schemeClr val="bg1"/>
                </a:solidFill>
              </a:rPr>
            </a:br>
            <a:r>
              <a:rPr lang="en-US" sz="2600" dirty="0">
                <a:solidFill>
                  <a:schemeClr val="bg1"/>
                </a:solidFill>
              </a:rPr>
              <a:t>Sur </a:t>
            </a:r>
            <a:r>
              <a:rPr lang="ar-AE" sz="2600" dirty="0">
                <a:solidFill>
                  <a:schemeClr val="bg1"/>
                </a:solidFill>
              </a:rPr>
              <a:t>سور</a:t>
            </a:r>
            <a:endParaRPr lang="en-US" sz="2600" dirty="0">
              <a:solidFill>
                <a:schemeClr val="bg1"/>
              </a:solidFill>
            </a:endParaRPr>
          </a:p>
        </p:txBody>
      </p:sp>
      <p:sp>
        <p:nvSpPr>
          <p:cNvPr id="8" name="Content Placeholder 7">
            <a:extLst>
              <a:ext uri="{FF2B5EF4-FFF2-40B4-BE49-F238E27FC236}">
                <a16:creationId xmlns:a16="http://schemas.microsoft.com/office/drawing/2014/main" id="{1BFC98FC-08EE-36FE-0806-B0A172B51C31}"/>
              </a:ext>
            </a:extLst>
          </p:cNvPr>
          <p:cNvSpPr>
            <a:spLocks noGrp="1"/>
          </p:cNvSpPr>
          <p:nvPr>
            <p:ph sz="half" idx="1"/>
          </p:nvPr>
        </p:nvSpPr>
        <p:spPr>
          <a:xfrm>
            <a:off x="4373880" y="5022180"/>
            <a:ext cx="6976872" cy="1345997"/>
          </a:xfrm>
        </p:spPr>
        <p:txBody>
          <a:bodyPr vert="horz" lIns="91440" tIns="45720" rIns="91440" bIns="45720" rtlCol="0" anchor="ctr">
            <a:normAutofit fontScale="85000" lnSpcReduction="10000"/>
          </a:bodyPr>
          <a:lstStyle/>
          <a:p>
            <a:r>
              <a:rPr lang="en-US" sz="1700" dirty="0"/>
              <a:t>Comes from the Arabic word “sur” which means an outside wall that protects a city. </a:t>
            </a:r>
          </a:p>
          <a:p>
            <a:r>
              <a:rPr lang="en-US" sz="1700" dirty="0"/>
              <a:t>Stood to protect those within the city. You had to gain approval and enter through the gates. </a:t>
            </a:r>
          </a:p>
          <a:p>
            <a:r>
              <a:rPr lang="en-US" sz="1700" dirty="0"/>
              <a:t>Generally built by the King, not commonfolk, and unusually high and thick. </a:t>
            </a:r>
          </a:p>
        </p:txBody>
      </p:sp>
    </p:spTree>
    <p:extLst>
      <p:ext uri="{BB962C8B-B14F-4D97-AF65-F5344CB8AC3E}">
        <p14:creationId xmlns:p14="http://schemas.microsoft.com/office/powerpoint/2010/main" val="61081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aking Sense Of Verona's Walls And Fortifications">
            <a:extLst>
              <a:ext uri="{FF2B5EF4-FFF2-40B4-BE49-F238E27FC236}">
                <a16:creationId xmlns:a16="http://schemas.microsoft.com/office/drawing/2014/main" id="{5E55511E-9B38-3516-D3DC-767D4878DB9B}"/>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t="3455" r="-1" b="11372"/>
          <a:stretch/>
        </p:blipFill>
        <p:spPr bwMode="auto">
          <a:xfrm>
            <a:off x="320040" y="320040"/>
            <a:ext cx="11548872" cy="43034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0E6EE8E-5D70-56C3-3F35-393CA18A2F12}"/>
              </a:ext>
            </a:extLst>
          </p:cNvPr>
          <p:cNvSpPr>
            <a:spLocks noGrp="1"/>
          </p:cNvSpPr>
          <p:nvPr>
            <p:ph type="title"/>
          </p:nvPr>
        </p:nvSpPr>
        <p:spPr>
          <a:xfrm>
            <a:off x="841248" y="5009083"/>
            <a:ext cx="2889504" cy="1345997"/>
          </a:xfrm>
        </p:spPr>
        <p:txBody>
          <a:bodyPr vert="horz" lIns="91440" tIns="45720" rIns="91440" bIns="45720" rtlCol="0" anchor="ctr">
            <a:normAutofit/>
          </a:bodyPr>
          <a:lstStyle/>
          <a:p>
            <a:r>
              <a:rPr lang="en-US" sz="2600" dirty="0">
                <a:solidFill>
                  <a:schemeClr val="bg1"/>
                </a:solidFill>
              </a:rPr>
              <a:t>Surah </a:t>
            </a:r>
            <a:r>
              <a:rPr lang="en-US" sz="2600" dirty="0" err="1">
                <a:solidFill>
                  <a:schemeClr val="bg1"/>
                </a:solidFill>
              </a:rPr>
              <a:t>سورة</a:t>
            </a:r>
            <a:r>
              <a:rPr lang="en-US" sz="2600" dirty="0">
                <a:solidFill>
                  <a:schemeClr val="bg1"/>
                </a:solidFill>
              </a:rPr>
              <a:t> </a:t>
            </a:r>
            <a:br>
              <a:rPr lang="en-US" sz="2600" dirty="0">
                <a:solidFill>
                  <a:schemeClr val="bg1"/>
                </a:solidFill>
              </a:rPr>
            </a:br>
            <a:r>
              <a:rPr lang="en-US" sz="2600" dirty="0">
                <a:solidFill>
                  <a:schemeClr val="bg1"/>
                </a:solidFill>
              </a:rPr>
              <a:t>Sur </a:t>
            </a:r>
            <a:r>
              <a:rPr lang="ar-AE" sz="2600" dirty="0">
                <a:solidFill>
                  <a:schemeClr val="bg1"/>
                </a:solidFill>
              </a:rPr>
              <a:t>سور</a:t>
            </a:r>
            <a:endParaRPr lang="en-US" sz="2600" dirty="0">
              <a:solidFill>
                <a:schemeClr val="bg1"/>
              </a:solidFill>
            </a:endParaRPr>
          </a:p>
        </p:txBody>
      </p:sp>
      <p:sp>
        <p:nvSpPr>
          <p:cNvPr id="8" name="Content Placeholder 7">
            <a:extLst>
              <a:ext uri="{FF2B5EF4-FFF2-40B4-BE49-F238E27FC236}">
                <a16:creationId xmlns:a16="http://schemas.microsoft.com/office/drawing/2014/main" id="{1BFC98FC-08EE-36FE-0806-B0A172B51C31}"/>
              </a:ext>
            </a:extLst>
          </p:cNvPr>
          <p:cNvSpPr>
            <a:spLocks noGrp="1"/>
          </p:cNvSpPr>
          <p:nvPr>
            <p:ph sz="half" idx="1"/>
          </p:nvPr>
        </p:nvSpPr>
        <p:spPr>
          <a:xfrm>
            <a:off x="4373880" y="5022180"/>
            <a:ext cx="6976872" cy="1345997"/>
          </a:xfrm>
        </p:spPr>
        <p:txBody>
          <a:bodyPr vert="horz" lIns="91440" tIns="45720" rIns="91440" bIns="45720" rtlCol="0" anchor="ctr">
            <a:normAutofit fontScale="85000" lnSpcReduction="10000"/>
          </a:bodyPr>
          <a:lstStyle/>
          <a:p>
            <a:r>
              <a:rPr lang="en-US" sz="1700" dirty="0"/>
              <a:t>Comes from the Arabic word “sur” which means an outside wall that protects a city. </a:t>
            </a:r>
          </a:p>
          <a:p>
            <a:r>
              <a:rPr lang="en-US" sz="1700" dirty="0"/>
              <a:t>Stood to protect those within the city. You had to gain approval and enter through the gates. </a:t>
            </a:r>
          </a:p>
          <a:p>
            <a:r>
              <a:rPr lang="en-US" sz="1700" dirty="0"/>
              <a:t>Generally built by the King, not commonfolk, and unusually high and thick. </a:t>
            </a:r>
          </a:p>
        </p:txBody>
      </p:sp>
    </p:spTree>
    <p:extLst>
      <p:ext uri="{BB962C8B-B14F-4D97-AF65-F5344CB8AC3E}">
        <p14:creationId xmlns:p14="http://schemas.microsoft.com/office/powerpoint/2010/main" val="2813952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aking Sense Of Verona's Walls And Fortifications">
            <a:extLst>
              <a:ext uri="{FF2B5EF4-FFF2-40B4-BE49-F238E27FC236}">
                <a16:creationId xmlns:a16="http://schemas.microsoft.com/office/drawing/2014/main" id="{5E55511E-9B38-3516-D3DC-767D4878DB9B}"/>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t="3455" r="-1" b="11372"/>
          <a:stretch/>
        </p:blipFill>
        <p:spPr bwMode="auto">
          <a:xfrm>
            <a:off x="320040" y="320040"/>
            <a:ext cx="11548872" cy="43034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0E6EE8E-5D70-56C3-3F35-393CA18A2F12}"/>
              </a:ext>
            </a:extLst>
          </p:cNvPr>
          <p:cNvSpPr>
            <a:spLocks noGrp="1"/>
          </p:cNvSpPr>
          <p:nvPr>
            <p:ph type="title"/>
          </p:nvPr>
        </p:nvSpPr>
        <p:spPr>
          <a:xfrm>
            <a:off x="841248" y="5009083"/>
            <a:ext cx="2889504" cy="1345997"/>
          </a:xfrm>
        </p:spPr>
        <p:txBody>
          <a:bodyPr vert="horz" lIns="91440" tIns="45720" rIns="91440" bIns="45720" rtlCol="0" anchor="ctr">
            <a:normAutofit/>
          </a:bodyPr>
          <a:lstStyle/>
          <a:p>
            <a:r>
              <a:rPr lang="en-US" sz="2600" dirty="0">
                <a:solidFill>
                  <a:schemeClr val="bg1"/>
                </a:solidFill>
              </a:rPr>
              <a:t>Surah </a:t>
            </a:r>
            <a:r>
              <a:rPr lang="en-US" sz="2600" dirty="0" err="1">
                <a:solidFill>
                  <a:schemeClr val="bg1"/>
                </a:solidFill>
              </a:rPr>
              <a:t>سورة</a:t>
            </a:r>
            <a:r>
              <a:rPr lang="en-US" sz="2600" dirty="0">
                <a:solidFill>
                  <a:schemeClr val="bg1"/>
                </a:solidFill>
              </a:rPr>
              <a:t> </a:t>
            </a:r>
            <a:br>
              <a:rPr lang="en-US" sz="2600" dirty="0">
                <a:solidFill>
                  <a:schemeClr val="bg1"/>
                </a:solidFill>
              </a:rPr>
            </a:br>
            <a:r>
              <a:rPr lang="en-US" sz="2600" dirty="0">
                <a:solidFill>
                  <a:schemeClr val="bg1"/>
                </a:solidFill>
              </a:rPr>
              <a:t>Sur </a:t>
            </a:r>
            <a:r>
              <a:rPr lang="ar-AE" sz="2600" dirty="0">
                <a:solidFill>
                  <a:schemeClr val="bg1"/>
                </a:solidFill>
              </a:rPr>
              <a:t>سور</a:t>
            </a:r>
            <a:endParaRPr lang="en-US" sz="2600" dirty="0">
              <a:solidFill>
                <a:schemeClr val="bg1"/>
              </a:solidFill>
            </a:endParaRPr>
          </a:p>
        </p:txBody>
      </p:sp>
      <p:sp>
        <p:nvSpPr>
          <p:cNvPr id="8" name="Content Placeholder 7">
            <a:extLst>
              <a:ext uri="{FF2B5EF4-FFF2-40B4-BE49-F238E27FC236}">
                <a16:creationId xmlns:a16="http://schemas.microsoft.com/office/drawing/2014/main" id="{1BFC98FC-08EE-36FE-0806-B0A172B51C31}"/>
              </a:ext>
            </a:extLst>
          </p:cNvPr>
          <p:cNvSpPr>
            <a:spLocks noGrp="1"/>
          </p:cNvSpPr>
          <p:nvPr>
            <p:ph sz="half" idx="1"/>
          </p:nvPr>
        </p:nvSpPr>
        <p:spPr>
          <a:xfrm>
            <a:off x="4373880" y="5075195"/>
            <a:ext cx="6976872" cy="1345997"/>
          </a:xfrm>
        </p:spPr>
        <p:txBody>
          <a:bodyPr vert="horz" lIns="91440" tIns="45720" rIns="91440" bIns="45720" rtlCol="0" anchor="ctr">
            <a:normAutofit fontScale="70000" lnSpcReduction="20000"/>
          </a:bodyPr>
          <a:lstStyle/>
          <a:p>
            <a:r>
              <a:rPr lang="en-US" sz="1700" dirty="0"/>
              <a:t>Protecting something important. You don’t build a sur to protect things that are not important. </a:t>
            </a:r>
          </a:p>
          <a:p>
            <a:r>
              <a:rPr lang="en-US" sz="1700" dirty="0"/>
              <a:t>Reminds you of a king, reminds you of value, reminds the Arabs that it’s not from around them because they didn’t use </a:t>
            </a:r>
            <a:r>
              <a:rPr lang="en-US" sz="1700" dirty="0" err="1"/>
              <a:t>surs</a:t>
            </a:r>
            <a:r>
              <a:rPr lang="en-US" sz="1700" dirty="0"/>
              <a:t>. </a:t>
            </a:r>
          </a:p>
          <a:p>
            <a:r>
              <a:rPr lang="en-US" sz="1700" dirty="0"/>
              <a:t>Just like the tall, thick, and impenetrable walls of a sur, you will be able to overcome a surah. </a:t>
            </a:r>
          </a:p>
        </p:txBody>
      </p:sp>
    </p:spTree>
    <p:extLst>
      <p:ext uri="{BB962C8B-B14F-4D97-AF65-F5344CB8AC3E}">
        <p14:creationId xmlns:p14="http://schemas.microsoft.com/office/powerpoint/2010/main" val="573686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8" descr="28,365 Laying Brick Stock Photos, Pictures &amp; Royalty-Free Images - iStock">
            <a:extLst>
              <a:ext uri="{FF2B5EF4-FFF2-40B4-BE49-F238E27FC236}">
                <a16:creationId xmlns:a16="http://schemas.microsoft.com/office/drawing/2014/main" id="{31BAF40A-4D94-99C2-DCEB-4A63756949A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2014" r="-1" b="22161"/>
          <a:stretch/>
        </p:blipFill>
        <p:spPr bwMode="auto">
          <a:xfrm>
            <a:off x="320040" y="320040"/>
            <a:ext cx="11548872" cy="43034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0E6EE8E-5D70-56C3-3F35-393CA18A2F12}"/>
              </a:ext>
            </a:extLst>
          </p:cNvPr>
          <p:cNvSpPr>
            <a:spLocks noGrp="1"/>
          </p:cNvSpPr>
          <p:nvPr>
            <p:ph type="title"/>
          </p:nvPr>
        </p:nvSpPr>
        <p:spPr>
          <a:xfrm>
            <a:off x="841248" y="5009083"/>
            <a:ext cx="2889504" cy="1345997"/>
          </a:xfrm>
        </p:spPr>
        <p:txBody>
          <a:bodyPr vert="horz" lIns="91440" tIns="45720" rIns="91440" bIns="45720" rtlCol="0" anchor="ctr">
            <a:normAutofit/>
          </a:bodyPr>
          <a:lstStyle/>
          <a:p>
            <a:r>
              <a:rPr lang="en-US" sz="2600" dirty="0">
                <a:solidFill>
                  <a:schemeClr val="bg1"/>
                </a:solidFill>
              </a:rPr>
              <a:t>Surah </a:t>
            </a:r>
            <a:r>
              <a:rPr lang="en-US" sz="2600">
                <a:solidFill>
                  <a:schemeClr val="bg1"/>
                </a:solidFill>
              </a:rPr>
              <a:t>سورة</a:t>
            </a:r>
            <a:r>
              <a:rPr lang="en-US" sz="2600" dirty="0">
                <a:solidFill>
                  <a:schemeClr val="bg1"/>
                </a:solidFill>
              </a:rPr>
              <a:t> </a:t>
            </a:r>
            <a:br>
              <a:rPr lang="en-US" sz="2600" dirty="0">
                <a:solidFill>
                  <a:schemeClr val="bg1"/>
                </a:solidFill>
              </a:rPr>
            </a:br>
            <a:r>
              <a:rPr lang="en-US" sz="2600" dirty="0">
                <a:solidFill>
                  <a:schemeClr val="bg1"/>
                </a:solidFill>
              </a:rPr>
              <a:t>Sur </a:t>
            </a:r>
            <a:r>
              <a:rPr lang="en-US" sz="2600">
                <a:solidFill>
                  <a:schemeClr val="bg1"/>
                </a:solidFill>
              </a:rPr>
              <a:t>سور</a:t>
            </a:r>
            <a:endParaRPr lang="en-US" sz="2600" dirty="0">
              <a:solidFill>
                <a:schemeClr val="bg1"/>
              </a:solidFill>
            </a:endParaRPr>
          </a:p>
        </p:txBody>
      </p:sp>
      <p:sp>
        <p:nvSpPr>
          <p:cNvPr id="8" name="Content Placeholder 7">
            <a:extLst>
              <a:ext uri="{FF2B5EF4-FFF2-40B4-BE49-F238E27FC236}">
                <a16:creationId xmlns:a16="http://schemas.microsoft.com/office/drawing/2014/main" id="{1BFC98FC-08EE-36FE-0806-B0A172B51C31}"/>
              </a:ext>
            </a:extLst>
          </p:cNvPr>
          <p:cNvSpPr>
            <a:spLocks noGrp="1"/>
          </p:cNvSpPr>
          <p:nvPr>
            <p:ph sz="half" idx="1"/>
          </p:nvPr>
        </p:nvSpPr>
        <p:spPr>
          <a:xfrm>
            <a:off x="4379976" y="5009083"/>
            <a:ext cx="6976872" cy="1345997"/>
          </a:xfrm>
        </p:spPr>
        <p:txBody>
          <a:bodyPr vert="horz" lIns="91440" tIns="45720" rIns="91440" bIns="45720" rtlCol="0" anchor="ctr">
            <a:normAutofit/>
          </a:bodyPr>
          <a:lstStyle/>
          <a:p>
            <a:pPr marL="0" indent="0">
              <a:buNone/>
            </a:pPr>
            <a:r>
              <a:rPr lang="en-US" sz="4400" dirty="0"/>
              <a:t>Imagine a wall being built…</a:t>
            </a:r>
          </a:p>
        </p:txBody>
      </p:sp>
      <p:pic>
        <p:nvPicPr>
          <p:cNvPr id="7" name="Content Placeholder 5" descr="Graphical user interface, text, application&#10;&#10;Description automatically generated">
            <a:extLst>
              <a:ext uri="{FF2B5EF4-FFF2-40B4-BE49-F238E27FC236}">
                <a16:creationId xmlns:a16="http://schemas.microsoft.com/office/drawing/2014/main" id="{094EB22F-0195-9350-BCF6-0040579A0A16}"/>
              </a:ext>
            </a:extLst>
          </p:cNvPr>
          <p:cNvPicPr>
            <a:picLocks noChangeAspect="1"/>
          </p:cNvPicPr>
          <p:nvPr/>
        </p:nvPicPr>
        <p:blipFill rotWithShape="1">
          <a:blip r:embed="rId4"/>
          <a:srcRect l="25538" t="13750" b="57790"/>
          <a:stretch/>
        </p:blipFill>
        <p:spPr>
          <a:xfrm>
            <a:off x="531628" y="502920"/>
            <a:ext cx="6606656" cy="1100637"/>
          </a:xfrm>
          <a:prstGeom prst="rect">
            <a:avLst/>
          </a:prstGeom>
        </p:spPr>
      </p:pic>
      <p:cxnSp>
        <p:nvCxnSpPr>
          <p:cNvPr id="10" name="Straight Arrow Connector 9">
            <a:extLst>
              <a:ext uri="{FF2B5EF4-FFF2-40B4-BE49-F238E27FC236}">
                <a16:creationId xmlns:a16="http://schemas.microsoft.com/office/drawing/2014/main" id="{717792A7-439F-DD34-41DD-E11C74DCD577}"/>
              </a:ext>
            </a:extLst>
          </p:cNvPr>
          <p:cNvCxnSpPr/>
          <p:nvPr/>
        </p:nvCxnSpPr>
        <p:spPr>
          <a:xfrm flipV="1">
            <a:off x="3604437" y="1318437"/>
            <a:ext cx="0" cy="89313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3043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67D9AB89-0C71-DCA2-C457-9A9FF84C4D4D}"/>
              </a:ext>
            </a:extLst>
          </p:cNvPr>
          <p:cNvGraphicFramePr>
            <a:graphicFrameLocks noGrp="1"/>
          </p:cNvGraphicFramePr>
          <p:nvPr/>
        </p:nvGraphicFramePr>
        <p:xfrm>
          <a:off x="3951515" y="1099459"/>
          <a:ext cx="7656285" cy="5094513"/>
        </p:xfrm>
        <a:graphic>
          <a:graphicData uri="http://schemas.openxmlformats.org/drawingml/2006/table">
            <a:tbl>
              <a:tblPr bandRow="1">
                <a:tableStyleId>{21E4AEA4-8DFA-4A89-87EB-49C32662AFE0}</a:tableStyleId>
              </a:tblPr>
              <a:tblGrid>
                <a:gridCol w="2552095">
                  <a:extLst>
                    <a:ext uri="{9D8B030D-6E8A-4147-A177-3AD203B41FA5}">
                      <a16:colId xmlns:a16="http://schemas.microsoft.com/office/drawing/2014/main" val="258154977"/>
                    </a:ext>
                  </a:extLst>
                </a:gridCol>
                <a:gridCol w="2552095">
                  <a:extLst>
                    <a:ext uri="{9D8B030D-6E8A-4147-A177-3AD203B41FA5}">
                      <a16:colId xmlns:a16="http://schemas.microsoft.com/office/drawing/2014/main" val="3922552558"/>
                    </a:ext>
                  </a:extLst>
                </a:gridCol>
                <a:gridCol w="2552095">
                  <a:extLst>
                    <a:ext uri="{9D8B030D-6E8A-4147-A177-3AD203B41FA5}">
                      <a16:colId xmlns:a16="http://schemas.microsoft.com/office/drawing/2014/main" val="439223899"/>
                    </a:ext>
                  </a:extLst>
                </a:gridCol>
              </a:tblGrid>
              <a:tr h="1698171">
                <a:tc>
                  <a:txBody>
                    <a:bodyPr/>
                    <a:lstStyle/>
                    <a:p>
                      <a:pPr algn="ctr"/>
                      <a:r>
                        <a:rPr lang="en-US" dirty="0"/>
                        <a:t>Part One</a:t>
                      </a:r>
                    </a:p>
                    <a:p>
                      <a:pPr algn="ctr"/>
                      <a:r>
                        <a:rPr lang="en-US" dirty="0"/>
                        <a:t>Believers vs Disbelievers vs Hypocrites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Part Two </a:t>
                      </a:r>
                    </a:p>
                    <a:p>
                      <a:pPr algn="ctr"/>
                      <a:r>
                        <a:rPr lang="en-US" dirty="0"/>
                        <a:t>Adam (as) &amp; Greed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Part Three</a:t>
                      </a:r>
                    </a:p>
                    <a:p>
                      <a:pPr algn="ctr"/>
                      <a:r>
                        <a:rPr lang="en-US" dirty="0"/>
                        <a:t>Bani Israel Law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64947"/>
                  </a:ext>
                </a:extLst>
              </a:tr>
              <a:tr h="1698171">
                <a:tc>
                  <a:txBody>
                    <a:bodyPr/>
                    <a:lstStyle/>
                    <a:p>
                      <a:pPr algn="ctr"/>
                      <a:r>
                        <a:rPr lang="en-US" dirty="0"/>
                        <a:t>Part Four </a:t>
                      </a:r>
                    </a:p>
                    <a:p>
                      <a:pPr algn="ctr"/>
                      <a:r>
                        <a:rPr lang="en-US" dirty="0"/>
                        <a:t>Ibrahim (as) &amp; Tests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Part 5 </a:t>
                      </a:r>
                    </a:p>
                    <a:p>
                      <a:pPr algn="ctr"/>
                      <a:r>
                        <a:rPr lang="en-US" dirty="0"/>
                        <a:t>Qibla Changing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Part 6 </a:t>
                      </a:r>
                    </a:p>
                    <a:p>
                      <a:pPr algn="ctr"/>
                      <a:r>
                        <a:rPr lang="en-US" dirty="0"/>
                        <a:t>This Ummah &amp; Tests </a:t>
                      </a:r>
                    </a:p>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9279555"/>
                  </a:ext>
                </a:extLst>
              </a:tr>
              <a:tr h="1698171">
                <a:tc>
                  <a:txBody>
                    <a:bodyPr/>
                    <a:lstStyle/>
                    <a:p>
                      <a:pPr algn="ctr"/>
                      <a:r>
                        <a:rPr lang="en-US" dirty="0"/>
                        <a:t>Part 7 </a:t>
                      </a:r>
                    </a:p>
                    <a:p>
                      <a:pPr algn="ctr"/>
                      <a:r>
                        <a:rPr lang="en-US" dirty="0"/>
                        <a:t>Muslim Law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Part 8</a:t>
                      </a:r>
                    </a:p>
                    <a:p>
                      <a:pPr algn="ctr"/>
                      <a:r>
                        <a:rPr lang="en-US" dirty="0"/>
                        <a:t>Money &amp; Controlling Greed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Part 9</a:t>
                      </a:r>
                    </a:p>
                    <a:p>
                      <a:pPr algn="ctr"/>
                      <a:r>
                        <a:rPr lang="en-US" dirty="0" err="1"/>
                        <a:t>Dua</a:t>
                      </a:r>
                      <a:r>
                        <a:rPr lang="en-US" dirty="0"/>
                        <a:t> that Protects Believers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6355541"/>
                  </a:ext>
                </a:extLst>
              </a:tr>
            </a:tbl>
          </a:graphicData>
        </a:graphic>
      </p:graphicFrame>
      <p:sp>
        <p:nvSpPr>
          <p:cNvPr id="6" name="TextBox 5">
            <a:extLst>
              <a:ext uri="{FF2B5EF4-FFF2-40B4-BE49-F238E27FC236}">
                <a16:creationId xmlns:a16="http://schemas.microsoft.com/office/drawing/2014/main" id="{69D586F9-B57A-4797-CE48-B60C4B8D48FF}"/>
              </a:ext>
            </a:extLst>
          </p:cNvPr>
          <p:cNvSpPr txBox="1"/>
          <p:nvPr/>
        </p:nvSpPr>
        <p:spPr>
          <a:xfrm>
            <a:off x="881743" y="2136337"/>
            <a:ext cx="3069772" cy="2585323"/>
          </a:xfrm>
          <a:prstGeom prst="rect">
            <a:avLst/>
          </a:prstGeom>
          <a:noFill/>
        </p:spPr>
        <p:txBody>
          <a:bodyPr wrap="square" rtlCol="0">
            <a:spAutoFit/>
          </a:bodyPr>
          <a:lstStyle/>
          <a:p>
            <a:r>
              <a:rPr lang="en-US" dirty="0" err="1"/>
              <a:t>Suratul</a:t>
            </a:r>
            <a:r>
              <a:rPr lang="en-US" dirty="0"/>
              <a:t> Baqarah </a:t>
            </a:r>
          </a:p>
          <a:p>
            <a:endParaRPr lang="en-US" dirty="0"/>
          </a:p>
          <a:p>
            <a:r>
              <a:rPr lang="en-US" dirty="0"/>
              <a:t>Largest surah in the Qur’an with 286 ayahs. </a:t>
            </a:r>
          </a:p>
          <a:p>
            <a:endParaRPr lang="en-US" dirty="0"/>
          </a:p>
          <a:p>
            <a:r>
              <a:rPr lang="en-US" dirty="0"/>
              <a:t>Some might think the placement of subjects is random, but let’s take a closer look. </a:t>
            </a:r>
          </a:p>
        </p:txBody>
      </p:sp>
    </p:spTree>
    <p:extLst>
      <p:ext uri="{BB962C8B-B14F-4D97-AF65-F5344CB8AC3E}">
        <p14:creationId xmlns:p14="http://schemas.microsoft.com/office/powerpoint/2010/main" val="396384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E761AA-A5BE-5175-5347-5F7C978B69A0}"/>
              </a:ext>
            </a:extLst>
          </p:cNvPr>
          <p:cNvSpPr>
            <a:spLocks noGrp="1"/>
          </p:cNvSpPr>
          <p:nvPr>
            <p:ph type="title"/>
          </p:nvPr>
        </p:nvSpPr>
        <p:spPr/>
        <p:txBody>
          <a:bodyPr/>
          <a:lstStyle/>
          <a:p>
            <a:r>
              <a:rPr lang="en-US" dirty="0"/>
              <a:t>Ayah 285</a:t>
            </a:r>
          </a:p>
        </p:txBody>
      </p:sp>
      <p:pic>
        <p:nvPicPr>
          <p:cNvPr id="8" name="Content Placeholder 7" descr="A close up of a white background&#10;&#10;Description automatically generated">
            <a:extLst>
              <a:ext uri="{FF2B5EF4-FFF2-40B4-BE49-F238E27FC236}">
                <a16:creationId xmlns:a16="http://schemas.microsoft.com/office/drawing/2014/main" id="{8F67D0F4-9516-65F9-12B1-262978D6C527}"/>
              </a:ext>
            </a:extLst>
          </p:cNvPr>
          <p:cNvPicPr>
            <a:picLocks noGrp="1" noChangeAspect="1"/>
          </p:cNvPicPr>
          <p:nvPr>
            <p:ph idx="1"/>
          </p:nvPr>
        </p:nvPicPr>
        <p:blipFill>
          <a:blip r:embed="rId3"/>
          <a:stretch>
            <a:fillRect/>
          </a:stretch>
        </p:blipFill>
        <p:spPr>
          <a:xfrm>
            <a:off x="2772091" y="1794753"/>
            <a:ext cx="9048117" cy="3707841"/>
          </a:xfrm>
        </p:spPr>
      </p:pic>
      <p:sp>
        <p:nvSpPr>
          <p:cNvPr id="9" name="TextBox 8">
            <a:extLst>
              <a:ext uri="{FF2B5EF4-FFF2-40B4-BE49-F238E27FC236}">
                <a16:creationId xmlns:a16="http://schemas.microsoft.com/office/drawing/2014/main" id="{4B722C33-5C24-DA76-2A0B-EECE06481A09}"/>
              </a:ext>
            </a:extLst>
          </p:cNvPr>
          <p:cNvSpPr txBox="1"/>
          <p:nvPr/>
        </p:nvSpPr>
        <p:spPr>
          <a:xfrm>
            <a:off x="971549" y="4341323"/>
            <a:ext cx="4786313" cy="2308324"/>
          </a:xfrm>
          <a:prstGeom prst="rect">
            <a:avLst/>
          </a:prstGeom>
          <a:noFill/>
        </p:spPr>
        <p:txBody>
          <a:bodyPr wrap="square" rtlCol="0">
            <a:spAutoFit/>
          </a:bodyPr>
          <a:lstStyle/>
          <a:p>
            <a:r>
              <a:rPr lang="en-US" b="0" i="0" u="none" strike="noStrike" dirty="0">
                <a:solidFill>
                  <a:srgbClr val="959494"/>
                </a:solidFill>
                <a:effectLst/>
                <a:latin typeface="-apple-system"/>
              </a:rPr>
              <a:t>The Messenger ˹firmly˺ believes in what has been revealed to him from his Lord, and so do the believers. They ˹all˺ believe in Allah, His angels, His Books, and His messengers. ˹They proclaim,˺ “We make no distinction between any of His messengers.” And they say, “We hear and obey. ˹We seek˺ Your forgiveness, our Lord! And to You ˹alone˺ is the final return.”</a:t>
            </a:r>
            <a:endParaRPr lang="en-US" dirty="0"/>
          </a:p>
        </p:txBody>
      </p:sp>
      <p:sp>
        <p:nvSpPr>
          <p:cNvPr id="10" name="Double Bracket 9">
            <a:extLst>
              <a:ext uri="{FF2B5EF4-FFF2-40B4-BE49-F238E27FC236}">
                <a16:creationId xmlns:a16="http://schemas.microsoft.com/office/drawing/2014/main" id="{220A020B-B5A7-FE28-F78F-44D3B1E81DCC}"/>
              </a:ext>
            </a:extLst>
          </p:cNvPr>
          <p:cNvSpPr/>
          <p:nvPr/>
        </p:nvSpPr>
        <p:spPr>
          <a:xfrm>
            <a:off x="7104888" y="1794753"/>
            <a:ext cx="2368296" cy="1067319"/>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650223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E761AA-A5BE-5175-5347-5F7C978B69A0}"/>
              </a:ext>
            </a:extLst>
          </p:cNvPr>
          <p:cNvSpPr>
            <a:spLocks noGrp="1"/>
          </p:cNvSpPr>
          <p:nvPr>
            <p:ph type="title"/>
          </p:nvPr>
        </p:nvSpPr>
        <p:spPr/>
        <p:txBody>
          <a:bodyPr/>
          <a:lstStyle/>
          <a:p>
            <a:r>
              <a:rPr lang="en-US" dirty="0"/>
              <a:t>Ayah 285</a:t>
            </a:r>
          </a:p>
        </p:txBody>
      </p:sp>
      <p:pic>
        <p:nvPicPr>
          <p:cNvPr id="8" name="Content Placeholder 7" descr="A close up of a white background&#10;&#10;Description automatically generated">
            <a:extLst>
              <a:ext uri="{FF2B5EF4-FFF2-40B4-BE49-F238E27FC236}">
                <a16:creationId xmlns:a16="http://schemas.microsoft.com/office/drawing/2014/main" id="{8F67D0F4-9516-65F9-12B1-262978D6C527}"/>
              </a:ext>
            </a:extLst>
          </p:cNvPr>
          <p:cNvPicPr>
            <a:picLocks noGrp="1" noChangeAspect="1"/>
          </p:cNvPicPr>
          <p:nvPr>
            <p:ph idx="1"/>
          </p:nvPr>
        </p:nvPicPr>
        <p:blipFill>
          <a:blip r:embed="rId3"/>
          <a:stretch>
            <a:fillRect/>
          </a:stretch>
        </p:blipFill>
        <p:spPr>
          <a:xfrm>
            <a:off x="2772091" y="1794753"/>
            <a:ext cx="9048117" cy="3707841"/>
          </a:xfrm>
        </p:spPr>
      </p:pic>
      <p:sp>
        <p:nvSpPr>
          <p:cNvPr id="9" name="TextBox 8">
            <a:extLst>
              <a:ext uri="{FF2B5EF4-FFF2-40B4-BE49-F238E27FC236}">
                <a16:creationId xmlns:a16="http://schemas.microsoft.com/office/drawing/2014/main" id="{4B722C33-5C24-DA76-2A0B-EECE06481A09}"/>
              </a:ext>
            </a:extLst>
          </p:cNvPr>
          <p:cNvSpPr txBox="1"/>
          <p:nvPr/>
        </p:nvSpPr>
        <p:spPr>
          <a:xfrm>
            <a:off x="971549" y="4341323"/>
            <a:ext cx="4786313" cy="2308324"/>
          </a:xfrm>
          <a:prstGeom prst="rect">
            <a:avLst/>
          </a:prstGeom>
          <a:noFill/>
        </p:spPr>
        <p:txBody>
          <a:bodyPr wrap="square" rtlCol="0">
            <a:spAutoFit/>
          </a:bodyPr>
          <a:lstStyle/>
          <a:p>
            <a:r>
              <a:rPr lang="en-US" b="0" i="0" u="none" strike="noStrike" dirty="0">
                <a:solidFill>
                  <a:srgbClr val="959494"/>
                </a:solidFill>
                <a:effectLst/>
                <a:latin typeface="-apple-system"/>
              </a:rPr>
              <a:t>The Messenger ˹firmly˺ believes in what has been revealed to him from his Lord, and so do the believers. They ˹all˺ believe in Allah, His angels, His Books, and His messengers. ˹They proclaim,˺ “We make no distinction between any of His messengers.” And they say, “We hear and obey. ˹We seek˺ Your forgiveness, our Lord! And to You ˹alone˺ is the final return.”</a:t>
            </a:r>
            <a:endParaRPr lang="en-US" dirty="0"/>
          </a:p>
        </p:txBody>
      </p:sp>
      <p:sp>
        <p:nvSpPr>
          <p:cNvPr id="2" name="Double Bracket 1">
            <a:extLst>
              <a:ext uri="{FF2B5EF4-FFF2-40B4-BE49-F238E27FC236}">
                <a16:creationId xmlns:a16="http://schemas.microsoft.com/office/drawing/2014/main" id="{FED7533C-923F-0257-0631-EB2ECBF2771F}"/>
              </a:ext>
            </a:extLst>
          </p:cNvPr>
          <p:cNvSpPr/>
          <p:nvPr/>
        </p:nvSpPr>
        <p:spPr>
          <a:xfrm>
            <a:off x="3858768" y="1618488"/>
            <a:ext cx="1899094" cy="1362456"/>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43140192"/>
      </p:ext>
    </p:extLst>
  </p:cSld>
  <p:clrMapOvr>
    <a:masterClrMapping/>
  </p:clrMapOvr>
</p:sld>
</file>

<file path=ppt/theme/theme1.xml><?xml version="1.0" encoding="utf-8"?>
<a:theme xmlns:a="http://schemas.openxmlformats.org/drawingml/2006/main" name="CitationVTI">
  <a:themeElements>
    <a:clrScheme name="AnalogousFromRegularSeedLeftStep">
      <a:dk1>
        <a:srgbClr val="000000"/>
      </a:dk1>
      <a:lt1>
        <a:srgbClr val="FFFFFF"/>
      </a:lt1>
      <a:dk2>
        <a:srgbClr val="291C32"/>
      </a:dk2>
      <a:lt2>
        <a:srgbClr val="E2E8E7"/>
      </a:lt2>
      <a:accent1>
        <a:srgbClr val="E72953"/>
      </a:accent1>
      <a:accent2>
        <a:srgbClr val="D51790"/>
      </a:accent2>
      <a:accent3>
        <a:srgbClr val="DC29E7"/>
      </a:accent3>
      <a:accent4>
        <a:srgbClr val="7C17D5"/>
      </a:accent4>
      <a:accent5>
        <a:srgbClr val="3E29E7"/>
      </a:accent5>
      <a:accent6>
        <a:srgbClr val="1751D5"/>
      </a:accent6>
      <a:hlink>
        <a:srgbClr val="31937D"/>
      </a:hlink>
      <a:folHlink>
        <a:srgbClr val="7F7F7F"/>
      </a:folHlink>
    </a:clrScheme>
    <a:fontScheme name="Grandview">
      <a:majorFont>
        <a:latin typeface="Grandview"/>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tationVTI" id="{4899D957-8B31-4AB5-A19D-CB0353FFB667}" vid="{430294D6-2412-4BD3-B567-F0976EA493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1485</TotalTime>
  <Words>3204</Words>
  <Application>Microsoft Macintosh PowerPoint</Application>
  <PresentationFormat>Widescreen</PresentationFormat>
  <Paragraphs>159</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-apple-system</vt:lpstr>
      <vt:lpstr>Arial</vt:lpstr>
      <vt:lpstr>Arial,Italic</vt:lpstr>
      <vt:lpstr>Calibri</vt:lpstr>
      <vt:lpstr>Grandview</vt:lpstr>
      <vt:lpstr>Grandview Display</vt:lpstr>
      <vt:lpstr>Wingdings</vt:lpstr>
      <vt:lpstr>CitationVTI</vt:lpstr>
      <vt:lpstr>Amanar Rasulu</vt:lpstr>
      <vt:lpstr>Hadith on revelation</vt:lpstr>
      <vt:lpstr>Surah سورة  Sur سور</vt:lpstr>
      <vt:lpstr>Surah سورة  Sur سور</vt:lpstr>
      <vt:lpstr>Surah سورة  Sur سور</vt:lpstr>
      <vt:lpstr>Surah سورة  Sur سور</vt:lpstr>
      <vt:lpstr>PowerPoint Presentation</vt:lpstr>
      <vt:lpstr>Ayah 285</vt:lpstr>
      <vt:lpstr>Ayah 285</vt:lpstr>
      <vt:lpstr>Ayah 285</vt:lpstr>
      <vt:lpstr>Ayah 285</vt:lpstr>
      <vt:lpstr>Ayah 286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Amana Rasulu</dc:title>
  <dc:creator>Lyndsey Eksili</dc:creator>
  <cp:lastModifiedBy>Lyndsey Eksili</cp:lastModifiedBy>
  <cp:revision>5</cp:revision>
  <dcterms:created xsi:type="dcterms:W3CDTF">2024-01-05T00:38:03Z</dcterms:created>
  <dcterms:modified xsi:type="dcterms:W3CDTF">2024-10-20T18:41:58Z</dcterms:modified>
</cp:coreProperties>
</file>