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5" r:id="rId9"/>
    <p:sldId id="269"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65186"/>
  </p:normalViewPr>
  <p:slideViewPr>
    <p:cSldViewPr snapToGrid="0" snapToObjects="1">
      <p:cViewPr varScale="1">
        <p:scale>
          <a:sx n="62" d="100"/>
          <a:sy n="62" d="100"/>
        </p:scale>
        <p:origin x="3104" y="4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F68DEC-03F1-4229-8504-14B138DBE79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04F5DD7-7B3E-4DD4-AD24-EF7E0724E16A}">
      <dgm:prSet/>
      <dgm:spPr/>
      <dgm:t>
        <a:bodyPr/>
        <a:lstStyle/>
        <a:p>
          <a:r>
            <a:rPr lang="en-US"/>
            <a:t>1. Belief in Allah</a:t>
          </a:r>
        </a:p>
      </dgm:t>
    </dgm:pt>
    <dgm:pt modelId="{068CAC58-8677-4A4B-9888-3B4346CDC887}" type="parTrans" cxnId="{B666D09D-6BEF-4062-82F4-63BC5F0CF635}">
      <dgm:prSet/>
      <dgm:spPr/>
      <dgm:t>
        <a:bodyPr/>
        <a:lstStyle/>
        <a:p>
          <a:endParaRPr lang="en-US"/>
        </a:p>
      </dgm:t>
    </dgm:pt>
    <dgm:pt modelId="{62ABB51D-CE57-494F-8C23-8056FEA01684}" type="sibTrans" cxnId="{B666D09D-6BEF-4062-82F4-63BC5F0CF635}">
      <dgm:prSet/>
      <dgm:spPr/>
      <dgm:t>
        <a:bodyPr/>
        <a:lstStyle/>
        <a:p>
          <a:endParaRPr lang="en-US"/>
        </a:p>
      </dgm:t>
    </dgm:pt>
    <dgm:pt modelId="{A9BF1F2F-AD10-4E8E-B601-0952DB8B9E8C}">
      <dgm:prSet/>
      <dgm:spPr/>
      <dgm:t>
        <a:bodyPr/>
        <a:lstStyle/>
        <a:p>
          <a:r>
            <a:rPr lang="en-US"/>
            <a:t>2. His Angels</a:t>
          </a:r>
        </a:p>
      </dgm:t>
    </dgm:pt>
    <dgm:pt modelId="{93236C62-09DE-4469-AECF-8CFE368B30FA}" type="parTrans" cxnId="{DE0AD078-0AC9-401C-A875-A37F8FFCF9B8}">
      <dgm:prSet/>
      <dgm:spPr/>
      <dgm:t>
        <a:bodyPr/>
        <a:lstStyle/>
        <a:p>
          <a:endParaRPr lang="en-US"/>
        </a:p>
      </dgm:t>
    </dgm:pt>
    <dgm:pt modelId="{BFC4C94A-6425-47B9-BD98-4990105182EA}" type="sibTrans" cxnId="{DE0AD078-0AC9-401C-A875-A37F8FFCF9B8}">
      <dgm:prSet/>
      <dgm:spPr/>
      <dgm:t>
        <a:bodyPr/>
        <a:lstStyle/>
        <a:p>
          <a:endParaRPr lang="en-US"/>
        </a:p>
      </dgm:t>
    </dgm:pt>
    <dgm:pt modelId="{61AF1B77-0765-477C-A6EF-55D9DA0A0AAC}">
      <dgm:prSet/>
      <dgm:spPr/>
      <dgm:t>
        <a:bodyPr/>
        <a:lstStyle/>
        <a:p>
          <a:r>
            <a:rPr lang="en-US"/>
            <a:t>3. His Books</a:t>
          </a:r>
        </a:p>
      </dgm:t>
    </dgm:pt>
    <dgm:pt modelId="{F72E68D5-1F76-4CA5-B1D6-E49BF12B4D93}" type="parTrans" cxnId="{9CB4D920-977B-41DC-BAED-85D99A832833}">
      <dgm:prSet/>
      <dgm:spPr/>
      <dgm:t>
        <a:bodyPr/>
        <a:lstStyle/>
        <a:p>
          <a:endParaRPr lang="en-US"/>
        </a:p>
      </dgm:t>
    </dgm:pt>
    <dgm:pt modelId="{186D26CF-6FCE-4724-8BA8-0D4E4E9FFC45}" type="sibTrans" cxnId="{9CB4D920-977B-41DC-BAED-85D99A832833}">
      <dgm:prSet/>
      <dgm:spPr/>
      <dgm:t>
        <a:bodyPr/>
        <a:lstStyle/>
        <a:p>
          <a:endParaRPr lang="en-US"/>
        </a:p>
      </dgm:t>
    </dgm:pt>
    <dgm:pt modelId="{E5FE18B5-80DE-4A56-B245-CE7CCBF56786}">
      <dgm:prSet/>
      <dgm:spPr/>
      <dgm:t>
        <a:bodyPr/>
        <a:lstStyle/>
        <a:p>
          <a:r>
            <a:rPr lang="en-US"/>
            <a:t>4. His Messengers</a:t>
          </a:r>
        </a:p>
      </dgm:t>
    </dgm:pt>
    <dgm:pt modelId="{4A993DB3-B387-48B9-B71E-33078996C367}" type="parTrans" cxnId="{38C21D5C-2A2A-43C9-ABDC-E29A431B0F48}">
      <dgm:prSet/>
      <dgm:spPr/>
      <dgm:t>
        <a:bodyPr/>
        <a:lstStyle/>
        <a:p>
          <a:endParaRPr lang="en-US"/>
        </a:p>
      </dgm:t>
    </dgm:pt>
    <dgm:pt modelId="{890F8D2B-8492-4EB1-8283-F43DB52DDEF3}" type="sibTrans" cxnId="{38C21D5C-2A2A-43C9-ABDC-E29A431B0F48}">
      <dgm:prSet/>
      <dgm:spPr/>
      <dgm:t>
        <a:bodyPr/>
        <a:lstStyle/>
        <a:p>
          <a:endParaRPr lang="en-US"/>
        </a:p>
      </dgm:t>
    </dgm:pt>
    <dgm:pt modelId="{1CD4F3CA-86ED-4504-82DF-A16FD04FF362}">
      <dgm:prSet/>
      <dgm:spPr/>
      <dgm:t>
        <a:bodyPr/>
        <a:lstStyle/>
        <a:p>
          <a:r>
            <a:rPr lang="en-US"/>
            <a:t>5. The Last Day</a:t>
          </a:r>
        </a:p>
      </dgm:t>
    </dgm:pt>
    <dgm:pt modelId="{C1D771BC-3AE9-4590-9840-D5DE36FFC748}" type="parTrans" cxnId="{C1E4C1E6-FDFA-45B4-B0B5-D47993F0EE45}">
      <dgm:prSet/>
      <dgm:spPr/>
      <dgm:t>
        <a:bodyPr/>
        <a:lstStyle/>
        <a:p>
          <a:endParaRPr lang="en-US"/>
        </a:p>
      </dgm:t>
    </dgm:pt>
    <dgm:pt modelId="{01BBCAEB-7D7A-4C91-AF1D-AA4735015F4F}" type="sibTrans" cxnId="{C1E4C1E6-FDFA-45B4-B0B5-D47993F0EE45}">
      <dgm:prSet/>
      <dgm:spPr/>
      <dgm:t>
        <a:bodyPr/>
        <a:lstStyle/>
        <a:p>
          <a:endParaRPr lang="en-US"/>
        </a:p>
      </dgm:t>
    </dgm:pt>
    <dgm:pt modelId="{E7E674B5-BAEC-4B0F-87C0-FC1B289344F9}">
      <dgm:prSet/>
      <dgm:spPr/>
      <dgm:t>
        <a:bodyPr/>
        <a:lstStyle/>
        <a:p>
          <a:r>
            <a:rPr lang="en-US"/>
            <a:t>6. Divine Decree (Qadar)</a:t>
          </a:r>
        </a:p>
      </dgm:t>
    </dgm:pt>
    <dgm:pt modelId="{FA1D853D-06E8-49E8-A723-929D9A62A4F0}" type="parTrans" cxnId="{4B27F5B0-6108-4EF5-A448-6CCAF4DAEC53}">
      <dgm:prSet/>
      <dgm:spPr/>
      <dgm:t>
        <a:bodyPr/>
        <a:lstStyle/>
        <a:p>
          <a:endParaRPr lang="en-US"/>
        </a:p>
      </dgm:t>
    </dgm:pt>
    <dgm:pt modelId="{3D089C21-8269-438A-AE7F-9EAC1AED6251}" type="sibTrans" cxnId="{4B27F5B0-6108-4EF5-A448-6CCAF4DAEC53}">
      <dgm:prSet/>
      <dgm:spPr/>
      <dgm:t>
        <a:bodyPr/>
        <a:lstStyle/>
        <a:p>
          <a:endParaRPr lang="en-US"/>
        </a:p>
      </dgm:t>
    </dgm:pt>
    <dgm:pt modelId="{3EAA94D9-C5C5-0A43-BB55-206352D2C4C2}" type="pres">
      <dgm:prSet presAssocID="{00F68DEC-03F1-4229-8504-14B138DBE794}" presName="linear" presStyleCnt="0">
        <dgm:presLayoutVars>
          <dgm:animLvl val="lvl"/>
          <dgm:resizeHandles val="exact"/>
        </dgm:presLayoutVars>
      </dgm:prSet>
      <dgm:spPr/>
    </dgm:pt>
    <dgm:pt modelId="{F7ABFFA0-269E-C941-A8C9-5BB91941EB15}" type="pres">
      <dgm:prSet presAssocID="{F04F5DD7-7B3E-4DD4-AD24-EF7E0724E16A}" presName="parentText" presStyleLbl="node1" presStyleIdx="0" presStyleCnt="6">
        <dgm:presLayoutVars>
          <dgm:chMax val="0"/>
          <dgm:bulletEnabled val="1"/>
        </dgm:presLayoutVars>
      </dgm:prSet>
      <dgm:spPr/>
    </dgm:pt>
    <dgm:pt modelId="{661F1C71-40E6-D94C-8DB2-26C1985CD618}" type="pres">
      <dgm:prSet presAssocID="{62ABB51D-CE57-494F-8C23-8056FEA01684}" presName="spacer" presStyleCnt="0"/>
      <dgm:spPr/>
    </dgm:pt>
    <dgm:pt modelId="{2D5E41E8-FD44-184D-99AB-E956CE986CB8}" type="pres">
      <dgm:prSet presAssocID="{A9BF1F2F-AD10-4E8E-B601-0952DB8B9E8C}" presName="parentText" presStyleLbl="node1" presStyleIdx="1" presStyleCnt="6">
        <dgm:presLayoutVars>
          <dgm:chMax val="0"/>
          <dgm:bulletEnabled val="1"/>
        </dgm:presLayoutVars>
      </dgm:prSet>
      <dgm:spPr/>
    </dgm:pt>
    <dgm:pt modelId="{FB31FD31-ADC0-9A4F-BB02-AEBC039984C1}" type="pres">
      <dgm:prSet presAssocID="{BFC4C94A-6425-47B9-BD98-4990105182EA}" presName="spacer" presStyleCnt="0"/>
      <dgm:spPr/>
    </dgm:pt>
    <dgm:pt modelId="{76D0BF86-7B06-3641-8B74-09D1D6A96664}" type="pres">
      <dgm:prSet presAssocID="{61AF1B77-0765-477C-A6EF-55D9DA0A0AAC}" presName="parentText" presStyleLbl="node1" presStyleIdx="2" presStyleCnt="6">
        <dgm:presLayoutVars>
          <dgm:chMax val="0"/>
          <dgm:bulletEnabled val="1"/>
        </dgm:presLayoutVars>
      </dgm:prSet>
      <dgm:spPr/>
    </dgm:pt>
    <dgm:pt modelId="{5E2ADC8C-FB28-5C49-A6A2-EAE20DEB998E}" type="pres">
      <dgm:prSet presAssocID="{186D26CF-6FCE-4724-8BA8-0D4E4E9FFC45}" presName="spacer" presStyleCnt="0"/>
      <dgm:spPr/>
    </dgm:pt>
    <dgm:pt modelId="{F24EF6A0-FAB8-6148-A2EE-FE72AE889FEE}" type="pres">
      <dgm:prSet presAssocID="{E5FE18B5-80DE-4A56-B245-CE7CCBF56786}" presName="parentText" presStyleLbl="node1" presStyleIdx="3" presStyleCnt="6">
        <dgm:presLayoutVars>
          <dgm:chMax val="0"/>
          <dgm:bulletEnabled val="1"/>
        </dgm:presLayoutVars>
      </dgm:prSet>
      <dgm:spPr/>
    </dgm:pt>
    <dgm:pt modelId="{F1696B1E-503D-5149-A987-C44B568DC85C}" type="pres">
      <dgm:prSet presAssocID="{890F8D2B-8492-4EB1-8283-F43DB52DDEF3}" presName="spacer" presStyleCnt="0"/>
      <dgm:spPr/>
    </dgm:pt>
    <dgm:pt modelId="{C45CC215-3120-B140-923F-DE2B3948C187}" type="pres">
      <dgm:prSet presAssocID="{1CD4F3CA-86ED-4504-82DF-A16FD04FF362}" presName="parentText" presStyleLbl="node1" presStyleIdx="4" presStyleCnt="6">
        <dgm:presLayoutVars>
          <dgm:chMax val="0"/>
          <dgm:bulletEnabled val="1"/>
        </dgm:presLayoutVars>
      </dgm:prSet>
      <dgm:spPr/>
    </dgm:pt>
    <dgm:pt modelId="{8B33043C-12DB-124C-97EB-105E42D47542}" type="pres">
      <dgm:prSet presAssocID="{01BBCAEB-7D7A-4C91-AF1D-AA4735015F4F}" presName="spacer" presStyleCnt="0"/>
      <dgm:spPr/>
    </dgm:pt>
    <dgm:pt modelId="{447E173C-8871-C947-AEC3-D5EB9B275FEC}" type="pres">
      <dgm:prSet presAssocID="{E7E674B5-BAEC-4B0F-87C0-FC1B289344F9}" presName="parentText" presStyleLbl="node1" presStyleIdx="5" presStyleCnt="6">
        <dgm:presLayoutVars>
          <dgm:chMax val="0"/>
          <dgm:bulletEnabled val="1"/>
        </dgm:presLayoutVars>
      </dgm:prSet>
      <dgm:spPr/>
    </dgm:pt>
  </dgm:ptLst>
  <dgm:cxnLst>
    <dgm:cxn modelId="{EB2DE709-B9C2-EE4F-B76B-3BA55735C7EC}" type="presOf" srcId="{E7E674B5-BAEC-4B0F-87C0-FC1B289344F9}" destId="{447E173C-8871-C947-AEC3-D5EB9B275FEC}" srcOrd="0" destOrd="0" presId="urn:microsoft.com/office/officeart/2005/8/layout/vList2"/>
    <dgm:cxn modelId="{9CB4D920-977B-41DC-BAED-85D99A832833}" srcId="{00F68DEC-03F1-4229-8504-14B138DBE794}" destId="{61AF1B77-0765-477C-A6EF-55D9DA0A0AAC}" srcOrd="2" destOrd="0" parTransId="{F72E68D5-1F76-4CA5-B1D6-E49BF12B4D93}" sibTransId="{186D26CF-6FCE-4724-8BA8-0D4E4E9FFC45}"/>
    <dgm:cxn modelId="{442F5127-8E4A-0547-9439-6453F7F62F92}" type="presOf" srcId="{F04F5DD7-7B3E-4DD4-AD24-EF7E0724E16A}" destId="{F7ABFFA0-269E-C941-A8C9-5BB91941EB15}" srcOrd="0" destOrd="0" presId="urn:microsoft.com/office/officeart/2005/8/layout/vList2"/>
    <dgm:cxn modelId="{CA83C63C-18EB-A540-8923-244E75E62D1D}" type="presOf" srcId="{1CD4F3CA-86ED-4504-82DF-A16FD04FF362}" destId="{C45CC215-3120-B140-923F-DE2B3948C187}" srcOrd="0" destOrd="0" presId="urn:microsoft.com/office/officeart/2005/8/layout/vList2"/>
    <dgm:cxn modelId="{38C21D5C-2A2A-43C9-ABDC-E29A431B0F48}" srcId="{00F68DEC-03F1-4229-8504-14B138DBE794}" destId="{E5FE18B5-80DE-4A56-B245-CE7CCBF56786}" srcOrd="3" destOrd="0" parTransId="{4A993DB3-B387-48B9-B71E-33078996C367}" sibTransId="{890F8D2B-8492-4EB1-8283-F43DB52DDEF3}"/>
    <dgm:cxn modelId="{DE0AD078-0AC9-401C-A875-A37F8FFCF9B8}" srcId="{00F68DEC-03F1-4229-8504-14B138DBE794}" destId="{A9BF1F2F-AD10-4E8E-B601-0952DB8B9E8C}" srcOrd="1" destOrd="0" parTransId="{93236C62-09DE-4469-AECF-8CFE368B30FA}" sibTransId="{BFC4C94A-6425-47B9-BD98-4990105182EA}"/>
    <dgm:cxn modelId="{B666D09D-6BEF-4062-82F4-63BC5F0CF635}" srcId="{00F68DEC-03F1-4229-8504-14B138DBE794}" destId="{F04F5DD7-7B3E-4DD4-AD24-EF7E0724E16A}" srcOrd="0" destOrd="0" parTransId="{068CAC58-8677-4A4B-9888-3B4346CDC887}" sibTransId="{62ABB51D-CE57-494F-8C23-8056FEA01684}"/>
    <dgm:cxn modelId="{4B27F5B0-6108-4EF5-A448-6CCAF4DAEC53}" srcId="{00F68DEC-03F1-4229-8504-14B138DBE794}" destId="{E7E674B5-BAEC-4B0F-87C0-FC1B289344F9}" srcOrd="5" destOrd="0" parTransId="{FA1D853D-06E8-49E8-A723-929D9A62A4F0}" sibTransId="{3D089C21-8269-438A-AE7F-9EAC1AED6251}"/>
    <dgm:cxn modelId="{6FA8BFB7-CC07-6A40-A50B-EC341B0D64E8}" type="presOf" srcId="{61AF1B77-0765-477C-A6EF-55D9DA0A0AAC}" destId="{76D0BF86-7B06-3641-8B74-09D1D6A96664}" srcOrd="0" destOrd="0" presId="urn:microsoft.com/office/officeart/2005/8/layout/vList2"/>
    <dgm:cxn modelId="{8BF410BA-D5E7-304F-B59E-C3DBC5DBECE8}" type="presOf" srcId="{E5FE18B5-80DE-4A56-B245-CE7CCBF56786}" destId="{F24EF6A0-FAB8-6148-A2EE-FE72AE889FEE}" srcOrd="0" destOrd="0" presId="urn:microsoft.com/office/officeart/2005/8/layout/vList2"/>
    <dgm:cxn modelId="{F41E2DC0-381A-6A47-BCC1-4CCA7838968B}" type="presOf" srcId="{A9BF1F2F-AD10-4E8E-B601-0952DB8B9E8C}" destId="{2D5E41E8-FD44-184D-99AB-E956CE986CB8}" srcOrd="0" destOrd="0" presId="urn:microsoft.com/office/officeart/2005/8/layout/vList2"/>
    <dgm:cxn modelId="{C1E4C1E6-FDFA-45B4-B0B5-D47993F0EE45}" srcId="{00F68DEC-03F1-4229-8504-14B138DBE794}" destId="{1CD4F3CA-86ED-4504-82DF-A16FD04FF362}" srcOrd="4" destOrd="0" parTransId="{C1D771BC-3AE9-4590-9840-D5DE36FFC748}" sibTransId="{01BBCAEB-7D7A-4C91-AF1D-AA4735015F4F}"/>
    <dgm:cxn modelId="{1EE3D4EB-F9F2-1544-86FB-6468772C3AED}" type="presOf" srcId="{00F68DEC-03F1-4229-8504-14B138DBE794}" destId="{3EAA94D9-C5C5-0A43-BB55-206352D2C4C2}" srcOrd="0" destOrd="0" presId="urn:microsoft.com/office/officeart/2005/8/layout/vList2"/>
    <dgm:cxn modelId="{D5213E72-4CA1-D84E-8769-85D9E22D4DCB}" type="presParOf" srcId="{3EAA94D9-C5C5-0A43-BB55-206352D2C4C2}" destId="{F7ABFFA0-269E-C941-A8C9-5BB91941EB15}" srcOrd="0" destOrd="0" presId="urn:microsoft.com/office/officeart/2005/8/layout/vList2"/>
    <dgm:cxn modelId="{3BD88367-1368-784D-8410-52CA1A8D48A3}" type="presParOf" srcId="{3EAA94D9-C5C5-0A43-BB55-206352D2C4C2}" destId="{661F1C71-40E6-D94C-8DB2-26C1985CD618}" srcOrd="1" destOrd="0" presId="urn:microsoft.com/office/officeart/2005/8/layout/vList2"/>
    <dgm:cxn modelId="{5CACBE3B-EEAB-9E41-A451-7172A21CAE89}" type="presParOf" srcId="{3EAA94D9-C5C5-0A43-BB55-206352D2C4C2}" destId="{2D5E41E8-FD44-184D-99AB-E956CE986CB8}" srcOrd="2" destOrd="0" presId="urn:microsoft.com/office/officeart/2005/8/layout/vList2"/>
    <dgm:cxn modelId="{E12545B0-E922-0D4C-B08B-B523975493A2}" type="presParOf" srcId="{3EAA94D9-C5C5-0A43-BB55-206352D2C4C2}" destId="{FB31FD31-ADC0-9A4F-BB02-AEBC039984C1}" srcOrd="3" destOrd="0" presId="urn:microsoft.com/office/officeart/2005/8/layout/vList2"/>
    <dgm:cxn modelId="{010D86E8-E22A-5241-99F9-8206E44A1273}" type="presParOf" srcId="{3EAA94D9-C5C5-0A43-BB55-206352D2C4C2}" destId="{76D0BF86-7B06-3641-8B74-09D1D6A96664}" srcOrd="4" destOrd="0" presId="urn:microsoft.com/office/officeart/2005/8/layout/vList2"/>
    <dgm:cxn modelId="{4172D705-73E4-B841-B126-45B0DC6D6A90}" type="presParOf" srcId="{3EAA94D9-C5C5-0A43-BB55-206352D2C4C2}" destId="{5E2ADC8C-FB28-5C49-A6A2-EAE20DEB998E}" srcOrd="5" destOrd="0" presId="urn:microsoft.com/office/officeart/2005/8/layout/vList2"/>
    <dgm:cxn modelId="{9C02F89F-FEF7-FD43-8DCC-3FC115E8AFB6}" type="presParOf" srcId="{3EAA94D9-C5C5-0A43-BB55-206352D2C4C2}" destId="{F24EF6A0-FAB8-6148-A2EE-FE72AE889FEE}" srcOrd="6" destOrd="0" presId="urn:microsoft.com/office/officeart/2005/8/layout/vList2"/>
    <dgm:cxn modelId="{1D67746B-33BB-0C4B-8581-00C36B64D9A6}" type="presParOf" srcId="{3EAA94D9-C5C5-0A43-BB55-206352D2C4C2}" destId="{F1696B1E-503D-5149-A987-C44B568DC85C}" srcOrd="7" destOrd="0" presId="urn:microsoft.com/office/officeart/2005/8/layout/vList2"/>
    <dgm:cxn modelId="{75FB3D85-07E8-4C40-862C-B692284AE237}" type="presParOf" srcId="{3EAA94D9-C5C5-0A43-BB55-206352D2C4C2}" destId="{C45CC215-3120-B140-923F-DE2B3948C187}" srcOrd="8" destOrd="0" presId="urn:microsoft.com/office/officeart/2005/8/layout/vList2"/>
    <dgm:cxn modelId="{9B9AAC2A-147C-F44F-8A6C-91C0345014C3}" type="presParOf" srcId="{3EAA94D9-C5C5-0A43-BB55-206352D2C4C2}" destId="{8B33043C-12DB-124C-97EB-105E42D47542}" srcOrd="9" destOrd="0" presId="urn:microsoft.com/office/officeart/2005/8/layout/vList2"/>
    <dgm:cxn modelId="{14D9AE36-B663-D048-9368-ADA952612182}" type="presParOf" srcId="{3EAA94D9-C5C5-0A43-BB55-206352D2C4C2}" destId="{447E173C-8871-C947-AEC3-D5EB9B275FE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4CCB47-C4AF-4D1D-BD64-F78C66B4A25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A29E7EF-3D3B-424E-9716-A5241845937F}">
      <dgm:prSet/>
      <dgm:spPr/>
      <dgm:t>
        <a:bodyPr/>
        <a:lstStyle/>
        <a:p>
          <a:r>
            <a:rPr lang="en-US"/>
            <a:t>- Allah chose them</a:t>
          </a:r>
        </a:p>
      </dgm:t>
    </dgm:pt>
    <dgm:pt modelId="{AC901BAA-91C6-48B0-8C24-05BC4C690EA2}" type="parTrans" cxnId="{E7EBEE71-66F2-4F07-A9BB-50A2574531F9}">
      <dgm:prSet/>
      <dgm:spPr/>
      <dgm:t>
        <a:bodyPr/>
        <a:lstStyle/>
        <a:p>
          <a:endParaRPr lang="en-US"/>
        </a:p>
      </dgm:t>
    </dgm:pt>
    <dgm:pt modelId="{3C421002-0BD8-41AE-A7E6-D5A637BE356B}" type="sibTrans" cxnId="{E7EBEE71-66F2-4F07-A9BB-50A2574531F9}">
      <dgm:prSet/>
      <dgm:spPr/>
      <dgm:t>
        <a:bodyPr/>
        <a:lstStyle/>
        <a:p>
          <a:endParaRPr lang="en-US"/>
        </a:p>
      </dgm:t>
    </dgm:pt>
    <dgm:pt modelId="{9EFE4310-54A1-43EB-B2A3-D97DEE1116D4}">
      <dgm:prSet/>
      <dgm:spPr/>
      <dgm:t>
        <a:bodyPr/>
        <a:lstStyle/>
        <a:p>
          <a:r>
            <a:rPr lang="en-US"/>
            <a:t>- They were human, not divine</a:t>
          </a:r>
        </a:p>
      </dgm:t>
    </dgm:pt>
    <dgm:pt modelId="{C45F1E26-5BF7-43D1-A189-6171CC86B265}" type="parTrans" cxnId="{CC8ADDD6-6D4C-4287-B022-E89B4215279F}">
      <dgm:prSet/>
      <dgm:spPr/>
      <dgm:t>
        <a:bodyPr/>
        <a:lstStyle/>
        <a:p>
          <a:endParaRPr lang="en-US"/>
        </a:p>
      </dgm:t>
    </dgm:pt>
    <dgm:pt modelId="{0CDD25A3-3257-4E84-B3E4-C970866760B1}" type="sibTrans" cxnId="{CC8ADDD6-6D4C-4287-B022-E89B4215279F}">
      <dgm:prSet/>
      <dgm:spPr/>
      <dgm:t>
        <a:bodyPr/>
        <a:lstStyle/>
        <a:p>
          <a:endParaRPr lang="en-US"/>
        </a:p>
      </dgm:t>
    </dgm:pt>
    <dgm:pt modelId="{FBB02FC7-4F76-478A-BC9E-A91279796457}">
      <dgm:prSet/>
      <dgm:spPr/>
      <dgm:t>
        <a:bodyPr/>
        <a:lstStyle/>
        <a:p>
          <a:r>
            <a:rPr lang="en-US"/>
            <a:t>- They lived the message</a:t>
          </a:r>
        </a:p>
      </dgm:t>
    </dgm:pt>
    <dgm:pt modelId="{6C5669FE-C369-4915-81D1-5C628359C00A}" type="parTrans" cxnId="{38B5237C-C577-4F56-9988-5B165AE8EB0E}">
      <dgm:prSet/>
      <dgm:spPr/>
      <dgm:t>
        <a:bodyPr/>
        <a:lstStyle/>
        <a:p>
          <a:endParaRPr lang="en-US"/>
        </a:p>
      </dgm:t>
    </dgm:pt>
    <dgm:pt modelId="{5F25DF4E-F1D9-4A58-90B6-8FDFA3210D0D}" type="sibTrans" cxnId="{38B5237C-C577-4F56-9988-5B165AE8EB0E}">
      <dgm:prSet/>
      <dgm:spPr/>
      <dgm:t>
        <a:bodyPr/>
        <a:lstStyle/>
        <a:p>
          <a:endParaRPr lang="en-US"/>
        </a:p>
      </dgm:t>
    </dgm:pt>
    <dgm:pt modelId="{E766E6F5-37FD-4675-AFD8-7BFA3C959193}">
      <dgm:prSet/>
      <dgm:spPr/>
      <dgm:t>
        <a:bodyPr/>
        <a:lstStyle/>
        <a:p>
          <a:r>
            <a:rPr lang="en-US"/>
            <a:t>- They showed how to live</a:t>
          </a:r>
        </a:p>
      </dgm:t>
    </dgm:pt>
    <dgm:pt modelId="{109A5F90-092F-406F-B5EF-C78EB468787A}" type="parTrans" cxnId="{9D9A0538-8342-409E-8DE8-6CDEEDC2B287}">
      <dgm:prSet/>
      <dgm:spPr/>
      <dgm:t>
        <a:bodyPr/>
        <a:lstStyle/>
        <a:p>
          <a:endParaRPr lang="en-US"/>
        </a:p>
      </dgm:t>
    </dgm:pt>
    <dgm:pt modelId="{8FC1DC62-BA66-451C-8F3C-25DFCBA0F381}" type="sibTrans" cxnId="{9D9A0538-8342-409E-8DE8-6CDEEDC2B287}">
      <dgm:prSet/>
      <dgm:spPr/>
      <dgm:t>
        <a:bodyPr/>
        <a:lstStyle/>
        <a:p>
          <a:endParaRPr lang="en-US"/>
        </a:p>
      </dgm:t>
    </dgm:pt>
    <dgm:pt modelId="{AD9C0446-44C2-4640-978C-9678BF08037B}">
      <dgm:prSet/>
      <dgm:spPr/>
      <dgm:t>
        <a:bodyPr/>
        <a:lstStyle/>
        <a:p>
          <a:r>
            <a:rPr lang="en-US"/>
            <a:t>- Final Prophet: Muhammad ﷺ</a:t>
          </a:r>
        </a:p>
      </dgm:t>
    </dgm:pt>
    <dgm:pt modelId="{8B12DD36-57D3-402F-9016-F3EFF12AD27D}" type="parTrans" cxnId="{EEAC1C73-81C6-4602-8F2E-D60803EE0633}">
      <dgm:prSet/>
      <dgm:spPr/>
      <dgm:t>
        <a:bodyPr/>
        <a:lstStyle/>
        <a:p>
          <a:endParaRPr lang="en-US"/>
        </a:p>
      </dgm:t>
    </dgm:pt>
    <dgm:pt modelId="{DAD87C1D-279B-4314-A5B0-6B3FCA489BD8}" type="sibTrans" cxnId="{EEAC1C73-81C6-4602-8F2E-D60803EE0633}">
      <dgm:prSet/>
      <dgm:spPr/>
      <dgm:t>
        <a:bodyPr/>
        <a:lstStyle/>
        <a:p>
          <a:endParaRPr lang="en-US"/>
        </a:p>
      </dgm:t>
    </dgm:pt>
    <dgm:pt modelId="{82E63907-EE5D-C546-A59D-EDE2970B8FF7}" type="pres">
      <dgm:prSet presAssocID="{2E4CCB47-C4AF-4D1D-BD64-F78C66B4A251}" presName="linear" presStyleCnt="0">
        <dgm:presLayoutVars>
          <dgm:animLvl val="lvl"/>
          <dgm:resizeHandles val="exact"/>
        </dgm:presLayoutVars>
      </dgm:prSet>
      <dgm:spPr/>
    </dgm:pt>
    <dgm:pt modelId="{43524245-1E4D-2F4D-8CE6-742CE4D2A19E}" type="pres">
      <dgm:prSet presAssocID="{AA29E7EF-3D3B-424E-9716-A5241845937F}" presName="parentText" presStyleLbl="node1" presStyleIdx="0" presStyleCnt="5">
        <dgm:presLayoutVars>
          <dgm:chMax val="0"/>
          <dgm:bulletEnabled val="1"/>
        </dgm:presLayoutVars>
      </dgm:prSet>
      <dgm:spPr/>
    </dgm:pt>
    <dgm:pt modelId="{7DE5EA9C-EA29-B146-AE0B-F98D410E8CA0}" type="pres">
      <dgm:prSet presAssocID="{3C421002-0BD8-41AE-A7E6-D5A637BE356B}" presName="spacer" presStyleCnt="0"/>
      <dgm:spPr/>
    </dgm:pt>
    <dgm:pt modelId="{6C91F5DE-4595-F84B-9061-759751BF15CD}" type="pres">
      <dgm:prSet presAssocID="{9EFE4310-54A1-43EB-B2A3-D97DEE1116D4}" presName="parentText" presStyleLbl="node1" presStyleIdx="1" presStyleCnt="5">
        <dgm:presLayoutVars>
          <dgm:chMax val="0"/>
          <dgm:bulletEnabled val="1"/>
        </dgm:presLayoutVars>
      </dgm:prSet>
      <dgm:spPr/>
    </dgm:pt>
    <dgm:pt modelId="{5D3E4BE6-ECC6-774A-AF58-4135D7126839}" type="pres">
      <dgm:prSet presAssocID="{0CDD25A3-3257-4E84-B3E4-C970866760B1}" presName="spacer" presStyleCnt="0"/>
      <dgm:spPr/>
    </dgm:pt>
    <dgm:pt modelId="{675E9419-05EB-624C-91D4-E984F00E37D6}" type="pres">
      <dgm:prSet presAssocID="{FBB02FC7-4F76-478A-BC9E-A91279796457}" presName="parentText" presStyleLbl="node1" presStyleIdx="2" presStyleCnt="5">
        <dgm:presLayoutVars>
          <dgm:chMax val="0"/>
          <dgm:bulletEnabled val="1"/>
        </dgm:presLayoutVars>
      </dgm:prSet>
      <dgm:spPr/>
    </dgm:pt>
    <dgm:pt modelId="{6E621F9F-3A38-A948-9499-907CAA760799}" type="pres">
      <dgm:prSet presAssocID="{5F25DF4E-F1D9-4A58-90B6-8FDFA3210D0D}" presName="spacer" presStyleCnt="0"/>
      <dgm:spPr/>
    </dgm:pt>
    <dgm:pt modelId="{4D1D565D-47B4-5E4C-B73A-A313BBDA898B}" type="pres">
      <dgm:prSet presAssocID="{E766E6F5-37FD-4675-AFD8-7BFA3C959193}" presName="parentText" presStyleLbl="node1" presStyleIdx="3" presStyleCnt="5">
        <dgm:presLayoutVars>
          <dgm:chMax val="0"/>
          <dgm:bulletEnabled val="1"/>
        </dgm:presLayoutVars>
      </dgm:prSet>
      <dgm:spPr/>
    </dgm:pt>
    <dgm:pt modelId="{F7FC4232-4B54-134B-91D0-95FF9BA301EE}" type="pres">
      <dgm:prSet presAssocID="{8FC1DC62-BA66-451C-8F3C-25DFCBA0F381}" presName="spacer" presStyleCnt="0"/>
      <dgm:spPr/>
    </dgm:pt>
    <dgm:pt modelId="{148E727F-10F7-3147-9196-796F8C711E9A}" type="pres">
      <dgm:prSet presAssocID="{AD9C0446-44C2-4640-978C-9678BF08037B}" presName="parentText" presStyleLbl="node1" presStyleIdx="4" presStyleCnt="5">
        <dgm:presLayoutVars>
          <dgm:chMax val="0"/>
          <dgm:bulletEnabled val="1"/>
        </dgm:presLayoutVars>
      </dgm:prSet>
      <dgm:spPr/>
    </dgm:pt>
  </dgm:ptLst>
  <dgm:cxnLst>
    <dgm:cxn modelId="{9D9A0538-8342-409E-8DE8-6CDEEDC2B287}" srcId="{2E4CCB47-C4AF-4D1D-BD64-F78C66B4A251}" destId="{E766E6F5-37FD-4675-AFD8-7BFA3C959193}" srcOrd="3" destOrd="0" parTransId="{109A5F90-092F-406F-B5EF-C78EB468787A}" sibTransId="{8FC1DC62-BA66-451C-8F3C-25DFCBA0F381}"/>
    <dgm:cxn modelId="{EBDFAD54-7398-934C-8F83-48F5C030D4B3}" type="presOf" srcId="{E766E6F5-37FD-4675-AFD8-7BFA3C959193}" destId="{4D1D565D-47B4-5E4C-B73A-A313BBDA898B}" srcOrd="0" destOrd="0" presId="urn:microsoft.com/office/officeart/2005/8/layout/vList2"/>
    <dgm:cxn modelId="{5F40B963-EEBD-9349-8942-F8EBF9A24E42}" type="presOf" srcId="{FBB02FC7-4F76-478A-BC9E-A91279796457}" destId="{675E9419-05EB-624C-91D4-E984F00E37D6}" srcOrd="0" destOrd="0" presId="urn:microsoft.com/office/officeart/2005/8/layout/vList2"/>
    <dgm:cxn modelId="{081D6571-33A5-434B-98A7-5E5DBCC3DA82}" type="presOf" srcId="{AD9C0446-44C2-4640-978C-9678BF08037B}" destId="{148E727F-10F7-3147-9196-796F8C711E9A}" srcOrd="0" destOrd="0" presId="urn:microsoft.com/office/officeart/2005/8/layout/vList2"/>
    <dgm:cxn modelId="{E7EBEE71-66F2-4F07-A9BB-50A2574531F9}" srcId="{2E4CCB47-C4AF-4D1D-BD64-F78C66B4A251}" destId="{AA29E7EF-3D3B-424E-9716-A5241845937F}" srcOrd="0" destOrd="0" parTransId="{AC901BAA-91C6-48B0-8C24-05BC4C690EA2}" sibTransId="{3C421002-0BD8-41AE-A7E6-D5A637BE356B}"/>
    <dgm:cxn modelId="{EEAC1C73-81C6-4602-8F2E-D60803EE0633}" srcId="{2E4CCB47-C4AF-4D1D-BD64-F78C66B4A251}" destId="{AD9C0446-44C2-4640-978C-9678BF08037B}" srcOrd="4" destOrd="0" parTransId="{8B12DD36-57D3-402F-9016-F3EFF12AD27D}" sibTransId="{DAD87C1D-279B-4314-A5B0-6B3FCA489BD8}"/>
    <dgm:cxn modelId="{38B5237C-C577-4F56-9988-5B165AE8EB0E}" srcId="{2E4CCB47-C4AF-4D1D-BD64-F78C66B4A251}" destId="{FBB02FC7-4F76-478A-BC9E-A91279796457}" srcOrd="2" destOrd="0" parTransId="{6C5669FE-C369-4915-81D1-5C628359C00A}" sibTransId="{5F25DF4E-F1D9-4A58-90B6-8FDFA3210D0D}"/>
    <dgm:cxn modelId="{03CAF1AE-1B9E-B447-A14B-681ADEBF906A}" type="presOf" srcId="{9EFE4310-54A1-43EB-B2A3-D97DEE1116D4}" destId="{6C91F5DE-4595-F84B-9061-759751BF15CD}" srcOrd="0" destOrd="0" presId="urn:microsoft.com/office/officeart/2005/8/layout/vList2"/>
    <dgm:cxn modelId="{CC8ADDD6-6D4C-4287-B022-E89B4215279F}" srcId="{2E4CCB47-C4AF-4D1D-BD64-F78C66B4A251}" destId="{9EFE4310-54A1-43EB-B2A3-D97DEE1116D4}" srcOrd="1" destOrd="0" parTransId="{C45F1E26-5BF7-43D1-A189-6171CC86B265}" sibTransId="{0CDD25A3-3257-4E84-B3E4-C970866760B1}"/>
    <dgm:cxn modelId="{28470AEA-7B36-AB4C-8260-8BB6B5807A45}" type="presOf" srcId="{AA29E7EF-3D3B-424E-9716-A5241845937F}" destId="{43524245-1E4D-2F4D-8CE6-742CE4D2A19E}" srcOrd="0" destOrd="0" presId="urn:microsoft.com/office/officeart/2005/8/layout/vList2"/>
    <dgm:cxn modelId="{5304FBFC-EE81-ED47-8B34-4A1F6600FE01}" type="presOf" srcId="{2E4CCB47-C4AF-4D1D-BD64-F78C66B4A251}" destId="{82E63907-EE5D-C546-A59D-EDE2970B8FF7}" srcOrd="0" destOrd="0" presId="urn:microsoft.com/office/officeart/2005/8/layout/vList2"/>
    <dgm:cxn modelId="{BB1EF716-DA92-A04B-B541-F62B8D6871EC}" type="presParOf" srcId="{82E63907-EE5D-C546-A59D-EDE2970B8FF7}" destId="{43524245-1E4D-2F4D-8CE6-742CE4D2A19E}" srcOrd="0" destOrd="0" presId="urn:microsoft.com/office/officeart/2005/8/layout/vList2"/>
    <dgm:cxn modelId="{9573819E-6F15-604C-8A5C-1EC1BB9268C9}" type="presParOf" srcId="{82E63907-EE5D-C546-A59D-EDE2970B8FF7}" destId="{7DE5EA9C-EA29-B146-AE0B-F98D410E8CA0}" srcOrd="1" destOrd="0" presId="urn:microsoft.com/office/officeart/2005/8/layout/vList2"/>
    <dgm:cxn modelId="{9F609A32-B091-3C42-8F72-734796B06323}" type="presParOf" srcId="{82E63907-EE5D-C546-A59D-EDE2970B8FF7}" destId="{6C91F5DE-4595-F84B-9061-759751BF15CD}" srcOrd="2" destOrd="0" presId="urn:microsoft.com/office/officeart/2005/8/layout/vList2"/>
    <dgm:cxn modelId="{C48F05AB-C8A2-A645-81EF-D1D4B6875225}" type="presParOf" srcId="{82E63907-EE5D-C546-A59D-EDE2970B8FF7}" destId="{5D3E4BE6-ECC6-774A-AF58-4135D7126839}" srcOrd="3" destOrd="0" presId="urn:microsoft.com/office/officeart/2005/8/layout/vList2"/>
    <dgm:cxn modelId="{BCA40AE7-95B7-8C41-AE4D-0AE48E8F8467}" type="presParOf" srcId="{82E63907-EE5D-C546-A59D-EDE2970B8FF7}" destId="{675E9419-05EB-624C-91D4-E984F00E37D6}" srcOrd="4" destOrd="0" presId="urn:microsoft.com/office/officeart/2005/8/layout/vList2"/>
    <dgm:cxn modelId="{EBBE4D66-521E-804F-99DB-68F00A60CB3F}" type="presParOf" srcId="{82E63907-EE5D-C546-A59D-EDE2970B8FF7}" destId="{6E621F9F-3A38-A948-9499-907CAA760799}" srcOrd="5" destOrd="0" presId="urn:microsoft.com/office/officeart/2005/8/layout/vList2"/>
    <dgm:cxn modelId="{80B4A27F-DE96-B74C-9B18-558969BC2A1E}" type="presParOf" srcId="{82E63907-EE5D-C546-A59D-EDE2970B8FF7}" destId="{4D1D565D-47B4-5E4C-B73A-A313BBDA898B}" srcOrd="6" destOrd="0" presId="urn:microsoft.com/office/officeart/2005/8/layout/vList2"/>
    <dgm:cxn modelId="{CE7EEA89-9F7F-CF4C-9C3F-86B0F1BAA216}" type="presParOf" srcId="{82E63907-EE5D-C546-A59D-EDE2970B8FF7}" destId="{F7FC4232-4B54-134B-91D0-95FF9BA301EE}" srcOrd="7" destOrd="0" presId="urn:microsoft.com/office/officeart/2005/8/layout/vList2"/>
    <dgm:cxn modelId="{EAC22A83-A7DC-5B49-BF8E-EB971456240E}" type="presParOf" srcId="{82E63907-EE5D-C546-A59D-EDE2970B8FF7}" destId="{148E727F-10F7-3147-9196-796F8C711E9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170181-01B7-4508-AA1C-DA2E94B9CEC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B261650-00F1-4054-9B84-79B254B8C49C}">
      <dgm:prSet/>
      <dgm:spPr/>
      <dgm:t>
        <a:bodyPr/>
        <a:lstStyle/>
        <a:p>
          <a:r>
            <a:rPr lang="en-US"/>
            <a:t>- Chosen though he feared</a:t>
          </a:r>
        </a:p>
      </dgm:t>
    </dgm:pt>
    <dgm:pt modelId="{CAFA2647-B13C-4DD3-8211-15A0D177A5E9}" type="parTrans" cxnId="{1A649BD5-113F-467A-B0C4-FD6F41695D93}">
      <dgm:prSet/>
      <dgm:spPr/>
      <dgm:t>
        <a:bodyPr/>
        <a:lstStyle/>
        <a:p>
          <a:endParaRPr lang="en-US"/>
        </a:p>
      </dgm:t>
    </dgm:pt>
    <dgm:pt modelId="{A3859613-F066-42FC-881D-706AFA98A715}" type="sibTrans" cxnId="{1A649BD5-113F-467A-B0C4-FD6F41695D93}">
      <dgm:prSet/>
      <dgm:spPr/>
      <dgm:t>
        <a:bodyPr/>
        <a:lstStyle/>
        <a:p>
          <a:endParaRPr lang="en-US"/>
        </a:p>
      </dgm:t>
    </dgm:pt>
    <dgm:pt modelId="{93EA636F-1A0E-4EB2-8551-86D7620E39A3}">
      <dgm:prSet/>
      <dgm:spPr/>
      <dgm:t>
        <a:bodyPr/>
        <a:lstStyle/>
        <a:p>
          <a:r>
            <a:rPr lang="en-US"/>
            <a:t>- Faced Fir’awn with courage</a:t>
          </a:r>
        </a:p>
      </dgm:t>
    </dgm:pt>
    <dgm:pt modelId="{FE987056-58A3-4C42-B7D2-A1D0BE2C41F4}" type="parTrans" cxnId="{8BC6E588-F8EE-4DD0-8130-0B2B7FEDC628}">
      <dgm:prSet/>
      <dgm:spPr/>
      <dgm:t>
        <a:bodyPr/>
        <a:lstStyle/>
        <a:p>
          <a:endParaRPr lang="en-US"/>
        </a:p>
      </dgm:t>
    </dgm:pt>
    <dgm:pt modelId="{E6D22566-7F42-487B-B2FC-4BEF03D28256}" type="sibTrans" cxnId="{8BC6E588-F8EE-4DD0-8130-0B2B7FEDC628}">
      <dgm:prSet/>
      <dgm:spPr/>
      <dgm:t>
        <a:bodyPr/>
        <a:lstStyle/>
        <a:p>
          <a:endParaRPr lang="en-US"/>
        </a:p>
      </dgm:t>
    </dgm:pt>
    <dgm:pt modelId="{D78A22FE-6CC8-4179-AE8A-755877615259}">
      <dgm:prSet/>
      <dgm:spPr/>
      <dgm:t>
        <a:bodyPr/>
        <a:lstStyle/>
        <a:p>
          <a:r>
            <a:rPr lang="en-US"/>
            <a:t>- Guided a whole nation</a:t>
          </a:r>
        </a:p>
      </dgm:t>
    </dgm:pt>
    <dgm:pt modelId="{A0F13B64-F445-4CB2-96D6-53BF69777BA6}" type="parTrans" cxnId="{A5DD977B-0B0F-432E-A972-C08E1BA97BFF}">
      <dgm:prSet/>
      <dgm:spPr/>
      <dgm:t>
        <a:bodyPr/>
        <a:lstStyle/>
        <a:p>
          <a:endParaRPr lang="en-US"/>
        </a:p>
      </dgm:t>
    </dgm:pt>
    <dgm:pt modelId="{F2A0CDBD-5307-4F3F-BD19-C0343B951AFC}" type="sibTrans" cxnId="{A5DD977B-0B0F-432E-A972-C08E1BA97BFF}">
      <dgm:prSet/>
      <dgm:spPr/>
      <dgm:t>
        <a:bodyPr/>
        <a:lstStyle/>
        <a:p>
          <a:endParaRPr lang="en-US"/>
        </a:p>
      </dgm:t>
    </dgm:pt>
    <dgm:pt modelId="{4C1F947A-E999-1648-8B53-CDB7D0B7FF0D}" type="pres">
      <dgm:prSet presAssocID="{ED170181-01B7-4508-AA1C-DA2E94B9CEC6}" presName="linear" presStyleCnt="0">
        <dgm:presLayoutVars>
          <dgm:animLvl val="lvl"/>
          <dgm:resizeHandles val="exact"/>
        </dgm:presLayoutVars>
      </dgm:prSet>
      <dgm:spPr/>
    </dgm:pt>
    <dgm:pt modelId="{4E808D67-FF40-F84C-BE71-C885E229F1A3}" type="pres">
      <dgm:prSet presAssocID="{AB261650-00F1-4054-9B84-79B254B8C49C}" presName="parentText" presStyleLbl="node1" presStyleIdx="0" presStyleCnt="3">
        <dgm:presLayoutVars>
          <dgm:chMax val="0"/>
          <dgm:bulletEnabled val="1"/>
        </dgm:presLayoutVars>
      </dgm:prSet>
      <dgm:spPr/>
    </dgm:pt>
    <dgm:pt modelId="{40D630E5-E83A-9E46-A000-D06ACCA2574A}" type="pres">
      <dgm:prSet presAssocID="{A3859613-F066-42FC-881D-706AFA98A715}" presName="spacer" presStyleCnt="0"/>
      <dgm:spPr/>
    </dgm:pt>
    <dgm:pt modelId="{DEA53630-D387-9F4E-AB18-87A9C66C3A80}" type="pres">
      <dgm:prSet presAssocID="{93EA636F-1A0E-4EB2-8551-86D7620E39A3}" presName="parentText" presStyleLbl="node1" presStyleIdx="1" presStyleCnt="3">
        <dgm:presLayoutVars>
          <dgm:chMax val="0"/>
          <dgm:bulletEnabled val="1"/>
        </dgm:presLayoutVars>
      </dgm:prSet>
      <dgm:spPr/>
    </dgm:pt>
    <dgm:pt modelId="{53A6D3C4-B509-7449-87AB-E860889894E7}" type="pres">
      <dgm:prSet presAssocID="{E6D22566-7F42-487B-B2FC-4BEF03D28256}" presName="spacer" presStyleCnt="0"/>
      <dgm:spPr/>
    </dgm:pt>
    <dgm:pt modelId="{A28B5CB3-2626-8540-AD31-E610D06BEEFF}" type="pres">
      <dgm:prSet presAssocID="{D78A22FE-6CC8-4179-AE8A-755877615259}" presName="parentText" presStyleLbl="node1" presStyleIdx="2" presStyleCnt="3">
        <dgm:presLayoutVars>
          <dgm:chMax val="0"/>
          <dgm:bulletEnabled val="1"/>
        </dgm:presLayoutVars>
      </dgm:prSet>
      <dgm:spPr/>
    </dgm:pt>
  </dgm:ptLst>
  <dgm:cxnLst>
    <dgm:cxn modelId="{8754244E-3A1A-E343-9028-74161033A324}" type="presOf" srcId="{93EA636F-1A0E-4EB2-8551-86D7620E39A3}" destId="{DEA53630-D387-9F4E-AB18-87A9C66C3A80}" srcOrd="0" destOrd="0" presId="urn:microsoft.com/office/officeart/2005/8/layout/vList2"/>
    <dgm:cxn modelId="{25CA145A-1432-D449-B176-72635E642631}" type="presOf" srcId="{AB261650-00F1-4054-9B84-79B254B8C49C}" destId="{4E808D67-FF40-F84C-BE71-C885E229F1A3}" srcOrd="0" destOrd="0" presId="urn:microsoft.com/office/officeart/2005/8/layout/vList2"/>
    <dgm:cxn modelId="{A5DD977B-0B0F-432E-A972-C08E1BA97BFF}" srcId="{ED170181-01B7-4508-AA1C-DA2E94B9CEC6}" destId="{D78A22FE-6CC8-4179-AE8A-755877615259}" srcOrd="2" destOrd="0" parTransId="{A0F13B64-F445-4CB2-96D6-53BF69777BA6}" sibTransId="{F2A0CDBD-5307-4F3F-BD19-C0343B951AFC}"/>
    <dgm:cxn modelId="{8BC6E588-F8EE-4DD0-8130-0B2B7FEDC628}" srcId="{ED170181-01B7-4508-AA1C-DA2E94B9CEC6}" destId="{93EA636F-1A0E-4EB2-8551-86D7620E39A3}" srcOrd="1" destOrd="0" parTransId="{FE987056-58A3-4C42-B7D2-A1D0BE2C41F4}" sibTransId="{E6D22566-7F42-487B-B2FC-4BEF03D28256}"/>
    <dgm:cxn modelId="{435878B7-54F2-0548-B829-1A51CBF96A7E}" type="presOf" srcId="{D78A22FE-6CC8-4179-AE8A-755877615259}" destId="{A28B5CB3-2626-8540-AD31-E610D06BEEFF}" srcOrd="0" destOrd="0" presId="urn:microsoft.com/office/officeart/2005/8/layout/vList2"/>
    <dgm:cxn modelId="{00E807CB-8E20-3D42-A90A-28B68FDC050F}" type="presOf" srcId="{ED170181-01B7-4508-AA1C-DA2E94B9CEC6}" destId="{4C1F947A-E999-1648-8B53-CDB7D0B7FF0D}" srcOrd="0" destOrd="0" presId="urn:microsoft.com/office/officeart/2005/8/layout/vList2"/>
    <dgm:cxn modelId="{1A649BD5-113F-467A-B0C4-FD6F41695D93}" srcId="{ED170181-01B7-4508-AA1C-DA2E94B9CEC6}" destId="{AB261650-00F1-4054-9B84-79B254B8C49C}" srcOrd="0" destOrd="0" parTransId="{CAFA2647-B13C-4DD3-8211-15A0D177A5E9}" sibTransId="{A3859613-F066-42FC-881D-706AFA98A715}"/>
    <dgm:cxn modelId="{5E5CE676-6890-4748-B9E8-1EA5DC609893}" type="presParOf" srcId="{4C1F947A-E999-1648-8B53-CDB7D0B7FF0D}" destId="{4E808D67-FF40-F84C-BE71-C885E229F1A3}" srcOrd="0" destOrd="0" presId="urn:microsoft.com/office/officeart/2005/8/layout/vList2"/>
    <dgm:cxn modelId="{131A6149-E120-C54F-A002-92AA84CD121E}" type="presParOf" srcId="{4C1F947A-E999-1648-8B53-CDB7D0B7FF0D}" destId="{40D630E5-E83A-9E46-A000-D06ACCA2574A}" srcOrd="1" destOrd="0" presId="urn:microsoft.com/office/officeart/2005/8/layout/vList2"/>
    <dgm:cxn modelId="{FC85F9B5-2D8A-3241-BFA4-73B64C887F83}" type="presParOf" srcId="{4C1F947A-E999-1648-8B53-CDB7D0B7FF0D}" destId="{DEA53630-D387-9F4E-AB18-87A9C66C3A80}" srcOrd="2" destOrd="0" presId="urn:microsoft.com/office/officeart/2005/8/layout/vList2"/>
    <dgm:cxn modelId="{45D8F295-466A-0E4D-8BCF-F95AF190F520}" type="presParOf" srcId="{4C1F947A-E999-1648-8B53-CDB7D0B7FF0D}" destId="{53A6D3C4-B509-7449-87AB-E860889894E7}" srcOrd="3" destOrd="0" presId="urn:microsoft.com/office/officeart/2005/8/layout/vList2"/>
    <dgm:cxn modelId="{22186CCA-369C-F742-B814-7C5EBC91026B}" type="presParOf" srcId="{4C1F947A-E999-1648-8B53-CDB7D0B7FF0D}" destId="{A28B5CB3-2626-8540-AD31-E610D06BEEF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8BFB00-85E9-44A9-AC95-A54042D51C2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1808AB7-E4BE-4C0F-8D49-D8380BA5AE56}">
      <dgm:prSet/>
      <dgm:spPr/>
      <dgm:t>
        <a:bodyPr/>
        <a:lstStyle/>
        <a:p>
          <a:r>
            <a:rPr lang="en-US"/>
            <a:t>Believing in Prophets means:</a:t>
          </a:r>
        </a:p>
      </dgm:t>
    </dgm:pt>
    <dgm:pt modelId="{F768D6F3-569E-4063-91D4-758E3794157E}" type="parTrans" cxnId="{8EEDBB18-9CC9-4C55-9938-4591F836CBD5}">
      <dgm:prSet/>
      <dgm:spPr/>
      <dgm:t>
        <a:bodyPr/>
        <a:lstStyle/>
        <a:p>
          <a:endParaRPr lang="en-US"/>
        </a:p>
      </dgm:t>
    </dgm:pt>
    <dgm:pt modelId="{E0CBF04B-8865-415F-A301-FC7B4CEACF94}" type="sibTrans" cxnId="{8EEDBB18-9CC9-4C55-9938-4591F836CBD5}">
      <dgm:prSet/>
      <dgm:spPr/>
      <dgm:t>
        <a:bodyPr/>
        <a:lstStyle/>
        <a:p>
          <a:endParaRPr lang="en-US"/>
        </a:p>
      </dgm:t>
    </dgm:pt>
    <dgm:pt modelId="{B3F9106B-DCE1-4AF2-B7D9-74E5135F8814}">
      <dgm:prSet/>
      <dgm:spPr/>
      <dgm:t>
        <a:bodyPr/>
        <a:lstStyle/>
        <a:p>
          <a:r>
            <a:rPr lang="en-US"/>
            <a:t>- We’re not lost</a:t>
          </a:r>
        </a:p>
      </dgm:t>
    </dgm:pt>
    <dgm:pt modelId="{A3D2AC40-AC4F-4396-9403-C2A6580605BD}" type="parTrans" cxnId="{A50DE15C-1758-4912-8761-18B50B9A50C9}">
      <dgm:prSet/>
      <dgm:spPr/>
      <dgm:t>
        <a:bodyPr/>
        <a:lstStyle/>
        <a:p>
          <a:endParaRPr lang="en-US"/>
        </a:p>
      </dgm:t>
    </dgm:pt>
    <dgm:pt modelId="{0FA58CCA-D735-4734-AE10-1E9337F46226}" type="sibTrans" cxnId="{A50DE15C-1758-4912-8761-18B50B9A50C9}">
      <dgm:prSet/>
      <dgm:spPr/>
      <dgm:t>
        <a:bodyPr/>
        <a:lstStyle/>
        <a:p>
          <a:endParaRPr lang="en-US"/>
        </a:p>
      </dgm:t>
    </dgm:pt>
    <dgm:pt modelId="{6293CC7B-01B2-462E-A479-43A2AB07B866}">
      <dgm:prSet/>
      <dgm:spPr/>
      <dgm:t>
        <a:bodyPr/>
        <a:lstStyle/>
        <a:p>
          <a:r>
            <a:rPr lang="en-US"/>
            <a:t>- Truth came with compassion</a:t>
          </a:r>
        </a:p>
      </dgm:t>
    </dgm:pt>
    <dgm:pt modelId="{53B8D83D-6B12-43AB-9730-7D890BB30427}" type="parTrans" cxnId="{420587BC-639C-418E-8C31-2A31705C5B91}">
      <dgm:prSet/>
      <dgm:spPr/>
      <dgm:t>
        <a:bodyPr/>
        <a:lstStyle/>
        <a:p>
          <a:endParaRPr lang="en-US"/>
        </a:p>
      </dgm:t>
    </dgm:pt>
    <dgm:pt modelId="{8A0DEC5C-720B-4532-ADE4-C90D59DDECEC}" type="sibTrans" cxnId="{420587BC-639C-418E-8C31-2A31705C5B91}">
      <dgm:prSet/>
      <dgm:spPr/>
      <dgm:t>
        <a:bodyPr/>
        <a:lstStyle/>
        <a:p>
          <a:endParaRPr lang="en-US"/>
        </a:p>
      </dgm:t>
    </dgm:pt>
    <dgm:pt modelId="{ADCA864E-7BBC-4D99-A388-1871D73B2218}">
      <dgm:prSet/>
      <dgm:spPr/>
      <dgm:t>
        <a:bodyPr/>
        <a:lstStyle/>
        <a:p>
          <a:r>
            <a:rPr lang="en-US"/>
            <a:t>- Guidance is living, not just written</a:t>
          </a:r>
        </a:p>
      </dgm:t>
    </dgm:pt>
    <dgm:pt modelId="{CA2A74B5-C111-420E-B58A-F40332122C8E}" type="parTrans" cxnId="{A8889B06-489A-470C-9A7E-372BDAC6A4ED}">
      <dgm:prSet/>
      <dgm:spPr/>
      <dgm:t>
        <a:bodyPr/>
        <a:lstStyle/>
        <a:p>
          <a:endParaRPr lang="en-US"/>
        </a:p>
      </dgm:t>
    </dgm:pt>
    <dgm:pt modelId="{04D42158-4977-40F6-AF51-34FC06D17116}" type="sibTrans" cxnId="{A8889B06-489A-470C-9A7E-372BDAC6A4ED}">
      <dgm:prSet/>
      <dgm:spPr/>
      <dgm:t>
        <a:bodyPr/>
        <a:lstStyle/>
        <a:p>
          <a:endParaRPr lang="en-US"/>
        </a:p>
      </dgm:t>
    </dgm:pt>
    <dgm:pt modelId="{2670D14F-F020-844C-A272-EDC6EE7F49AF}" type="pres">
      <dgm:prSet presAssocID="{1F8BFB00-85E9-44A9-AC95-A54042D51C24}" presName="linear" presStyleCnt="0">
        <dgm:presLayoutVars>
          <dgm:animLvl val="lvl"/>
          <dgm:resizeHandles val="exact"/>
        </dgm:presLayoutVars>
      </dgm:prSet>
      <dgm:spPr/>
    </dgm:pt>
    <dgm:pt modelId="{E1B1B020-F23F-884F-AAAC-D4567BEBA9DB}" type="pres">
      <dgm:prSet presAssocID="{E1808AB7-E4BE-4C0F-8D49-D8380BA5AE56}" presName="parentText" presStyleLbl="node1" presStyleIdx="0" presStyleCnt="4">
        <dgm:presLayoutVars>
          <dgm:chMax val="0"/>
          <dgm:bulletEnabled val="1"/>
        </dgm:presLayoutVars>
      </dgm:prSet>
      <dgm:spPr/>
    </dgm:pt>
    <dgm:pt modelId="{70F0F353-1B03-4741-A6AA-B4684A12BFF3}" type="pres">
      <dgm:prSet presAssocID="{E0CBF04B-8865-415F-A301-FC7B4CEACF94}" presName="spacer" presStyleCnt="0"/>
      <dgm:spPr/>
    </dgm:pt>
    <dgm:pt modelId="{F70D5C59-65E7-1A47-95E6-3A781BFDABD1}" type="pres">
      <dgm:prSet presAssocID="{B3F9106B-DCE1-4AF2-B7D9-74E5135F8814}" presName="parentText" presStyleLbl="node1" presStyleIdx="1" presStyleCnt="4">
        <dgm:presLayoutVars>
          <dgm:chMax val="0"/>
          <dgm:bulletEnabled val="1"/>
        </dgm:presLayoutVars>
      </dgm:prSet>
      <dgm:spPr/>
    </dgm:pt>
    <dgm:pt modelId="{8EF97EB0-D0E5-4241-83FF-B639942D3C6B}" type="pres">
      <dgm:prSet presAssocID="{0FA58CCA-D735-4734-AE10-1E9337F46226}" presName="spacer" presStyleCnt="0"/>
      <dgm:spPr/>
    </dgm:pt>
    <dgm:pt modelId="{874ABA80-1BED-4B4B-B079-5C64C1DD35E5}" type="pres">
      <dgm:prSet presAssocID="{6293CC7B-01B2-462E-A479-43A2AB07B866}" presName="parentText" presStyleLbl="node1" presStyleIdx="2" presStyleCnt="4">
        <dgm:presLayoutVars>
          <dgm:chMax val="0"/>
          <dgm:bulletEnabled val="1"/>
        </dgm:presLayoutVars>
      </dgm:prSet>
      <dgm:spPr/>
    </dgm:pt>
    <dgm:pt modelId="{DC2C8AA3-F793-E94A-8E39-5AF91245C168}" type="pres">
      <dgm:prSet presAssocID="{8A0DEC5C-720B-4532-ADE4-C90D59DDECEC}" presName="spacer" presStyleCnt="0"/>
      <dgm:spPr/>
    </dgm:pt>
    <dgm:pt modelId="{BDBC1997-270B-EA4B-8538-F00339350532}" type="pres">
      <dgm:prSet presAssocID="{ADCA864E-7BBC-4D99-A388-1871D73B2218}" presName="parentText" presStyleLbl="node1" presStyleIdx="3" presStyleCnt="4">
        <dgm:presLayoutVars>
          <dgm:chMax val="0"/>
          <dgm:bulletEnabled val="1"/>
        </dgm:presLayoutVars>
      </dgm:prSet>
      <dgm:spPr/>
    </dgm:pt>
  </dgm:ptLst>
  <dgm:cxnLst>
    <dgm:cxn modelId="{33534006-C8D1-254C-9AF6-D5E5549FA56B}" type="presOf" srcId="{ADCA864E-7BBC-4D99-A388-1871D73B2218}" destId="{BDBC1997-270B-EA4B-8538-F00339350532}" srcOrd="0" destOrd="0" presId="urn:microsoft.com/office/officeart/2005/8/layout/vList2"/>
    <dgm:cxn modelId="{A8889B06-489A-470C-9A7E-372BDAC6A4ED}" srcId="{1F8BFB00-85E9-44A9-AC95-A54042D51C24}" destId="{ADCA864E-7BBC-4D99-A388-1871D73B2218}" srcOrd="3" destOrd="0" parTransId="{CA2A74B5-C111-420E-B58A-F40332122C8E}" sibTransId="{04D42158-4977-40F6-AF51-34FC06D17116}"/>
    <dgm:cxn modelId="{BF07870B-AD9A-E64C-A6FE-D8C391654E44}" type="presOf" srcId="{1F8BFB00-85E9-44A9-AC95-A54042D51C24}" destId="{2670D14F-F020-844C-A272-EDC6EE7F49AF}" srcOrd="0" destOrd="0" presId="urn:microsoft.com/office/officeart/2005/8/layout/vList2"/>
    <dgm:cxn modelId="{8EEDBB18-9CC9-4C55-9938-4591F836CBD5}" srcId="{1F8BFB00-85E9-44A9-AC95-A54042D51C24}" destId="{E1808AB7-E4BE-4C0F-8D49-D8380BA5AE56}" srcOrd="0" destOrd="0" parTransId="{F768D6F3-569E-4063-91D4-758E3794157E}" sibTransId="{E0CBF04B-8865-415F-A301-FC7B4CEACF94}"/>
    <dgm:cxn modelId="{F1BA783D-C2D4-4F47-BEFA-BBA14B393A38}" type="presOf" srcId="{E1808AB7-E4BE-4C0F-8D49-D8380BA5AE56}" destId="{E1B1B020-F23F-884F-AAAC-D4567BEBA9DB}" srcOrd="0" destOrd="0" presId="urn:microsoft.com/office/officeart/2005/8/layout/vList2"/>
    <dgm:cxn modelId="{A50DE15C-1758-4912-8761-18B50B9A50C9}" srcId="{1F8BFB00-85E9-44A9-AC95-A54042D51C24}" destId="{B3F9106B-DCE1-4AF2-B7D9-74E5135F8814}" srcOrd="1" destOrd="0" parTransId="{A3D2AC40-AC4F-4396-9403-C2A6580605BD}" sibTransId="{0FA58CCA-D735-4734-AE10-1E9337F46226}"/>
    <dgm:cxn modelId="{420587BC-639C-418E-8C31-2A31705C5B91}" srcId="{1F8BFB00-85E9-44A9-AC95-A54042D51C24}" destId="{6293CC7B-01B2-462E-A479-43A2AB07B866}" srcOrd="2" destOrd="0" parTransId="{53B8D83D-6B12-43AB-9730-7D890BB30427}" sibTransId="{8A0DEC5C-720B-4532-ADE4-C90D59DDECEC}"/>
    <dgm:cxn modelId="{585350C1-E567-7346-800D-9A0D2ABB18CF}" type="presOf" srcId="{B3F9106B-DCE1-4AF2-B7D9-74E5135F8814}" destId="{F70D5C59-65E7-1A47-95E6-3A781BFDABD1}" srcOrd="0" destOrd="0" presId="urn:microsoft.com/office/officeart/2005/8/layout/vList2"/>
    <dgm:cxn modelId="{F39960D0-A9DE-284F-8B46-167AEB5D1E02}" type="presOf" srcId="{6293CC7B-01B2-462E-A479-43A2AB07B866}" destId="{874ABA80-1BED-4B4B-B079-5C64C1DD35E5}" srcOrd="0" destOrd="0" presId="urn:microsoft.com/office/officeart/2005/8/layout/vList2"/>
    <dgm:cxn modelId="{1E89D2A2-BF82-9042-829E-2F4D1254CF51}" type="presParOf" srcId="{2670D14F-F020-844C-A272-EDC6EE7F49AF}" destId="{E1B1B020-F23F-884F-AAAC-D4567BEBA9DB}" srcOrd="0" destOrd="0" presId="urn:microsoft.com/office/officeart/2005/8/layout/vList2"/>
    <dgm:cxn modelId="{255E8449-3057-3A46-BD86-95050333C225}" type="presParOf" srcId="{2670D14F-F020-844C-A272-EDC6EE7F49AF}" destId="{70F0F353-1B03-4741-A6AA-B4684A12BFF3}" srcOrd="1" destOrd="0" presId="urn:microsoft.com/office/officeart/2005/8/layout/vList2"/>
    <dgm:cxn modelId="{141F4E9B-6A8E-4F4F-BB83-877E400BC43B}" type="presParOf" srcId="{2670D14F-F020-844C-A272-EDC6EE7F49AF}" destId="{F70D5C59-65E7-1A47-95E6-3A781BFDABD1}" srcOrd="2" destOrd="0" presId="urn:microsoft.com/office/officeart/2005/8/layout/vList2"/>
    <dgm:cxn modelId="{2D011F50-B56A-5245-998C-618F46D373D6}" type="presParOf" srcId="{2670D14F-F020-844C-A272-EDC6EE7F49AF}" destId="{8EF97EB0-D0E5-4241-83FF-B639942D3C6B}" srcOrd="3" destOrd="0" presId="urn:microsoft.com/office/officeart/2005/8/layout/vList2"/>
    <dgm:cxn modelId="{92495C2C-FDA4-3248-A1B6-69A480C0A9CA}" type="presParOf" srcId="{2670D14F-F020-844C-A272-EDC6EE7F49AF}" destId="{874ABA80-1BED-4B4B-B079-5C64C1DD35E5}" srcOrd="4" destOrd="0" presId="urn:microsoft.com/office/officeart/2005/8/layout/vList2"/>
    <dgm:cxn modelId="{79059A18-4D9B-CD40-B833-CFD0F25D0E88}" type="presParOf" srcId="{2670D14F-F020-844C-A272-EDC6EE7F49AF}" destId="{DC2C8AA3-F793-E94A-8E39-5AF91245C168}" srcOrd="5" destOrd="0" presId="urn:microsoft.com/office/officeart/2005/8/layout/vList2"/>
    <dgm:cxn modelId="{87699AF4-59C1-E848-84C3-B0BE68ACDB47}" type="presParOf" srcId="{2670D14F-F020-844C-A272-EDC6EE7F49AF}" destId="{BDBC1997-270B-EA4B-8538-F003393505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BFFA0-269E-C941-A8C9-5BB91941EB15}">
      <dsp:nvSpPr>
        <dsp:cNvPr id="0" name=""/>
        <dsp:cNvSpPr/>
      </dsp:nvSpPr>
      <dsp:spPr>
        <a:xfrm>
          <a:off x="0" y="767947"/>
          <a:ext cx="3621129" cy="6236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1. Belief in Allah</a:t>
          </a:r>
        </a:p>
      </dsp:txBody>
      <dsp:txXfrm>
        <a:off x="30442" y="798389"/>
        <a:ext cx="3560245" cy="562726"/>
      </dsp:txXfrm>
    </dsp:sp>
    <dsp:sp modelId="{2D5E41E8-FD44-184D-99AB-E956CE986CB8}">
      <dsp:nvSpPr>
        <dsp:cNvPr id="0" name=""/>
        <dsp:cNvSpPr/>
      </dsp:nvSpPr>
      <dsp:spPr>
        <a:xfrm>
          <a:off x="0" y="1466437"/>
          <a:ext cx="3621129" cy="623610"/>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2. His Angels</a:t>
          </a:r>
        </a:p>
      </dsp:txBody>
      <dsp:txXfrm>
        <a:off x="30442" y="1496879"/>
        <a:ext cx="3560245" cy="562726"/>
      </dsp:txXfrm>
    </dsp:sp>
    <dsp:sp modelId="{76D0BF86-7B06-3641-8B74-09D1D6A96664}">
      <dsp:nvSpPr>
        <dsp:cNvPr id="0" name=""/>
        <dsp:cNvSpPr/>
      </dsp:nvSpPr>
      <dsp:spPr>
        <a:xfrm>
          <a:off x="0" y="2164927"/>
          <a:ext cx="3621129" cy="623610"/>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3. His Books</a:t>
          </a:r>
        </a:p>
      </dsp:txBody>
      <dsp:txXfrm>
        <a:off x="30442" y="2195369"/>
        <a:ext cx="3560245" cy="562726"/>
      </dsp:txXfrm>
    </dsp:sp>
    <dsp:sp modelId="{F24EF6A0-FAB8-6148-A2EE-FE72AE889FEE}">
      <dsp:nvSpPr>
        <dsp:cNvPr id="0" name=""/>
        <dsp:cNvSpPr/>
      </dsp:nvSpPr>
      <dsp:spPr>
        <a:xfrm>
          <a:off x="0" y="2863417"/>
          <a:ext cx="3621129" cy="623610"/>
        </a:xfrm>
        <a:prstGeom prst="roundRect">
          <a:avLst/>
        </a:prstGeom>
        <a:solidFill>
          <a:schemeClr val="accent2">
            <a:hueOff val="2808912"/>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4. His Messengers</a:t>
          </a:r>
        </a:p>
      </dsp:txBody>
      <dsp:txXfrm>
        <a:off x="30442" y="2893859"/>
        <a:ext cx="3560245" cy="562726"/>
      </dsp:txXfrm>
    </dsp:sp>
    <dsp:sp modelId="{C45CC215-3120-B140-923F-DE2B3948C187}">
      <dsp:nvSpPr>
        <dsp:cNvPr id="0" name=""/>
        <dsp:cNvSpPr/>
      </dsp:nvSpPr>
      <dsp:spPr>
        <a:xfrm>
          <a:off x="0" y="3561907"/>
          <a:ext cx="3621129" cy="623610"/>
        </a:xfrm>
        <a:prstGeom prst="roundRect">
          <a:avLst/>
        </a:prstGeom>
        <a:solidFill>
          <a:schemeClr val="accent2">
            <a:hueOff val="3745216"/>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5. The Last Day</a:t>
          </a:r>
        </a:p>
      </dsp:txBody>
      <dsp:txXfrm>
        <a:off x="30442" y="3592349"/>
        <a:ext cx="3560245" cy="562726"/>
      </dsp:txXfrm>
    </dsp:sp>
    <dsp:sp modelId="{447E173C-8871-C947-AEC3-D5EB9B275FEC}">
      <dsp:nvSpPr>
        <dsp:cNvPr id="0" name=""/>
        <dsp:cNvSpPr/>
      </dsp:nvSpPr>
      <dsp:spPr>
        <a:xfrm>
          <a:off x="0" y="4260397"/>
          <a:ext cx="3621129" cy="623610"/>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6. Divine Decree (Qadar)</a:t>
          </a:r>
        </a:p>
      </dsp:txBody>
      <dsp:txXfrm>
        <a:off x="30442" y="4290839"/>
        <a:ext cx="3560245" cy="562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24245-1E4D-2F4D-8CE6-742CE4D2A19E}">
      <dsp:nvSpPr>
        <dsp:cNvPr id="0" name=""/>
        <dsp:cNvSpPr/>
      </dsp:nvSpPr>
      <dsp:spPr>
        <a:xfrm>
          <a:off x="0" y="94082"/>
          <a:ext cx="3621129" cy="103285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 Allah chose them</a:t>
          </a:r>
        </a:p>
      </dsp:txBody>
      <dsp:txXfrm>
        <a:off x="50420" y="144502"/>
        <a:ext cx="3520289" cy="932014"/>
      </dsp:txXfrm>
    </dsp:sp>
    <dsp:sp modelId="{6C91F5DE-4595-F84B-9061-759751BF15CD}">
      <dsp:nvSpPr>
        <dsp:cNvPr id="0" name=""/>
        <dsp:cNvSpPr/>
      </dsp:nvSpPr>
      <dsp:spPr>
        <a:xfrm>
          <a:off x="0" y="1201816"/>
          <a:ext cx="3621129" cy="1032854"/>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 They were human, not divine</a:t>
          </a:r>
        </a:p>
      </dsp:txBody>
      <dsp:txXfrm>
        <a:off x="50420" y="1252236"/>
        <a:ext cx="3520289" cy="932014"/>
      </dsp:txXfrm>
    </dsp:sp>
    <dsp:sp modelId="{675E9419-05EB-624C-91D4-E984F00E37D6}">
      <dsp:nvSpPr>
        <dsp:cNvPr id="0" name=""/>
        <dsp:cNvSpPr/>
      </dsp:nvSpPr>
      <dsp:spPr>
        <a:xfrm>
          <a:off x="0" y="2309550"/>
          <a:ext cx="3621129" cy="1032854"/>
        </a:xfrm>
        <a:prstGeom prst="round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 They lived the message</a:t>
          </a:r>
        </a:p>
      </dsp:txBody>
      <dsp:txXfrm>
        <a:off x="50420" y="2359970"/>
        <a:ext cx="3520289" cy="932014"/>
      </dsp:txXfrm>
    </dsp:sp>
    <dsp:sp modelId="{4D1D565D-47B4-5E4C-B73A-A313BBDA898B}">
      <dsp:nvSpPr>
        <dsp:cNvPr id="0" name=""/>
        <dsp:cNvSpPr/>
      </dsp:nvSpPr>
      <dsp:spPr>
        <a:xfrm>
          <a:off x="0" y="3417284"/>
          <a:ext cx="3621129" cy="1032854"/>
        </a:xfrm>
        <a:prstGeom prst="roundRect">
          <a:avLst/>
        </a:prstGeom>
        <a:solidFill>
          <a:schemeClr val="accent2">
            <a:hueOff val="3511140"/>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 They showed how to live</a:t>
          </a:r>
        </a:p>
      </dsp:txBody>
      <dsp:txXfrm>
        <a:off x="50420" y="3467704"/>
        <a:ext cx="3520289" cy="932014"/>
      </dsp:txXfrm>
    </dsp:sp>
    <dsp:sp modelId="{148E727F-10F7-3147-9196-796F8C711E9A}">
      <dsp:nvSpPr>
        <dsp:cNvPr id="0" name=""/>
        <dsp:cNvSpPr/>
      </dsp:nvSpPr>
      <dsp:spPr>
        <a:xfrm>
          <a:off x="0" y="4525018"/>
          <a:ext cx="3621129" cy="1032854"/>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 Final Prophet: Muhammad ﷺ</a:t>
          </a:r>
        </a:p>
      </dsp:txBody>
      <dsp:txXfrm>
        <a:off x="50420" y="4575438"/>
        <a:ext cx="3520289" cy="9320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08D67-FF40-F84C-BE71-C885E229F1A3}">
      <dsp:nvSpPr>
        <dsp:cNvPr id="0" name=""/>
        <dsp:cNvSpPr/>
      </dsp:nvSpPr>
      <dsp:spPr>
        <a:xfrm>
          <a:off x="0" y="511627"/>
          <a:ext cx="3621129" cy="14718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 Chosen though he feared</a:t>
          </a:r>
        </a:p>
      </dsp:txBody>
      <dsp:txXfrm>
        <a:off x="71850" y="583477"/>
        <a:ext cx="3477429" cy="1328160"/>
      </dsp:txXfrm>
    </dsp:sp>
    <dsp:sp modelId="{DEA53630-D387-9F4E-AB18-87A9C66C3A80}">
      <dsp:nvSpPr>
        <dsp:cNvPr id="0" name=""/>
        <dsp:cNvSpPr/>
      </dsp:nvSpPr>
      <dsp:spPr>
        <a:xfrm>
          <a:off x="0" y="2090047"/>
          <a:ext cx="3621129" cy="1471860"/>
        </a:xfrm>
        <a:prstGeom prst="round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 Faced Fir’awn with courage</a:t>
          </a:r>
        </a:p>
      </dsp:txBody>
      <dsp:txXfrm>
        <a:off x="71850" y="2161897"/>
        <a:ext cx="3477429" cy="1328160"/>
      </dsp:txXfrm>
    </dsp:sp>
    <dsp:sp modelId="{A28B5CB3-2626-8540-AD31-E610D06BEEFF}">
      <dsp:nvSpPr>
        <dsp:cNvPr id="0" name=""/>
        <dsp:cNvSpPr/>
      </dsp:nvSpPr>
      <dsp:spPr>
        <a:xfrm>
          <a:off x="0" y="3668467"/>
          <a:ext cx="3621129" cy="1471860"/>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 Guided a whole nation</a:t>
          </a:r>
        </a:p>
      </dsp:txBody>
      <dsp:txXfrm>
        <a:off x="71850" y="3740317"/>
        <a:ext cx="3477429" cy="1328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1B020-F23F-884F-AAAC-D4567BEBA9DB}">
      <dsp:nvSpPr>
        <dsp:cNvPr id="0" name=""/>
        <dsp:cNvSpPr/>
      </dsp:nvSpPr>
      <dsp:spPr>
        <a:xfrm>
          <a:off x="0" y="141817"/>
          <a:ext cx="3621129" cy="1272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Believing in Prophets means:</a:t>
          </a:r>
        </a:p>
      </dsp:txBody>
      <dsp:txXfrm>
        <a:off x="62141" y="203958"/>
        <a:ext cx="3496847" cy="1148678"/>
      </dsp:txXfrm>
    </dsp:sp>
    <dsp:sp modelId="{F70D5C59-65E7-1A47-95E6-3A781BFDABD1}">
      <dsp:nvSpPr>
        <dsp:cNvPr id="0" name=""/>
        <dsp:cNvSpPr/>
      </dsp:nvSpPr>
      <dsp:spPr>
        <a:xfrm>
          <a:off x="0" y="1506937"/>
          <a:ext cx="3621129" cy="127296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 We’re not lost</a:t>
          </a:r>
        </a:p>
      </dsp:txBody>
      <dsp:txXfrm>
        <a:off x="62141" y="1569078"/>
        <a:ext cx="3496847" cy="1148678"/>
      </dsp:txXfrm>
    </dsp:sp>
    <dsp:sp modelId="{874ABA80-1BED-4B4B-B079-5C64C1DD35E5}">
      <dsp:nvSpPr>
        <dsp:cNvPr id="0" name=""/>
        <dsp:cNvSpPr/>
      </dsp:nvSpPr>
      <dsp:spPr>
        <a:xfrm>
          <a:off x="0" y="2872057"/>
          <a:ext cx="3621129" cy="127296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 Truth came with compassion</a:t>
          </a:r>
        </a:p>
      </dsp:txBody>
      <dsp:txXfrm>
        <a:off x="62141" y="2934198"/>
        <a:ext cx="3496847" cy="1148678"/>
      </dsp:txXfrm>
    </dsp:sp>
    <dsp:sp modelId="{BDBC1997-270B-EA4B-8538-F00339350532}">
      <dsp:nvSpPr>
        <dsp:cNvPr id="0" name=""/>
        <dsp:cNvSpPr/>
      </dsp:nvSpPr>
      <dsp:spPr>
        <a:xfrm>
          <a:off x="0" y="4237177"/>
          <a:ext cx="3621129" cy="12729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 Guidance is living, not just written</a:t>
          </a:r>
        </a:p>
      </dsp:txBody>
      <dsp:txXfrm>
        <a:off x="62141" y="4299318"/>
        <a:ext cx="3496847" cy="11486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058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Today, we will embark on a journey—a journey not only through history, but through faith, human character, and our own spiritual identity.</a:t>
            </a:r>
          </a:p>
          <a:p>
            <a:r>
              <a:rPr lang="en-US" sz="1200" b="0" i="0" u="none" strike="noStrike" kern="1200" dirty="0">
                <a:solidFill>
                  <a:schemeClr val="tx1"/>
                </a:solidFill>
                <a:effectLst/>
                <a:latin typeface="+mn-lt"/>
                <a:ea typeface="+mn-ea"/>
                <a:cs typeface="+mn-cs"/>
              </a:rPr>
              <a:t>This session is titled: “Messengers of Light.”</a:t>
            </a:r>
          </a:p>
          <a:p>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We’ll be exploring one of the most essential and uplifting principles of Islamic belief:</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Belief in the Prophets, or in Arabic, </a:t>
            </a:r>
            <a:r>
              <a:rPr lang="en-US" sz="1200" b="0" i="0" u="none" strike="noStrike" kern="1200" dirty="0" err="1">
                <a:solidFill>
                  <a:schemeClr val="tx1"/>
                </a:solidFill>
                <a:effectLst/>
                <a:latin typeface="+mn-lt"/>
                <a:ea typeface="+mn-ea"/>
                <a:cs typeface="+mn-cs"/>
              </a:rPr>
              <a:t>Îmân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bi’r</a:t>
            </a:r>
            <a:r>
              <a:rPr lang="en-US" sz="1200" b="0" i="0" u="none" strike="noStrike" kern="1200" dirty="0">
                <a:solidFill>
                  <a:schemeClr val="tx1"/>
                </a:solidFill>
                <a:effectLst/>
                <a:latin typeface="+mn-lt"/>
                <a:ea typeface="+mn-ea"/>
                <a:cs typeface="+mn-cs"/>
              </a:rPr>
              <a:t>-Rusul.</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belief is not just a historical detail. It’s one of the Six Pillars of Faith—the foundational elements that every Muslim holds in their heart. Let me pause here and ask:</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Can anyone recall what those six pillars are?</a:t>
            </a:r>
          </a:p>
          <a:p>
            <a:endParaRPr lang="en-US" sz="1200" b="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(Pause and encourage responses if this is being delivered live or interactively.)</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That’s right—belief in the Prophets is among the six pillars, along with belief in Allah, His angels, His books, the Last Day, and Divine Decree.</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“Ya Rabbi… You sent light after light to guide us.</a:t>
            </a:r>
            <a:br>
              <a:rPr lang="en-US" dirty="0"/>
            </a:br>
            <a:r>
              <a:rPr lang="en-US" sz="1200" b="0" i="0" u="none" strike="noStrike" kern="1200" dirty="0">
                <a:solidFill>
                  <a:schemeClr val="tx1"/>
                </a:solidFill>
                <a:effectLst/>
                <a:latin typeface="+mn-lt"/>
                <a:ea typeface="+mn-ea"/>
                <a:cs typeface="+mn-cs"/>
              </a:rPr>
              <a:t>We learned their names.</a:t>
            </a:r>
            <a:br>
              <a:rPr lang="en-US" dirty="0"/>
            </a:br>
            <a:r>
              <a:rPr lang="en-US" sz="1200" b="0" i="0" u="none" strike="noStrike" kern="1200" dirty="0">
                <a:solidFill>
                  <a:schemeClr val="tx1"/>
                </a:solidFill>
                <a:effectLst/>
                <a:latin typeface="+mn-lt"/>
                <a:ea typeface="+mn-ea"/>
                <a:cs typeface="+mn-cs"/>
              </a:rPr>
              <a:t>We admired their strength.</a:t>
            </a:r>
            <a:br>
              <a:rPr lang="en-US" dirty="0"/>
            </a:br>
            <a:r>
              <a:rPr lang="en-US" sz="1200" b="0" i="0" u="none" strike="noStrike" kern="1200" dirty="0">
                <a:solidFill>
                  <a:schemeClr val="tx1"/>
                </a:solidFill>
                <a:effectLst/>
                <a:latin typeface="+mn-lt"/>
                <a:ea typeface="+mn-ea"/>
                <a:cs typeface="+mn-cs"/>
              </a:rPr>
              <a:t>We felt their hearts.</a:t>
            </a:r>
            <a:br>
              <a:rPr lang="en-US" dirty="0"/>
            </a:br>
            <a:r>
              <a:rPr lang="en-US" sz="1200" b="0" i="0" u="none" strike="noStrike" kern="1200" dirty="0">
                <a:solidFill>
                  <a:schemeClr val="tx1"/>
                </a:solidFill>
                <a:effectLst/>
                <a:latin typeface="+mn-lt"/>
                <a:ea typeface="+mn-ea"/>
                <a:cs typeface="+mn-cs"/>
              </a:rPr>
              <a:t>Now help us to carry what they stood for.</a:t>
            </a:r>
            <a:br>
              <a:rPr lang="en-US" dirty="0"/>
            </a:br>
            <a:r>
              <a:rPr lang="en-US" sz="1200" b="0" i="0" u="none" strike="noStrike" kern="1200" dirty="0">
                <a:solidFill>
                  <a:schemeClr val="tx1"/>
                </a:solidFill>
                <a:effectLst/>
                <a:latin typeface="+mn-lt"/>
                <a:ea typeface="+mn-ea"/>
                <a:cs typeface="+mn-cs"/>
              </a:rPr>
              <a:t>Let us be kind like them.</a:t>
            </a:r>
            <a:br>
              <a:rPr lang="en-US" dirty="0"/>
            </a:br>
            <a:r>
              <a:rPr lang="en-US" sz="1200" b="0" i="0" u="none" strike="noStrike" kern="1200" dirty="0">
                <a:solidFill>
                  <a:schemeClr val="tx1"/>
                </a:solidFill>
                <a:effectLst/>
                <a:latin typeface="+mn-lt"/>
                <a:ea typeface="+mn-ea"/>
                <a:cs typeface="+mn-cs"/>
              </a:rPr>
              <a:t>Courageous like them.</a:t>
            </a:r>
            <a:br>
              <a:rPr lang="en-US" dirty="0"/>
            </a:br>
            <a:r>
              <a:rPr lang="en-US" sz="1200" b="0" i="0" u="none" strike="noStrike" kern="1200" dirty="0">
                <a:solidFill>
                  <a:schemeClr val="tx1"/>
                </a:solidFill>
                <a:effectLst/>
                <a:latin typeface="+mn-lt"/>
                <a:ea typeface="+mn-ea"/>
                <a:cs typeface="+mn-cs"/>
              </a:rPr>
              <a:t>Loving like them.</a:t>
            </a:r>
            <a:br>
              <a:rPr lang="en-US" dirty="0"/>
            </a:br>
            <a:r>
              <a:rPr lang="en-US" sz="1200" b="0" i="0" u="none" strike="noStrike" kern="1200" dirty="0">
                <a:solidFill>
                  <a:schemeClr val="tx1"/>
                </a:solidFill>
                <a:effectLst/>
                <a:latin typeface="+mn-lt"/>
                <a:ea typeface="+mn-ea"/>
                <a:cs typeface="+mn-cs"/>
              </a:rPr>
              <a:t>And loyal to You—like they were.”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Thank you so much for learning with me today.</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You didn’t just attend a class. You became part of the chain of light.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May Allah bless you, guide you, and one day, let you meet the Prophets you’ve grown to love.</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Let’s begin by grounding ourselves in a foundational framework of our faith: the Six Pillars of </a:t>
            </a:r>
            <a:r>
              <a:rPr lang="en-US" sz="1200" b="0" i="0" u="none" strike="noStrike" kern="1200" dirty="0" err="1">
                <a:solidFill>
                  <a:schemeClr val="tx1"/>
                </a:solidFill>
                <a:effectLst/>
                <a:latin typeface="+mn-lt"/>
                <a:ea typeface="+mn-ea"/>
                <a:cs typeface="+mn-cs"/>
              </a:rPr>
              <a:t>Îman</a:t>
            </a:r>
            <a:r>
              <a:rPr lang="en-US" sz="1200" b="0" i="0" u="none" strike="noStrike" kern="1200" dirty="0">
                <a:solidFill>
                  <a:schemeClr val="tx1"/>
                </a:solidFill>
                <a:effectLst/>
                <a:latin typeface="+mn-lt"/>
                <a:ea typeface="+mn-ea"/>
                <a:cs typeface="+mn-cs"/>
              </a:rPr>
              <a:t>, or Arkan al-</a:t>
            </a:r>
            <a:r>
              <a:rPr lang="en-US" sz="1200" b="0" i="0" u="none" strike="noStrike" kern="1200" dirty="0" err="1">
                <a:solidFill>
                  <a:schemeClr val="tx1"/>
                </a:solidFill>
                <a:effectLst/>
                <a:latin typeface="+mn-lt"/>
                <a:ea typeface="+mn-ea"/>
                <a:cs typeface="+mn-cs"/>
              </a:rPr>
              <a:t>Îmanin</a:t>
            </a:r>
            <a:r>
              <a:rPr lang="en-US" sz="1200" b="0" i="0" u="none" strike="noStrike" kern="1200" dirty="0">
                <a:solidFill>
                  <a:schemeClr val="tx1"/>
                </a:solidFill>
                <a:effectLst/>
                <a:latin typeface="+mn-lt"/>
                <a:ea typeface="+mn-ea"/>
                <a:cs typeface="+mn-cs"/>
              </a:rPr>
              <a:t> Arabic.</a:t>
            </a:r>
          </a:p>
          <a:p>
            <a:r>
              <a:rPr lang="en-US" sz="1200" b="0" i="0" u="none" strike="noStrike" kern="1200" dirty="0">
                <a:solidFill>
                  <a:schemeClr val="tx1"/>
                </a:solidFill>
                <a:effectLst/>
                <a:latin typeface="+mn-lt"/>
                <a:ea typeface="+mn-ea"/>
                <a:cs typeface="+mn-cs"/>
              </a:rPr>
              <a:t>These six principles represent the core beliefs that every Muslim, regardless of age or background, holds as the pillars of their spiritual worldview. You can think of them like the foundation of a home: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If even one of them is missing, the structure weakens.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But when all six are firm, the heart stands strong and rooted.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Let’s review them together. </a:t>
            </a:r>
          </a:p>
          <a:p>
            <a:r>
              <a:rPr lang="en-US" sz="1200" b="0" i="0" u="none" strike="noStrike" kern="1200" dirty="0">
                <a:solidFill>
                  <a:schemeClr val="tx1"/>
                </a:solidFill>
                <a:effectLst/>
                <a:latin typeface="+mn-lt"/>
                <a:ea typeface="+mn-ea"/>
                <a:cs typeface="+mn-cs"/>
              </a:rPr>
              <a:t>Belief in Allah</a:t>
            </a:r>
          </a:p>
          <a:p>
            <a:r>
              <a:rPr lang="en-US" sz="1200" b="0" i="0" u="none" strike="noStrike" kern="1200" dirty="0">
                <a:solidFill>
                  <a:schemeClr val="tx1"/>
                </a:solidFill>
                <a:effectLst/>
                <a:latin typeface="+mn-lt"/>
                <a:ea typeface="+mn-ea"/>
                <a:cs typeface="+mn-cs"/>
              </a:rPr>
              <a:t>Belief in His Angels</a:t>
            </a:r>
          </a:p>
          <a:p>
            <a:r>
              <a:rPr lang="en-US" sz="1200" b="0" i="0" u="none" strike="noStrike" kern="1200" dirty="0">
                <a:solidFill>
                  <a:schemeClr val="tx1"/>
                </a:solidFill>
                <a:effectLst/>
                <a:latin typeface="+mn-lt"/>
                <a:ea typeface="+mn-ea"/>
                <a:cs typeface="+mn-cs"/>
              </a:rPr>
              <a:t>Belief in His Books</a:t>
            </a:r>
          </a:p>
          <a:p>
            <a:r>
              <a:rPr lang="en-US" sz="1200" b="0" i="0" u="none" strike="noStrike" kern="1200" dirty="0">
                <a:solidFill>
                  <a:schemeClr val="tx1"/>
                </a:solidFill>
                <a:effectLst/>
                <a:latin typeface="+mn-lt"/>
                <a:ea typeface="+mn-ea"/>
                <a:cs typeface="+mn-cs"/>
              </a:rPr>
              <a:t>Belief in His Messengers</a:t>
            </a:r>
          </a:p>
          <a:p>
            <a:r>
              <a:rPr lang="en-US" sz="1200" b="0" i="0" u="none" strike="noStrike" kern="1200" dirty="0">
                <a:solidFill>
                  <a:schemeClr val="tx1"/>
                </a:solidFill>
                <a:effectLst/>
                <a:latin typeface="+mn-lt"/>
                <a:ea typeface="+mn-ea"/>
                <a:cs typeface="+mn-cs"/>
              </a:rPr>
              <a:t>Belief in The Last Day</a:t>
            </a:r>
          </a:p>
          <a:p>
            <a:r>
              <a:rPr lang="en-US" sz="1200" b="0" i="0" u="none" strike="noStrike" kern="1200" dirty="0">
                <a:solidFill>
                  <a:schemeClr val="tx1"/>
                </a:solidFill>
                <a:effectLst/>
                <a:latin typeface="+mn-lt"/>
                <a:ea typeface="+mn-ea"/>
                <a:cs typeface="+mn-cs"/>
              </a:rPr>
              <a:t>Belief in Divine Decree (Qadar) – that all things, both good and difficult, occur by Allah’s will and wisdom.</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Today, we’ll be focusing on the fourth pillar:</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Belief in the Messengers, or in Arabic, "wa </a:t>
            </a:r>
            <a:r>
              <a:rPr lang="en-US" sz="1200" b="0" i="0" u="none" strike="noStrike" kern="1200" dirty="0" err="1">
                <a:solidFill>
                  <a:schemeClr val="tx1"/>
                </a:solidFill>
                <a:effectLst/>
                <a:latin typeface="+mn-lt"/>
                <a:ea typeface="+mn-ea"/>
                <a:cs typeface="+mn-cs"/>
              </a:rPr>
              <a:t>rusulihi</a:t>
            </a:r>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Why do you think belief in the Prophets is listed as a core tenet of our faith?</a:t>
            </a:r>
            <a:br>
              <a:rPr lang="en-US" b="0" dirty="0"/>
            </a:br>
            <a:r>
              <a:rPr lang="en-US" sz="1200" b="0" i="0" u="none" strike="noStrike" kern="1200" dirty="0">
                <a:solidFill>
                  <a:schemeClr val="tx1"/>
                </a:solidFill>
                <a:effectLst/>
                <a:latin typeface="+mn-lt"/>
                <a:ea typeface="+mn-ea"/>
                <a:cs typeface="+mn-cs"/>
              </a:rPr>
              <a:t>Why not just belief in Allah, His angels, or the holy books?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Let me offer this perspective:</a:t>
            </a:r>
          </a:p>
          <a:p>
            <a:r>
              <a:rPr lang="en-US" sz="1200" b="1" i="0" u="none" strike="noStrike" kern="1200" dirty="0">
                <a:solidFill>
                  <a:schemeClr val="tx1"/>
                </a:solidFill>
                <a:effectLst/>
                <a:latin typeface="+mn-lt"/>
                <a:ea typeface="+mn-ea"/>
                <a:cs typeface="+mn-cs"/>
              </a:rPr>
              <a:t>Allah sent human messengers to make divine truth relatable and livable.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He didn’t simply give us a book or send angels to deliver a message from afar. He sent </a:t>
            </a:r>
            <a:r>
              <a:rPr lang="en-US" sz="1200" b="1" i="0" u="none" strike="noStrike" kern="1200" dirty="0">
                <a:solidFill>
                  <a:schemeClr val="tx1"/>
                </a:solidFill>
                <a:effectLst/>
                <a:latin typeface="+mn-lt"/>
                <a:ea typeface="+mn-ea"/>
                <a:cs typeface="+mn-cs"/>
              </a:rPr>
              <a:t>people like us</a:t>
            </a:r>
            <a:r>
              <a:rPr lang="en-US" sz="1200" b="0" i="0" u="none" strike="noStrike" kern="1200" dirty="0">
                <a:solidFill>
                  <a:schemeClr val="tx1"/>
                </a:solidFill>
                <a:effectLst/>
                <a:latin typeface="+mn-lt"/>
                <a:ea typeface="+mn-ea"/>
                <a:cs typeface="+mn-cs"/>
              </a:rPr>
              <a:t>—with hearts, families, emotions, and responsibilities—to </a:t>
            </a:r>
            <a:r>
              <a:rPr lang="en-US" sz="1200" b="1" i="0" u="none" strike="noStrike" kern="1200" dirty="0">
                <a:solidFill>
                  <a:schemeClr val="tx1"/>
                </a:solidFill>
                <a:effectLst/>
                <a:latin typeface="+mn-lt"/>
                <a:ea typeface="+mn-ea"/>
                <a:cs typeface="+mn-cs"/>
              </a:rPr>
              <a:t>embody the guidance</a:t>
            </a:r>
            <a:r>
              <a:rPr lang="en-US" sz="1200" b="0" i="0" u="none" strike="noStrike" kern="1200" dirty="0">
                <a:solidFill>
                  <a:schemeClr val="tx1"/>
                </a:solidFill>
                <a:effectLst/>
                <a:latin typeface="+mn-lt"/>
                <a:ea typeface="+mn-ea"/>
                <a:cs typeface="+mn-cs"/>
              </a:rPr>
              <a:t> He wished for us to live by. Through their lives, we don’t just learn </a:t>
            </a:r>
            <a:r>
              <a:rPr lang="en-US" sz="1200" b="0" i="1" u="none" strike="noStrike" kern="1200" dirty="0">
                <a:solidFill>
                  <a:schemeClr val="tx1"/>
                </a:solidFill>
                <a:effectLst/>
                <a:latin typeface="+mn-lt"/>
                <a:ea typeface="+mn-ea"/>
                <a:cs typeface="+mn-cs"/>
              </a:rPr>
              <a:t>what</a:t>
            </a:r>
            <a:r>
              <a:rPr lang="en-US" sz="1200" b="0" i="0" u="none" strike="noStrike" kern="1200" dirty="0">
                <a:solidFill>
                  <a:schemeClr val="tx1"/>
                </a:solidFill>
                <a:effectLst/>
                <a:latin typeface="+mn-lt"/>
                <a:ea typeface="+mn-ea"/>
                <a:cs typeface="+mn-cs"/>
              </a:rPr>
              <a:t> to do—we learn </a:t>
            </a:r>
            <a:r>
              <a:rPr lang="en-US" sz="1200" b="0" i="1" u="none" strike="noStrike" kern="1200" dirty="0">
                <a:solidFill>
                  <a:schemeClr val="tx1"/>
                </a:solidFill>
                <a:effectLst/>
                <a:latin typeface="+mn-lt"/>
                <a:ea typeface="+mn-ea"/>
                <a:cs typeface="+mn-cs"/>
              </a:rPr>
              <a:t>how</a:t>
            </a:r>
            <a:r>
              <a:rPr lang="en-US" sz="1200" b="0" i="0" u="none" strike="noStrike" kern="1200" dirty="0">
                <a:solidFill>
                  <a:schemeClr val="tx1"/>
                </a:solidFill>
                <a:effectLst/>
                <a:latin typeface="+mn-lt"/>
                <a:ea typeface="+mn-ea"/>
                <a:cs typeface="+mn-cs"/>
              </a:rPr>
              <a:t> to do it with sincerity, courage, patience, and compassion.</a:t>
            </a:r>
          </a:p>
          <a:p>
            <a:r>
              <a:rPr lang="en-US" sz="1200" b="0" i="0" u="none" strike="noStrike" kern="1200" dirty="0">
                <a:solidFill>
                  <a:schemeClr val="tx1"/>
                </a:solidFill>
                <a:effectLst/>
                <a:latin typeface="+mn-lt"/>
                <a:ea typeface="+mn-ea"/>
                <a:cs typeface="+mn-cs"/>
              </a:rPr>
              <a:t>The Prophets weren’t abstract concepts. They were </a:t>
            </a:r>
            <a:r>
              <a:rPr lang="en-US" sz="1200" b="1" i="0" u="none" strike="noStrike" kern="1200" dirty="0">
                <a:solidFill>
                  <a:schemeClr val="tx1"/>
                </a:solidFill>
                <a:effectLst/>
                <a:latin typeface="+mn-lt"/>
                <a:ea typeface="+mn-ea"/>
                <a:cs typeface="+mn-cs"/>
              </a:rPr>
              <a:t>real examples</a:t>
            </a:r>
            <a:r>
              <a:rPr lang="en-US" sz="1200" b="0" i="0" u="none" strike="noStrike" kern="1200" dirty="0">
                <a:solidFill>
                  <a:schemeClr val="tx1"/>
                </a:solidFill>
                <a:effectLst/>
                <a:latin typeface="+mn-lt"/>
                <a:ea typeface="+mn-ea"/>
                <a:cs typeface="+mn-cs"/>
              </a:rPr>
              <a:t> of what a faithful life looks like, even under pressure, rejection, and difficulty.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the next part of our session, we’ll take a closer look at what belief in the Prophets truly means, and what that belief asks of us today.</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Now that we’ve affirmed that </a:t>
            </a:r>
            <a:r>
              <a:rPr lang="en-US" sz="1200" b="1" i="0" u="none" strike="noStrike" kern="1200" dirty="0">
                <a:solidFill>
                  <a:schemeClr val="tx1"/>
                </a:solidFill>
                <a:effectLst/>
                <a:latin typeface="+mn-lt"/>
                <a:ea typeface="+mn-ea"/>
                <a:cs typeface="+mn-cs"/>
              </a:rPr>
              <a:t>belief in the Prophets</a:t>
            </a:r>
            <a:r>
              <a:rPr lang="en-US" sz="1200" b="0" i="0" u="none" strike="noStrike" kern="1200" dirty="0">
                <a:solidFill>
                  <a:schemeClr val="tx1"/>
                </a:solidFill>
                <a:effectLst/>
                <a:latin typeface="+mn-lt"/>
                <a:ea typeface="+mn-ea"/>
                <a:cs typeface="+mn-cs"/>
              </a:rPr>
              <a:t> is one of the pillars of our faith, let’s take a few moments to reflect more deeply:</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What does this belief actually mean?</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are we really saying when we declare:</a:t>
            </a:r>
          </a:p>
          <a:p>
            <a:r>
              <a:rPr lang="en-US" dirty="0"/>
              <a:t>"Wa </a:t>
            </a:r>
            <a:r>
              <a:rPr lang="en-US" dirty="0" err="1"/>
              <a:t>rusulihi</a:t>
            </a:r>
            <a:r>
              <a:rPr lang="en-US" dirty="0"/>
              <a:t> – I believe in His Messengers"?</a:t>
            </a:r>
          </a:p>
          <a:p>
            <a:r>
              <a:rPr lang="en-US" sz="1200" b="0" i="0" u="none" strike="noStrike" kern="1200" dirty="0">
                <a:solidFill>
                  <a:schemeClr val="tx1"/>
                </a:solidFill>
                <a:effectLst/>
                <a:latin typeface="+mn-lt"/>
                <a:ea typeface="+mn-ea"/>
                <a:cs typeface="+mn-cs"/>
              </a:rPr>
              <a:t>There are five key truths that form the heart of this belief. Let’s walk through them together—one by one—and reflect on how they bring us closer to Allah and to our own spiritual purpose.</a:t>
            </a:r>
          </a:p>
          <a:p>
            <a:endParaRPr lang="en-US" dirty="0"/>
          </a:p>
          <a:p>
            <a:r>
              <a:rPr lang="en-US" sz="1200" b="1" i="0" u="none" strike="noStrike" kern="1200" dirty="0">
                <a:solidFill>
                  <a:schemeClr val="tx1"/>
                </a:solidFill>
                <a:effectLst/>
                <a:latin typeface="+mn-lt"/>
                <a:ea typeface="+mn-ea"/>
                <a:cs typeface="+mn-cs"/>
              </a:rPr>
              <a:t>1. Allah chose them.</a:t>
            </a:r>
          </a:p>
          <a:p>
            <a:r>
              <a:rPr lang="en-US" sz="1200" b="0" i="0" u="none" strike="noStrike" kern="1200" dirty="0">
                <a:solidFill>
                  <a:schemeClr val="tx1"/>
                </a:solidFill>
                <a:effectLst/>
                <a:latin typeface="+mn-lt"/>
                <a:ea typeface="+mn-ea"/>
                <a:cs typeface="+mn-cs"/>
              </a:rPr>
              <a:t>The Prophets were not just intelligent or charismatic figures.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They weren’t selected because of popularity, wealth, or social power.</a:t>
            </a:r>
          </a:p>
          <a:p>
            <a:r>
              <a:rPr lang="en-US" sz="1200" b="0" i="0" u="none" strike="noStrike" kern="1200" dirty="0">
                <a:solidFill>
                  <a:schemeClr val="tx1"/>
                </a:solidFill>
                <a:effectLst/>
                <a:latin typeface="+mn-lt"/>
                <a:ea typeface="+mn-ea"/>
                <a:cs typeface="+mn-cs"/>
              </a:rPr>
              <a:t>They were </a:t>
            </a:r>
            <a:r>
              <a:rPr lang="en-US" sz="1200" b="1" i="0" u="none" strike="noStrike" kern="1200" dirty="0">
                <a:solidFill>
                  <a:schemeClr val="tx1"/>
                </a:solidFill>
                <a:effectLst/>
                <a:latin typeface="+mn-lt"/>
                <a:ea typeface="+mn-ea"/>
                <a:cs typeface="+mn-cs"/>
              </a:rPr>
              <a:t>divinely chosen</a:t>
            </a:r>
            <a:r>
              <a:rPr lang="en-US" sz="1200" b="0" i="0" u="none" strike="noStrike" kern="1200" dirty="0">
                <a:solidFill>
                  <a:schemeClr val="tx1"/>
                </a:solidFill>
                <a:effectLst/>
                <a:latin typeface="+mn-lt"/>
                <a:ea typeface="+mn-ea"/>
                <a:cs typeface="+mn-cs"/>
              </a:rPr>
              <a:t>—handpicked by Allah </a:t>
            </a:r>
            <a:r>
              <a:rPr lang="ar-AE" sz="1200" b="0" i="0" u="none" strike="noStrike" kern="1200" dirty="0">
                <a:solidFill>
                  <a:schemeClr val="tx1"/>
                </a:solidFill>
                <a:effectLst/>
                <a:latin typeface="+mn-lt"/>
                <a:ea typeface="+mn-ea"/>
                <a:cs typeface="+mn-cs"/>
              </a:rPr>
              <a:t>ﷻ </a:t>
            </a:r>
            <a:r>
              <a:rPr lang="en-US" sz="1200" b="0" i="0" u="none" strike="noStrike" kern="1200" dirty="0">
                <a:solidFill>
                  <a:schemeClr val="tx1"/>
                </a:solidFill>
                <a:effectLst/>
                <a:latin typeface="+mn-lt"/>
                <a:ea typeface="+mn-ea"/>
                <a:cs typeface="+mn-cs"/>
              </a:rPr>
              <a:t>Himself.</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That means Allah looked into their hearts and saw something extraordinary: </a:t>
            </a:r>
            <a:r>
              <a:rPr lang="en-US" sz="1200" b="1" i="0" u="none" strike="noStrike" kern="1200" dirty="0">
                <a:solidFill>
                  <a:schemeClr val="tx1"/>
                </a:solidFill>
                <a:effectLst/>
                <a:latin typeface="+mn-lt"/>
                <a:ea typeface="+mn-ea"/>
                <a:cs typeface="+mn-cs"/>
              </a:rPr>
              <a:t>sincerity</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resilience</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a capacity for deep mercy and truthfulness.</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Prompt for discussion, if appropriate):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“If Allah were to choose someone to guide a community, what kind of person would that be?”</a:t>
            </a:r>
            <a:br>
              <a:rPr lang="en-US" sz="1200" b="0" i="0"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(Pause briefly. If answers are shared, affirm them gently: “Yes—trustworthy, patient, humble. Absolutely.”)</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Prophets were the </a:t>
            </a:r>
            <a:r>
              <a:rPr lang="en-US" sz="1200" b="1" i="0" u="none" strike="noStrike" kern="1200" dirty="0">
                <a:solidFill>
                  <a:schemeClr val="tx1"/>
                </a:solidFill>
                <a:effectLst/>
                <a:latin typeface="+mn-lt"/>
                <a:ea typeface="+mn-ea"/>
                <a:cs typeface="+mn-cs"/>
              </a:rPr>
              <a:t>finest of humanity</a:t>
            </a:r>
            <a:r>
              <a:rPr lang="en-US" sz="1200" b="0" i="0" u="none" strike="noStrike" kern="1200" dirty="0">
                <a:solidFill>
                  <a:schemeClr val="tx1"/>
                </a:solidFill>
                <a:effectLst/>
                <a:latin typeface="+mn-lt"/>
                <a:ea typeface="+mn-ea"/>
                <a:cs typeface="+mn-cs"/>
              </a:rPr>
              <a:t>—not the strongest physically, but the strongest in character.</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2. They were human—not divine.</a:t>
            </a:r>
          </a:p>
          <a:p>
            <a:r>
              <a:rPr lang="en-US" sz="1200" b="0" i="0" u="none" strike="noStrike" kern="1200" dirty="0">
                <a:solidFill>
                  <a:schemeClr val="tx1"/>
                </a:solidFill>
                <a:effectLst/>
                <a:latin typeface="+mn-lt"/>
                <a:ea typeface="+mn-ea"/>
                <a:cs typeface="+mn-cs"/>
              </a:rPr>
              <a:t>This is a critical theological truth in Islam.</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Prophets were not angels. They were </a:t>
            </a:r>
            <a:r>
              <a:rPr lang="en-US" sz="1200" b="1" i="0" u="none" strike="noStrike" kern="1200" dirty="0">
                <a:solidFill>
                  <a:schemeClr val="tx1"/>
                </a:solidFill>
                <a:effectLst/>
                <a:latin typeface="+mn-lt"/>
                <a:ea typeface="+mn-ea"/>
                <a:cs typeface="+mn-cs"/>
              </a:rPr>
              <a:t>fully human</a:t>
            </a:r>
            <a:r>
              <a:rPr lang="en-US" sz="1200" b="0" i="0" u="none" strike="noStrike" kern="1200" dirty="0">
                <a:solidFill>
                  <a:schemeClr val="tx1"/>
                </a:solidFill>
                <a:effectLst/>
                <a:latin typeface="+mn-lt"/>
                <a:ea typeface="+mn-ea"/>
                <a:cs typeface="+mn-cs"/>
              </a:rPr>
              <a:t>—they felt hunger and exhaustion. They grieved. They hoped. They even felt fear.</a:t>
            </a:r>
          </a:p>
          <a:p>
            <a:r>
              <a:rPr lang="en-US" sz="1200" b="0" i="0" u="none" strike="noStrike" kern="1200" dirty="0">
                <a:solidFill>
                  <a:schemeClr val="tx1"/>
                </a:solidFill>
                <a:effectLst/>
                <a:latin typeface="+mn-lt"/>
                <a:ea typeface="+mn-ea"/>
                <a:cs typeface="+mn-cs"/>
              </a:rPr>
              <a:t>But here's the distinction:</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They were protected from sin (</a:t>
            </a:r>
            <a:r>
              <a:rPr lang="en-US" sz="1200" b="0" i="1" u="none" strike="noStrike" kern="1200" dirty="0" err="1">
                <a:solidFill>
                  <a:schemeClr val="tx1"/>
                </a:solidFill>
                <a:effectLst/>
                <a:latin typeface="+mn-lt"/>
                <a:ea typeface="+mn-ea"/>
                <a:cs typeface="+mn-cs"/>
              </a:rPr>
              <a:t>ma'soom</a:t>
            </a:r>
            <a:r>
              <a:rPr lang="en-US" sz="1200" b="0" i="0" u="none" strike="noStrike" kern="1200" dirty="0">
                <a:solidFill>
                  <a:schemeClr val="tx1"/>
                </a:solidFill>
                <a:effectLst/>
                <a:latin typeface="+mn-lt"/>
                <a:ea typeface="+mn-ea"/>
                <a:cs typeface="+mn-cs"/>
              </a:rPr>
              <a: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They never lied. They never disobeyed Allah. They did not misuse their mission.</a:t>
            </a:r>
          </a:p>
          <a:p>
            <a:r>
              <a:rPr lang="en-US" sz="1200" b="0" i="0" u="none" strike="noStrike" kern="1200" dirty="0">
                <a:solidFill>
                  <a:schemeClr val="tx1"/>
                </a:solidFill>
                <a:effectLst/>
                <a:latin typeface="+mn-lt"/>
                <a:ea typeface="+mn-ea"/>
                <a:cs typeface="+mn-cs"/>
              </a:rPr>
              <a:t>Why is this important?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Because it reminds us: </a:t>
            </a:r>
            <a:r>
              <a:rPr lang="en-US" sz="1200" b="1" i="0" u="none" strike="noStrike" kern="1200" dirty="0">
                <a:solidFill>
                  <a:schemeClr val="tx1"/>
                </a:solidFill>
                <a:effectLst/>
                <a:latin typeface="+mn-lt"/>
                <a:ea typeface="+mn-ea"/>
                <a:cs typeface="+mn-cs"/>
              </a:rPr>
              <a:t>we can follow them</a:t>
            </a:r>
            <a:r>
              <a:rPr lang="en-US" sz="1200" b="0" i="0" u="none" strike="noStrike" kern="1200" dirty="0">
                <a:solidFill>
                  <a:schemeClr val="tx1"/>
                </a:solidFill>
                <a:effectLst/>
                <a:latin typeface="+mn-lt"/>
                <a:ea typeface="+mn-ea"/>
                <a:cs typeface="+mn-cs"/>
              </a:rPr>
              <a: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They’re not unattainable icons. They’re the best version of </a:t>
            </a:r>
            <a:r>
              <a:rPr lang="en-US" sz="1200" b="0" i="1" u="none" strike="noStrike" kern="1200" dirty="0">
                <a:solidFill>
                  <a:schemeClr val="tx1"/>
                </a:solidFill>
                <a:effectLst/>
                <a:latin typeface="+mn-lt"/>
                <a:ea typeface="+mn-ea"/>
                <a:cs typeface="+mn-cs"/>
              </a:rPr>
              <a:t>what we ourselves can strive to become</a:t>
            </a:r>
            <a:r>
              <a:rPr lang="en-US" sz="1200" b="0" i="0" u="none" strike="noStrike" kern="1200" dirty="0">
                <a:solidFill>
                  <a:schemeClr val="tx1"/>
                </a:solidFill>
                <a:effectLst/>
                <a:latin typeface="+mn-lt"/>
                <a:ea typeface="+mn-ea"/>
                <a:cs typeface="+mn-cs"/>
              </a:rPr>
              <a:t>. </a:t>
            </a:r>
            <a:r>
              <a:rPr lang="en-US" dirty="0"/>
              <a:t>They are not beyond us—they are ahead of us, leading the way.</a:t>
            </a:r>
          </a:p>
          <a:p>
            <a:endParaRPr lang="en-US" dirty="0"/>
          </a:p>
          <a:p>
            <a:r>
              <a:rPr lang="en-US" sz="1200" b="1" i="0" u="none" strike="noStrike" kern="1200" dirty="0">
                <a:solidFill>
                  <a:schemeClr val="tx1"/>
                </a:solidFill>
                <a:effectLst/>
                <a:latin typeface="+mn-lt"/>
                <a:ea typeface="+mn-ea"/>
                <a:cs typeface="+mn-cs"/>
              </a:rPr>
              <a:t>3. They lived the message.</a:t>
            </a:r>
          </a:p>
          <a:p>
            <a:r>
              <a:rPr lang="en-US" sz="1200" b="0" i="0" u="none" strike="noStrike" kern="1200" dirty="0">
                <a:solidFill>
                  <a:schemeClr val="tx1"/>
                </a:solidFill>
                <a:effectLst/>
                <a:latin typeface="+mn-lt"/>
                <a:ea typeface="+mn-ea"/>
                <a:cs typeface="+mn-cs"/>
              </a:rPr>
              <a:t>The Prophets didn’t simply convey a message—they </a:t>
            </a:r>
            <a:r>
              <a:rPr lang="en-US" sz="1200" b="1" i="0" u="none" strike="noStrike" kern="1200" dirty="0">
                <a:solidFill>
                  <a:schemeClr val="tx1"/>
                </a:solidFill>
                <a:effectLst/>
                <a:latin typeface="+mn-lt"/>
                <a:ea typeface="+mn-ea"/>
                <a:cs typeface="+mn-cs"/>
              </a:rPr>
              <a:t>embodied</a:t>
            </a:r>
            <a:r>
              <a:rPr lang="en-US" sz="1200" b="0" i="0" u="none" strike="noStrike" kern="1200" dirty="0">
                <a:solidFill>
                  <a:schemeClr val="tx1"/>
                </a:solidFill>
                <a:effectLst/>
                <a:latin typeface="+mn-lt"/>
                <a:ea typeface="+mn-ea"/>
                <a:cs typeface="+mn-cs"/>
              </a:rPr>
              <a:t> it.</a:t>
            </a:r>
          </a:p>
          <a:p>
            <a:r>
              <a:rPr lang="en-US" sz="1200" b="0" i="0" u="none" strike="noStrike" kern="1200" dirty="0">
                <a:solidFill>
                  <a:schemeClr val="tx1"/>
                </a:solidFill>
                <a:effectLst/>
                <a:latin typeface="+mn-lt"/>
                <a:ea typeface="+mn-ea"/>
                <a:cs typeface="+mn-cs"/>
              </a:rPr>
              <a:t>They were not merely reciters of divine texts.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They were walking, breathing expressions of revelation.</a:t>
            </a:r>
          </a:p>
          <a:p>
            <a:r>
              <a:rPr lang="en-US" sz="1200" b="0" i="0" u="none" strike="noStrike" kern="1200" dirty="0">
                <a:solidFill>
                  <a:schemeClr val="tx1"/>
                </a:solidFill>
                <a:effectLst/>
                <a:latin typeface="+mn-lt"/>
                <a:ea typeface="+mn-ea"/>
                <a:cs typeface="+mn-cs"/>
              </a:rPr>
              <a:t>For example:</a:t>
            </a:r>
          </a:p>
          <a:p>
            <a:r>
              <a:rPr lang="en-US" sz="1200" b="0" i="0" u="none" strike="noStrike" kern="1200" dirty="0">
                <a:solidFill>
                  <a:schemeClr val="tx1"/>
                </a:solidFill>
                <a:effectLst/>
                <a:latin typeface="+mn-lt"/>
                <a:ea typeface="+mn-ea"/>
                <a:cs typeface="+mn-cs"/>
              </a:rPr>
              <a:t>In the Prophet Muhammad </a:t>
            </a:r>
            <a:r>
              <a:rPr lang="ar-AE" sz="1200" b="0" i="0" u="none" strike="noStrike" kern="1200" dirty="0">
                <a:solidFill>
                  <a:schemeClr val="tx1"/>
                </a:solidFill>
                <a:effectLst/>
                <a:latin typeface="+mn-lt"/>
                <a:ea typeface="+mn-ea"/>
                <a:cs typeface="+mn-cs"/>
              </a:rPr>
              <a:t>ﷺ, </a:t>
            </a:r>
            <a:r>
              <a:rPr lang="en-US" sz="1200" b="0" i="0" u="none" strike="noStrike" kern="1200" dirty="0">
                <a:solidFill>
                  <a:schemeClr val="tx1"/>
                </a:solidFill>
                <a:effectLst/>
                <a:latin typeface="+mn-lt"/>
                <a:ea typeface="+mn-ea"/>
                <a:cs typeface="+mn-cs"/>
              </a:rPr>
              <a:t>we </a:t>
            </a:r>
            <a:r>
              <a:rPr lang="en-US" sz="1200" b="0" i="1" u="none" strike="noStrike" kern="1200" dirty="0">
                <a:solidFill>
                  <a:schemeClr val="tx1"/>
                </a:solidFill>
                <a:effectLst/>
                <a:latin typeface="+mn-lt"/>
                <a:ea typeface="+mn-ea"/>
                <a:cs typeface="+mn-cs"/>
              </a:rPr>
              <a:t>saw</a:t>
            </a:r>
            <a:r>
              <a:rPr lang="en-US" sz="1200" b="0" i="0" u="none" strike="noStrike" kern="1200" dirty="0">
                <a:solidFill>
                  <a:schemeClr val="tx1"/>
                </a:solidFill>
                <a:effectLst/>
                <a:latin typeface="+mn-lt"/>
                <a:ea typeface="+mn-ea"/>
                <a:cs typeface="+mn-cs"/>
              </a:rPr>
              <a:t> the Qur'an in motion.</a:t>
            </a:r>
          </a:p>
          <a:p>
            <a:r>
              <a:rPr lang="en-US" sz="1200" b="0" i="0" u="none" strike="noStrike" kern="1200" dirty="0">
                <a:solidFill>
                  <a:schemeClr val="tx1"/>
                </a:solidFill>
                <a:effectLst/>
                <a:latin typeface="+mn-lt"/>
                <a:ea typeface="+mn-ea"/>
                <a:cs typeface="+mn-cs"/>
              </a:rPr>
              <a:t>In Prophet Ibrahim (as), we </a:t>
            </a:r>
            <a:r>
              <a:rPr lang="en-US" sz="1200" b="0" i="1" u="none" strike="noStrike" kern="1200" dirty="0">
                <a:solidFill>
                  <a:schemeClr val="tx1"/>
                </a:solidFill>
                <a:effectLst/>
                <a:latin typeface="+mn-lt"/>
                <a:ea typeface="+mn-ea"/>
                <a:cs typeface="+mn-cs"/>
              </a:rPr>
              <a:t>saw</a:t>
            </a:r>
            <a:r>
              <a:rPr lang="en-US" sz="1200" b="0" i="0" u="none" strike="noStrike" kern="1200" dirty="0">
                <a:solidFill>
                  <a:schemeClr val="tx1"/>
                </a:solidFill>
                <a:effectLst/>
                <a:latin typeface="+mn-lt"/>
                <a:ea typeface="+mn-ea"/>
                <a:cs typeface="+mn-cs"/>
              </a:rPr>
              <a:t> absolute trust in Allah.</a:t>
            </a:r>
          </a:p>
          <a:p>
            <a:r>
              <a:rPr lang="en-US" sz="1200" b="0" i="0" u="none" strike="noStrike" kern="1200" dirty="0">
                <a:solidFill>
                  <a:schemeClr val="tx1"/>
                </a:solidFill>
                <a:effectLst/>
                <a:latin typeface="+mn-lt"/>
                <a:ea typeface="+mn-ea"/>
                <a:cs typeface="+mn-cs"/>
              </a:rPr>
              <a:t>In Prophet Ayyub (as), we </a:t>
            </a:r>
            <a:r>
              <a:rPr lang="en-US" sz="1200" b="0" i="1" u="none" strike="noStrike" kern="1200" dirty="0">
                <a:solidFill>
                  <a:schemeClr val="tx1"/>
                </a:solidFill>
                <a:effectLst/>
                <a:latin typeface="+mn-lt"/>
                <a:ea typeface="+mn-ea"/>
                <a:cs typeface="+mn-cs"/>
              </a:rPr>
              <a:t>saw</a:t>
            </a:r>
            <a:r>
              <a:rPr lang="en-US" sz="1200" b="0" i="0" u="none" strike="noStrike" kern="1200" dirty="0">
                <a:solidFill>
                  <a:schemeClr val="tx1"/>
                </a:solidFill>
                <a:effectLst/>
                <a:latin typeface="+mn-lt"/>
                <a:ea typeface="+mn-ea"/>
                <a:cs typeface="+mn-cs"/>
              </a:rPr>
              <a:t> endurance through immense hardship.</a:t>
            </a:r>
          </a:p>
          <a:p>
            <a:r>
              <a:rPr lang="en-US" sz="1200" b="0" i="0" u="none" strike="noStrike" kern="1200" dirty="0">
                <a:solidFill>
                  <a:schemeClr val="tx1"/>
                </a:solidFill>
                <a:effectLst/>
                <a:latin typeface="+mn-lt"/>
                <a:ea typeface="+mn-ea"/>
                <a:cs typeface="+mn-cs"/>
              </a:rPr>
              <a:t>They didn’t say “Do as I say.”</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They lived by “</a:t>
            </a:r>
            <a:r>
              <a:rPr lang="en-US" sz="1200" b="1" i="0" u="none" strike="noStrike" kern="1200" dirty="0">
                <a:solidFill>
                  <a:schemeClr val="tx1"/>
                </a:solidFill>
                <a:effectLst/>
                <a:latin typeface="+mn-lt"/>
                <a:ea typeface="+mn-ea"/>
                <a:cs typeface="+mn-cs"/>
              </a:rPr>
              <a:t>Watch how I live, and follow.</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This is why following a Prophet is not just about believing—it’s about modeling ourselves after them.</a:t>
            </a:r>
          </a:p>
          <a:p>
            <a:endParaRPr lang="en-US" dirty="0"/>
          </a:p>
          <a:p>
            <a:r>
              <a:rPr lang="en-US" sz="1200" b="1" i="0" u="none" strike="noStrike" kern="1200" dirty="0">
                <a:solidFill>
                  <a:schemeClr val="tx1"/>
                </a:solidFill>
                <a:effectLst/>
                <a:latin typeface="+mn-lt"/>
                <a:ea typeface="+mn-ea"/>
                <a:cs typeface="+mn-cs"/>
              </a:rPr>
              <a:t>4. They showed us how to live.</a:t>
            </a:r>
          </a:p>
          <a:p>
            <a:r>
              <a:rPr lang="en-US" sz="1200" b="0" i="0" u="none" strike="noStrike" kern="1200" dirty="0">
                <a:solidFill>
                  <a:schemeClr val="tx1"/>
                </a:solidFill>
                <a:effectLst/>
                <a:latin typeface="+mn-lt"/>
                <a:ea typeface="+mn-ea"/>
                <a:cs typeface="+mn-cs"/>
              </a:rPr>
              <a:t>Not just how to perform rituals, but how to build character.</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Not just how to pray, but how to </a:t>
            </a:r>
            <a:r>
              <a:rPr lang="en-US" sz="1200" b="1" i="0" u="none" strike="noStrike" kern="1200" dirty="0">
                <a:solidFill>
                  <a:schemeClr val="tx1"/>
                </a:solidFill>
                <a:effectLst/>
                <a:latin typeface="+mn-lt"/>
                <a:ea typeface="+mn-ea"/>
                <a:cs typeface="+mn-cs"/>
              </a:rPr>
              <a:t>forgive</a:t>
            </a:r>
            <a:r>
              <a:rPr lang="en-US" sz="1200" b="0" i="0" u="none" strike="noStrike" kern="1200" dirty="0">
                <a:solidFill>
                  <a:schemeClr val="tx1"/>
                </a:solidFill>
                <a:effectLst/>
                <a:latin typeface="+mn-lt"/>
                <a:ea typeface="+mn-ea"/>
                <a:cs typeface="+mn-cs"/>
              </a:rPr>
              <a: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Not just how to fast, but how to </a:t>
            </a:r>
            <a:r>
              <a:rPr lang="en-US" sz="1200" b="1" i="0" u="none" strike="noStrike" kern="1200" dirty="0">
                <a:solidFill>
                  <a:schemeClr val="tx1"/>
                </a:solidFill>
                <a:effectLst/>
                <a:latin typeface="+mn-lt"/>
                <a:ea typeface="+mn-ea"/>
                <a:cs typeface="+mn-cs"/>
              </a:rPr>
              <a:t>give</a:t>
            </a:r>
            <a:r>
              <a:rPr lang="en-US" sz="1200" b="0" i="0" u="none" strike="noStrike" kern="1200" dirty="0">
                <a:solidFill>
                  <a:schemeClr val="tx1"/>
                </a:solidFill>
                <a:effectLst/>
                <a:latin typeface="+mn-lt"/>
                <a:ea typeface="+mn-ea"/>
                <a:cs typeface="+mn-cs"/>
              </a:rPr>
              <a: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Not just how to speak truth, but how to do it with grace.</a:t>
            </a:r>
          </a:p>
          <a:p>
            <a:r>
              <a:rPr lang="en-US" sz="1200" b="0" i="0" u="none" strike="noStrike" kern="1200" dirty="0">
                <a:solidFill>
                  <a:schemeClr val="tx1"/>
                </a:solidFill>
                <a:effectLst/>
                <a:latin typeface="+mn-lt"/>
                <a:ea typeface="+mn-ea"/>
                <a:cs typeface="+mn-cs"/>
              </a:rPr>
              <a:t>They were like lamps in a dark room—offering clarity, direction, and warmth.</a:t>
            </a:r>
          </a:p>
          <a:p>
            <a:r>
              <a:rPr lang="en-US" sz="1200" b="0" i="0" u="none" strike="noStrike" kern="1200" dirty="0">
                <a:solidFill>
                  <a:schemeClr val="tx1"/>
                </a:solidFill>
                <a:effectLst/>
                <a:latin typeface="+mn-lt"/>
                <a:ea typeface="+mn-ea"/>
                <a:cs typeface="+mn-cs"/>
              </a:rPr>
              <a:t>When we study their lives, we see </a:t>
            </a:r>
            <a:r>
              <a:rPr lang="en-US" sz="1200" b="1" i="0" u="none" strike="noStrike" kern="1200" dirty="0">
                <a:solidFill>
                  <a:schemeClr val="tx1"/>
                </a:solidFill>
                <a:effectLst/>
                <a:latin typeface="+mn-lt"/>
                <a:ea typeface="+mn-ea"/>
                <a:cs typeface="+mn-cs"/>
              </a:rPr>
              <a:t>practical guidance for every moment</a:t>
            </a:r>
            <a:r>
              <a:rPr lang="en-US" sz="1200" b="0" i="0" u="none" strike="noStrike" kern="1200" dirty="0">
                <a:solidFill>
                  <a:schemeClr val="tx1"/>
                </a:solidFill>
                <a:effectLst/>
                <a:latin typeface="+mn-lt"/>
                <a:ea typeface="+mn-ea"/>
                <a:cs typeface="+mn-cs"/>
              </a:rPr>
              <a: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in leadership, in loss, in love, in struggle, and in success.</a:t>
            </a:r>
          </a:p>
          <a:p>
            <a:endParaRPr lang="en-US" dirty="0"/>
          </a:p>
          <a:p>
            <a:r>
              <a:rPr lang="en-US" sz="1200" b="1" i="0" u="none" strike="noStrike" kern="1200" dirty="0">
                <a:solidFill>
                  <a:schemeClr val="tx1"/>
                </a:solidFill>
                <a:effectLst/>
                <a:latin typeface="+mn-lt"/>
                <a:ea typeface="+mn-ea"/>
                <a:cs typeface="+mn-cs"/>
              </a:rPr>
              <a:t>5. The final Prophet is Muhammad </a:t>
            </a:r>
            <a:r>
              <a:rPr lang="ar-AE" sz="1200" b="1" i="0" u="none" strike="noStrike" kern="1200" dirty="0">
                <a:solidFill>
                  <a:schemeClr val="tx1"/>
                </a:solidFill>
                <a:effectLst/>
                <a:latin typeface="+mn-lt"/>
                <a:ea typeface="+mn-ea"/>
                <a:cs typeface="+mn-cs"/>
              </a:rPr>
              <a:t>ﷺ.</a:t>
            </a:r>
          </a:p>
          <a:p>
            <a:r>
              <a:rPr lang="en-US" sz="1200" b="0" i="0" u="none" strike="noStrike" kern="1200" dirty="0">
                <a:solidFill>
                  <a:schemeClr val="tx1"/>
                </a:solidFill>
                <a:effectLst/>
                <a:latin typeface="+mn-lt"/>
                <a:ea typeface="+mn-ea"/>
                <a:cs typeface="+mn-cs"/>
              </a:rPr>
              <a:t>The Prophet Muhammad </a:t>
            </a:r>
            <a:r>
              <a:rPr lang="ar-AE" sz="1200" b="0" i="0" u="none" strike="noStrike" kern="1200" dirty="0">
                <a:solidFill>
                  <a:schemeClr val="tx1"/>
                </a:solidFill>
                <a:effectLst/>
                <a:latin typeface="+mn-lt"/>
                <a:ea typeface="+mn-ea"/>
                <a:cs typeface="+mn-cs"/>
              </a:rPr>
              <a:t>ﷺ </a:t>
            </a:r>
            <a:r>
              <a:rPr lang="en-US" sz="1200" b="0" i="0" u="none" strike="noStrike" kern="1200" dirty="0">
                <a:solidFill>
                  <a:schemeClr val="tx1"/>
                </a:solidFill>
                <a:effectLst/>
                <a:latin typeface="+mn-lt"/>
                <a:ea typeface="+mn-ea"/>
                <a:cs typeface="+mn-cs"/>
              </a:rPr>
              <a:t>is known as </a:t>
            </a:r>
            <a:r>
              <a:rPr lang="en-US" sz="1200" b="1" i="0" u="none" strike="noStrike" kern="1200" dirty="0">
                <a:solidFill>
                  <a:schemeClr val="tx1"/>
                </a:solidFill>
                <a:effectLst/>
                <a:latin typeface="+mn-lt"/>
                <a:ea typeface="+mn-ea"/>
                <a:cs typeface="+mn-cs"/>
              </a:rPr>
              <a:t>Khatam an-</a:t>
            </a:r>
            <a:r>
              <a:rPr lang="en-US" sz="1200" b="1" i="0" u="none" strike="noStrike" kern="1200" dirty="0" err="1">
                <a:solidFill>
                  <a:schemeClr val="tx1"/>
                </a:solidFill>
                <a:effectLst/>
                <a:latin typeface="+mn-lt"/>
                <a:ea typeface="+mn-ea"/>
                <a:cs typeface="+mn-cs"/>
              </a:rPr>
              <a:t>Nabiyyīn</a:t>
            </a:r>
            <a:r>
              <a:rPr lang="en-US" sz="1200" b="0" i="0" u="none" strike="noStrike" kern="1200" dirty="0">
                <a:solidFill>
                  <a:schemeClr val="tx1"/>
                </a:solidFill>
                <a:effectLst/>
                <a:latin typeface="+mn-lt"/>
                <a:ea typeface="+mn-ea"/>
                <a:cs typeface="+mn-cs"/>
              </a:rPr>
              <a:t>—the Seal of the Prophets.</a:t>
            </a:r>
          </a:p>
          <a:p>
            <a:r>
              <a:rPr lang="en-US" sz="1200" b="0" i="0" u="none" strike="noStrike" kern="1200" dirty="0">
                <a:solidFill>
                  <a:schemeClr val="tx1"/>
                </a:solidFill>
                <a:effectLst/>
                <a:latin typeface="+mn-lt"/>
                <a:ea typeface="+mn-ea"/>
                <a:cs typeface="+mn-cs"/>
              </a:rPr>
              <a:t>He is the final messenger in a long and noble chain.</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And within his life is a complete blueprint for spiritual, social, and moral excellence.</a:t>
            </a:r>
          </a:p>
          <a:p>
            <a:r>
              <a:rPr lang="en-US" sz="1200" b="0" i="0" u="none" strike="noStrike" kern="1200" dirty="0">
                <a:solidFill>
                  <a:schemeClr val="tx1"/>
                </a:solidFill>
                <a:effectLst/>
                <a:latin typeface="+mn-lt"/>
                <a:ea typeface="+mn-ea"/>
                <a:cs typeface="+mn-cs"/>
              </a:rPr>
              <a:t>Everything we need—</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for family life, personal ethics, societal justice, devotion to Allah—</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we find it fully expressed in his example.</a:t>
            </a:r>
          </a:p>
          <a:p>
            <a:r>
              <a:rPr lang="en-US" sz="1200" b="0" i="0" u="none" strike="noStrike" kern="1200" dirty="0">
                <a:solidFill>
                  <a:schemeClr val="tx1"/>
                </a:solidFill>
                <a:effectLst/>
                <a:latin typeface="+mn-lt"/>
                <a:ea typeface="+mn-ea"/>
                <a:cs typeface="+mn-cs"/>
              </a:rPr>
              <a:t>Believing in him means believing that </a:t>
            </a:r>
            <a:r>
              <a:rPr lang="en-US" sz="1200" b="1" i="0" u="none" strike="noStrike" kern="1200" dirty="0">
                <a:solidFill>
                  <a:schemeClr val="tx1"/>
                </a:solidFill>
                <a:effectLst/>
                <a:latin typeface="+mn-lt"/>
                <a:ea typeface="+mn-ea"/>
                <a:cs typeface="+mn-cs"/>
              </a:rPr>
              <a:t>Allah gave us the perfect model</a:t>
            </a:r>
            <a:r>
              <a:rPr lang="en-US" sz="1200" b="0" i="0" u="none" strike="noStrike" kern="1200" dirty="0">
                <a:solidFill>
                  <a:schemeClr val="tx1"/>
                </a:solidFill>
                <a:effectLst/>
                <a:latin typeface="+mn-lt"/>
                <a:ea typeface="+mn-ea"/>
                <a:cs typeface="+mn-cs"/>
              </a:rPr>
              <a:t> to carry until the end of time.</a:t>
            </a:r>
          </a:p>
          <a:p>
            <a:endParaRPr lang="en-US" dirty="0"/>
          </a:p>
          <a:p>
            <a:r>
              <a:rPr lang="en-US" sz="1200" b="0" i="0" u="none" strike="noStrike" kern="1200" dirty="0">
                <a:solidFill>
                  <a:schemeClr val="tx1"/>
                </a:solidFill>
                <a:effectLst/>
                <a:latin typeface="+mn-lt"/>
                <a:ea typeface="+mn-ea"/>
                <a:cs typeface="+mn-cs"/>
              </a:rPr>
              <a:t>(Reflection Prompt):</a:t>
            </a:r>
          </a:p>
          <a:p>
            <a:r>
              <a:rPr lang="en-US" dirty="0"/>
              <a:t>“Which of these five truths speaks most to your heart at this stage in your life?”</a:t>
            </a:r>
            <a:br>
              <a:rPr lang="en-US" dirty="0"/>
            </a:br>
            <a:r>
              <a:rPr lang="en-US" dirty="0"/>
              <a:t>If in an interactive session, invite a few responses in the chat or aloud.</a:t>
            </a:r>
          </a:p>
          <a:p>
            <a:endParaRPr lang="en-US" dirty="0"/>
          </a:p>
          <a:p>
            <a:r>
              <a:rPr lang="en-US" sz="1200" b="0" i="0" u="none" strike="noStrike" kern="1200" dirty="0">
                <a:solidFill>
                  <a:schemeClr val="tx1"/>
                </a:solidFill>
                <a:effectLst/>
                <a:latin typeface="+mn-lt"/>
                <a:ea typeface="+mn-ea"/>
                <a:cs typeface="+mn-cs"/>
              </a:rPr>
              <a:t>We’ve explored </a:t>
            </a:r>
            <a:r>
              <a:rPr lang="en-US" sz="1200" b="1" i="0" u="none" strike="noStrike" kern="1200" dirty="0">
                <a:solidFill>
                  <a:schemeClr val="tx1"/>
                </a:solidFill>
                <a:effectLst/>
                <a:latin typeface="+mn-lt"/>
                <a:ea typeface="+mn-ea"/>
                <a:cs typeface="+mn-cs"/>
              </a:rPr>
              <a:t>who the Prophets are</a:t>
            </a:r>
            <a:r>
              <a:rPr lang="en-US" sz="1200" b="0" i="0" u="none" strike="noStrike" kern="1200" dirty="0">
                <a:solidFill>
                  <a:schemeClr val="tx1"/>
                </a:solidFill>
                <a:effectLst/>
                <a:latin typeface="+mn-lt"/>
                <a:ea typeface="+mn-ea"/>
                <a:cs typeface="+mn-cs"/>
              </a:rPr>
              <a:t>, and </a:t>
            </a:r>
            <a:r>
              <a:rPr lang="en-US" sz="1200" b="1" i="0" u="none" strike="noStrike" kern="1200" dirty="0">
                <a:solidFill>
                  <a:schemeClr val="tx1"/>
                </a:solidFill>
                <a:effectLst/>
                <a:latin typeface="+mn-lt"/>
                <a:ea typeface="+mn-ea"/>
                <a:cs typeface="+mn-cs"/>
              </a:rPr>
              <a:t>why they matter</a:t>
            </a:r>
            <a:r>
              <a:rPr lang="en-US" sz="1200" b="0" i="0" u="none" strike="noStrike" kern="1200" dirty="0">
                <a:solidFill>
                  <a:schemeClr val="tx1"/>
                </a:solidFill>
                <a:effectLst/>
                <a:latin typeface="+mn-lt"/>
                <a:ea typeface="+mn-ea"/>
                <a:cs typeface="+mn-cs"/>
              </a:rPr>
              <a: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Now let’s ask a deeper question:</a:t>
            </a:r>
          </a:p>
          <a:p>
            <a:r>
              <a:rPr lang="en-US" sz="1200" b="1" i="0" u="none" strike="noStrike" kern="1200" dirty="0">
                <a:solidFill>
                  <a:schemeClr val="tx1"/>
                </a:solidFill>
                <a:effectLst/>
                <a:latin typeface="+mn-lt"/>
                <a:ea typeface="+mn-ea"/>
                <a:cs typeface="+mn-cs"/>
              </a:rPr>
              <a:t>Why did Allah send Prophets in the first place?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If He could have sent angels—or only books—why </a:t>
            </a:r>
            <a:r>
              <a:rPr lang="en-US" sz="1200" b="0" i="1" u="none" strike="noStrike" kern="1200" dirty="0">
                <a:solidFill>
                  <a:schemeClr val="tx1"/>
                </a:solidFill>
                <a:effectLst/>
                <a:latin typeface="+mn-lt"/>
                <a:ea typeface="+mn-ea"/>
                <a:cs typeface="+mn-cs"/>
              </a:rPr>
              <a:t>people</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Let’s explore that together in the next slide.</a:t>
            </a:r>
          </a:p>
          <a:p>
            <a:endParaRPr lang="en-US" dirty="0"/>
          </a:p>
          <a:p>
            <a:endParaRPr lang="en-US" sz="1200" b="0" i="0" u="none" strike="noStrike" kern="1200" dirty="0">
              <a:solidFill>
                <a:schemeClr val="tx1"/>
              </a:solidFill>
              <a:effectLst/>
              <a:latin typeface="+mn-lt"/>
              <a:ea typeface="+mn-ea"/>
              <a:cs typeface="+mn-cs"/>
            </a:endParaRP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1" i="0" u="none" strike="noStrike" kern="1200" dirty="0">
                <a:solidFill>
                  <a:schemeClr val="tx1"/>
                </a:solidFill>
                <a:effectLst/>
                <a:latin typeface="+mn-lt"/>
                <a:ea typeface="+mn-ea"/>
                <a:cs typeface="+mn-cs"/>
              </a:rPr>
              <a:t>Why did Allah send Prophets?</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Why not simply communicate through a voice from the heavens?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Why not send down books to every village, every home, every heart—without intermediaries?</a:t>
            </a:r>
          </a:p>
          <a:p>
            <a:r>
              <a:rPr lang="en-US" sz="1200" b="0" i="0" u="none" strike="noStrike" kern="1200" dirty="0">
                <a:solidFill>
                  <a:schemeClr val="tx1"/>
                </a:solidFill>
                <a:effectLst/>
                <a:latin typeface="+mn-lt"/>
                <a:ea typeface="+mn-ea"/>
                <a:cs typeface="+mn-cs"/>
              </a:rPr>
              <a:t>Let me open this to the group:</a:t>
            </a:r>
            <a:br>
              <a:rPr lang="en-US" sz="1200" b="0" i="0"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What do you think? Why would Allah choose to send human beings as His messengers, rather than simply reveal divine guidance directly to each person?</a:t>
            </a:r>
            <a:endParaRPr lang="en-US" sz="1200" b="0" i="0" u="none" strike="noStrike" kern="1200" dirty="0">
              <a:solidFill>
                <a:schemeClr val="tx1"/>
              </a:solidFill>
              <a:effectLst/>
              <a:latin typeface="+mn-lt"/>
              <a:ea typeface="+mn-ea"/>
              <a:cs typeface="+mn-cs"/>
            </a:endParaRPr>
          </a:p>
          <a:p>
            <a:endParaRPr lang="en-US" dirty="0"/>
          </a:p>
          <a:p>
            <a:r>
              <a:rPr lang="en-US" sz="1200" b="0" i="0" u="none" strike="noStrike" kern="1200" dirty="0">
                <a:solidFill>
                  <a:schemeClr val="tx1"/>
                </a:solidFill>
                <a:effectLst/>
                <a:latin typeface="+mn-lt"/>
                <a:ea typeface="+mn-ea"/>
                <a:cs typeface="+mn-cs"/>
              </a:rPr>
              <a:t>Think of a time when you purchased something complex—maybe a </a:t>
            </a:r>
            <a:r>
              <a:rPr lang="en-US" sz="1200" b="1" i="0" u="none" strike="noStrike" kern="1200" dirty="0">
                <a:solidFill>
                  <a:schemeClr val="tx1"/>
                </a:solidFill>
                <a:effectLst/>
                <a:latin typeface="+mn-lt"/>
                <a:ea typeface="+mn-ea"/>
                <a:cs typeface="+mn-cs"/>
              </a:rPr>
              <a:t>device</a:t>
            </a:r>
            <a:r>
              <a:rPr lang="en-US" sz="1200" b="0" i="0" u="none" strike="noStrike" kern="1200" dirty="0">
                <a:solidFill>
                  <a:schemeClr val="tx1"/>
                </a:solidFill>
                <a:effectLst/>
                <a:latin typeface="+mn-lt"/>
                <a:ea typeface="+mn-ea"/>
                <a:cs typeface="+mn-cs"/>
              </a:rPr>
              <a:t>, or a </a:t>
            </a:r>
            <a:r>
              <a:rPr lang="en-US" sz="1200" b="1" i="0" u="none" strike="noStrike" kern="1200" dirty="0">
                <a:solidFill>
                  <a:schemeClr val="tx1"/>
                </a:solidFill>
                <a:effectLst/>
                <a:latin typeface="+mn-lt"/>
                <a:ea typeface="+mn-ea"/>
                <a:cs typeface="+mn-cs"/>
              </a:rPr>
              <a:t>tool</a:t>
            </a:r>
            <a:r>
              <a:rPr lang="en-US" sz="1200" b="0" i="0" u="none" strike="noStrike" kern="1200" dirty="0">
                <a:solidFill>
                  <a:schemeClr val="tx1"/>
                </a:solidFill>
                <a:effectLst/>
                <a:latin typeface="+mn-lt"/>
                <a:ea typeface="+mn-ea"/>
                <a:cs typeface="+mn-cs"/>
              </a:rPr>
              <a:t>, or even a </a:t>
            </a:r>
            <a:r>
              <a:rPr lang="en-US" sz="1200" b="1" i="0" u="none" strike="noStrike" kern="1200" dirty="0">
                <a:solidFill>
                  <a:schemeClr val="tx1"/>
                </a:solidFill>
                <a:effectLst/>
                <a:latin typeface="+mn-lt"/>
                <a:ea typeface="+mn-ea"/>
                <a:cs typeface="+mn-cs"/>
              </a:rPr>
              <a:t>science kit for your child</a:t>
            </a:r>
            <a:r>
              <a:rPr lang="en-US" sz="1200" b="0" i="0" u="none" strike="noStrike" kern="1200" dirty="0">
                <a:solidFill>
                  <a:schemeClr val="tx1"/>
                </a:solidFill>
                <a:effectLst/>
                <a:latin typeface="+mn-lt"/>
                <a:ea typeface="+mn-ea"/>
                <a:cs typeface="+mn-cs"/>
              </a:rPr>
              <a:t>. It came with a thick instruction manual. You could read it. You might even understand most of it. But… something was still missing.</a:t>
            </a:r>
          </a:p>
          <a:p>
            <a:r>
              <a:rPr lang="en-US" sz="1200" b="0" i="0" u="none" strike="noStrike" kern="1200" dirty="0">
                <a:solidFill>
                  <a:schemeClr val="tx1"/>
                </a:solidFill>
                <a:effectLst/>
                <a:latin typeface="+mn-lt"/>
                <a:ea typeface="+mn-ea"/>
                <a:cs typeface="+mn-cs"/>
              </a:rPr>
              <a:t>Then someone came along—not to explain the manual, but to </a:t>
            </a:r>
            <a:r>
              <a:rPr lang="en-US" sz="1200" b="1" i="0" u="none" strike="noStrike" kern="1200" dirty="0">
                <a:solidFill>
                  <a:schemeClr val="tx1"/>
                </a:solidFill>
                <a:effectLst/>
                <a:latin typeface="+mn-lt"/>
                <a:ea typeface="+mn-ea"/>
                <a:cs typeface="+mn-cs"/>
              </a:rPr>
              <a:t>show you</a:t>
            </a:r>
            <a:r>
              <a:rPr lang="en-US" sz="1200" b="0" i="0" u="none" strike="noStrike" kern="1200" dirty="0">
                <a:solidFill>
                  <a:schemeClr val="tx1"/>
                </a:solidFill>
                <a:effectLst/>
                <a:latin typeface="+mn-lt"/>
                <a:ea typeface="+mn-ea"/>
                <a:cs typeface="+mn-cs"/>
              </a:rPr>
              <a:t>, step by step. And suddenly, it all made sense. It became real, clear, and do-able.</a:t>
            </a:r>
          </a:p>
          <a:p>
            <a:r>
              <a:rPr lang="en-US" sz="1200" b="0" i="0" u="none" strike="noStrike" kern="1200" dirty="0">
                <a:solidFill>
                  <a:schemeClr val="tx1"/>
                </a:solidFill>
                <a:effectLst/>
                <a:latin typeface="+mn-lt"/>
                <a:ea typeface="+mn-ea"/>
                <a:cs typeface="+mn-cs"/>
              </a:rPr>
              <a:t>That’s precisely what the Prophets did.</a:t>
            </a:r>
          </a:p>
          <a:p>
            <a:endParaRPr lang="en-US" dirty="0"/>
          </a:p>
          <a:p>
            <a:r>
              <a:rPr lang="en-US" sz="1200" b="0" i="0" u="none" strike="noStrike" kern="1200" dirty="0">
                <a:solidFill>
                  <a:schemeClr val="tx1"/>
                </a:solidFill>
                <a:effectLst/>
                <a:latin typeface="+mn-lt"/>
                <a:ea typeface="+mn-ea"/>
                <a:cs typeface="+mn-cs"/>
              </a:rPr>
              <a:t>Yes, the sacred books—like the Qur’an—contain divine instruction. But the Prophets were the ones who </a:t>
            </a:r>
            <a:r>
              <a:rPr lang="en-US" sz="1200" b="1" i="0" u="none" strike="noStrike" kern="1200" dirty="0">
                <a:solidFill>
                  <a:schemeClr val="tx1"/>
                </a:solidFill>
                <a:effectLst/>
                <a:latin typeface="+mn-lt"/>
                <a:ea typeface="+mn-ea"/>
                <a:cs typeface="+mn-cs"/>
              </a:rPr>
              <a:t>lived that instruction</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They transformed revelation into </a:t>
            </a:r>
            <a:r>
              <a:rPr lang="en-US" sz="1200" b="1" i="0" u="none" strike="noStrike" kern="1200" dirty="0">
                <a:solidFill>
                  <a:schemeClr val="tx1"/>
                </a:solidFill>
                <a:effectLst/>
                <a:latin typeface="+mn-lt"/>
                <a:ea typeface="+mn-ea"/>
                <a:cs typeface="+mn-cs"/>
              </a:rPr>
              <a:t>action</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compassion</a:t>
            </a:r>
            <a:r>
              <a:rPr lang="en-US" sz="1200" b="0" i="0" u="none" strike="noStrike" kern="1200" dirty="0">
                <a:solidFill>
                  <a:schemeClr val="tx1"/>
                </a:solidFill>
                <a:effectLst/>
                <a:latin typeface="+mn-lt"/>
                <a:ea typeface="+mn-ea"/>
                <a:cs typeface="+mn-cs"/>
              </a:rPr>
              <a:t>, and </a:t>
            </a:r>
            <a:r>
              <a:rPr lang="en-US" sz="1200" b="1" i="0" u="none" strike="noStrike" kern="1200" dirty="0">
                <a:solidFill>
                  <a:schemeClr val="tx1"/>
                </a:solidFill>
                <a:effectLst/>
                <a:latin typeface="+mn-lt"/>
                <a:ea typeface="+mn-ea"/>
                <a:cs typeface="+mn-cs"/>
              </a:rPr>
              <a:t>character</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They didn’t simply say “Pray”—they showed us how to </a:t>
            </a:r>
            <a:r>
              <a:rPr lang="en-US" sz="1200" b="1" i="0" u="none" strike="noStrike" kern="1200" dirty="0">
                <a:solidFill>
                  <a:schemeClr val="tx1"/>
                </a:solidFill>
                <a:effectLst/>
                <a:latin typeface="+mn-lt"/>
                <a:ea typeface="+mn-ea"/>
                <a:cs typeface="+mn-cs"/>
              </a:rPr>
              <a:t>pray with humility and presence</a:t>
            </a:r>
            <a:r>
              <a:rPr lang="en-US" sz="1200" b="0" i="0" u="none" strike="noStrike" kern="1200" dirty="0">
                <a:solidFill>
                  <a:schemeClr val="tx1"/>
                </a:solidFill>
                <a:effectLst/>
                <a:latin typeface="+mn-lt"/>
                <a:ea typeface="+mn-ea"/>
                <a:cs typeface="+mn-cs"/>
              </a:rPr>
              <a: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They didn’t just preach “Trust Allah”—they </a:t>
            </a:r>
            <a:r>
              <a:rPr lang="en-US" sz="1200" b="1" i="0" u="none" strike="noStrike" kern="1200" dirty="0">
                <a:solidFill>
                  <a:schemeClr val="tx1"/>
                </a:solidFill>
                <a:effectLst/>
                <a:latin typeface="+mn-lt"/>
                <a:ea typeface="+mn-ea"/>
                <a:cs typeface="+mn-cs"/>
              </a:rPr>
              <a:t>walked into fire</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faced tyrants</a:t>
            </a:r>
            <a:r>
              <a:rPr lang="en-US" sz="1200" b="0" i="0" u="none" strike="noStrike" kern="1200" dirty="0">
                <a:solidFill>
                  <a:schemeClr val="tx1"/>
                </a:solidFill>
                <a:effectLst/>
                <a:latin typeface="+mn-lt"/>
                <a:ea typeface="+mn-ea"/>
                <a:cs typeface="+mn-cs"/>
              </a:rPr>
              <a:t>, and </a:t>
            </a:r>
            <a:r>
              <a:rPr lang="en-US" sz="1200" b="1" i="0" u="none" strike="noStrike" kern="1200" dirty="0">
                <a:solidFill>
                  <a:schemeClr val="tx1"/>
                </a:solidFill>
                <a:effectLst/>
                <a:latin typeface="+mn-lt"/>
                <a:ea typeface="+mn-ea"/>
                <a:cs typeface="+mn-cs"/>
              </a:rPr>
              <a:t>crossed seas</a:t>
            </a:r>
            <a:r>
              <a:rPr lang="en-US" sz="1200" b="0" i="0" u="none" strike="noStrike" kern="1200" dirty="0">
                <a:solidFill>
                  <a:schemeClr val="tx1"/>
                </a:solidFill>
                <a:effectLst/>
                <a:latin typeface="+mn-lt"/>
                <a:ea typeface="+mn-ea"/>
                <a:cs typeface="+mn-cs"/>
              </a:rPr>
              <a:t>, declaring from the depths of their hearts:</a:t>
            </a:r>
          </a:p>
          <a:p>
            <a:r>
              <a:rPr lang="en-US" b="1" dirty="0"/>
              <a:t>“</a:t>
            </a:r>
            <a:r>
              <a:rPr lang="en-US" b="1" dirty="0" err="1"/>
              <a:t>Hasbiyallahu</a:t>
            </a:r>
            <a:r>
              <a:rPr lang="en-US" b="1" dirty="0"/>
              <a:t> wa </a:t>
            </a:r>
            <a:r>
              <a:rPr lang="en-US" b="1" dirty="0" err="1"/>
              <a:t>ni‘mal</a:t>
            </a:r>
            <a:r>
              <a:rPr lang="en-US" b="1" dirty="0"/>
              <a:t> </a:t>
            </a:r>
            <a:r>
              <a:rPr lang="en-US" b="1" dirty="0" err="1"/>
              <a:t>wakîl</a:t>
            </a:r>
            <a:r>
              <a:rPr lang="en-US" b="1" dirty="0"/>
              <a:t>”</a:t>
            </a:r>
            <a:br>
              <a:rPr lang="en-US" dirty="0"/>
            </a:br>
            <a:r>
              <a:rPr lang="en-US" i="1" dirty="0"/>
              <a:t>“Allah is sufficient for me, and He is the best disposer of affairs.”</a:t>
            </a:r>
            <a:r>
              <a:rPr lang="en-US" dirty="0"/>
              <a:t> (Qur’an 3:173)</a:t>
            </a:r>
          </a:p>
          <a:p>
            <a:endParaRPr lang="en-US" dirty="0"/>
          </a:p>
          <a:p>
            <a:r>
              <a:rPr lang="en-US" sz="1200" b="0" i="0" u="none" strike="noStrike" kern="1200" dirty="0">
                <a:solidFill>
                  <a:schemeClr val="tx1"/>
                </a:solidFill>
                <a:effectLst/>
                <a:latin typeface="+mn-lt"/>
                <a:ea typeface="+mn-ea"/>
                <a:cs typeface="+mn-cs"/>
              </a:rPr>
              <a:t>Allah did not just give us </a:t>
            </a:r>
            <a:r>
              <a:rPr lang="en-US" sz="1200" b="1" i="0" u="none" strike="noStrike" kern="1200" dirty="0">
                <a:solidFill>
                  <a:schemeClr val="tx1"/>
                </a:solidFill>
                <a:effectLst/>
                <a:latin typeface="+mn-lt"/>
                <a:ea typeface="+mn-ea"/>
                <a:cs typeface="+mn-cs"/>
              </a:rPr>
              <a:t>rules</a:t>
            </a:r>
            <a:r>
              <a:rPr lang="en-US" sz="1200" b="0" i="0" u="none" strike="noStrike" kern="1200" dirty="0">
                <a:solidFill>
                  <a:schemeClr val="tx1"/>
                </a:solidFill>
                <a:effectLst/>
                <a:latin typeface="+mn-lt"/>
                <a:ea typeface="+mn-ea"/>
                <a:cs typeface="+mn-cs"/>
              </a:rPr>
              <a:t>. He gave us </a:t>
            </a:r>
            <a:r>
              <a:rPr lang="en-US" sz="1200" b="1" i="0" u="none" strike="noStrike" kern="1200" dirty="0">
                <a:solidFill>
                  <a:schemeClr val="tx1"/>
                </a:solidFill>
                <a:effectLst/>
                <a:latin typeface="+mn-lt"/>
                <a:ea typeface="+mn-ea"/>
                <a:cs typeface="+mn-cs"/>
              </a:rPr>
              <a:t>relationships</a:t>
            </a:r>
            <a:r>
              <a:rPr lang="en-US" sz="1200" b="0" i="0" u="none" strike="noStrike" kern="1200" dirty="0">
                <a:solidFill>
                  <a:schemeClr val="tx1"/>
                </a:solidFill>
                <a:effectLst/>
                <a:latin typeface="+mn-lt"/>
                <a:ea typeface="+mn-ea"/>
                <a:cs typeface="+mn-cs"/>
              </a:rPr>
              <a: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He gave us </a:t>
            </a:r>
            <a:r>
              <a:rPr lang="en-US" sz="1200" b="1" i="0" u="none" strike="noStrike" kern="1200" dirty="0">
                <a:solidFill>
                  <a:schemeClr val="tx1"/>
                </a:solidFill>
                <a:effectLst/>
                <a:latin typeface="+mn-lt"/>
                <a:ea typeface="+mn-ea"/>
                <a:cs typeface="+mn-cs"/>
              </a:rPr>
              <a:t>living examples</a:t>
            </a:r>
            <a:r>
              <a:rPr lang="en-US" sz="1200" b="0" i="0" u="none" strike="noStrike" kern="1200" dirty="0">
                <a:solidFill>
                  <a:schemeClr val="tx1"/>
                </a:solidFill>
                <a:effectLst/>
                <a:latin typeface="+mn-lt"/>
                <a:ea typeface="+mn-ea"/>
                <a:cs typeface="+mn-cs"/>
              </a:rPr>
              <a:t>—people whose hearts were open to the Divine, and whose lives could show us what faith </a:t>
            </a:r>
            <a:r>
              <a:rPr lang="en-US" sz="1200" b="0" i="1" u="none" strike="noStrike" kern="1200" dirty="0">
                <a:solidFill>
                  <a:schemeClr val="tx1"/>
                </a:solidFill>
                <a:effectLst/>
                <a:latin typeface="+mn-lt"/>
                <a:ea typeface="+mn-ea"/>
                <a:cs typeface="+mn-cs"/>
              </a:rPr>
              <a:t>looks like in action</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These messengers were not distant philosophers or abstract figures. They were accessible, sincere, and deeply human.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They were, in the words of </a:t>
            </a:r>
            <a:r>
              <a:rPr lang="en-US" sz="1200" b="0" i="0" u="none" strike="noStrike" kern="1200" dirty="0" err="1">
                <a:solidFill>
                  <a:schemeClr val="tx1"/>
                </a:solidFill>
                <a:effectLst/>
                <a:latin typeface="+mn-lt"/>
                <a:ea typeface="+mn-ea"/>
                <a:cs typeface="+mn-cs"/>
              </a:rPr>
              <a:t>Üstad</a:t>
            </a:r>
            <a:r>
              <a:rPr lang="en-US" sz="1200" b="0" i="0" u="none" strike="noStrike" kern="1200" dirty="0">
                <a:solidFill>
                  <a:schemeClr val="tx1"/>
                </a:solidFill>
                <a:effectLst/>
                <a:latin typeface="+mn-lt"/>
                <a:ea typeface="+mn-ea"/>
                <a:cs typeface="+mn-cs"/>
              </a:rPr>
              <a:t> Bediüzzaman Said </a:t>
            </a:r>
            <a:r>
              <a:rPr lang="en-US" sz="1200" b="0" i="0" u="none" strike="noStrike" kern="1200" dirty="0" err="1">
                <a:solidFill>
                  <a:schemeClr val="tx1"/>
                </a:solidFill>
                <a:effectLst/>
                <a:latin typeface="+mn-lt"/>
                <a:ea typeface="+mn-ea"/>
                <a:cs typeface="+mn-cs"/>
              </a:rPr>
              <a:t>Nursî</a:t>
            </a:r>
            <a:r>
              <a:rPr lang="en-US" sz="1200" b="0" i="0" u="none" strike="noStrike" kern="1200" dirty="0">
                <a:solidFill>
                  <a:schemeClr val="tx1"/>
                </a:solidFill>
                <a:effectLst/>
                <a:latin typeface="+mn-lt"/>
                <a:ea typeface="+mn-ea"/>
                <a:cs typeface="+mn-cs"/>
              </a:rPr>
              <a:t>:</a:t>
            </a:r>
          </a:p>
          <a:p>
            <a:r>
              <a:rPr lang="en-US" b="1" dirty="0"/>
              <a:t>“Stars guiding the travelers of life, lamps of the houses of humanity, and leaders of the paths of eternal happiness.”</a:t>
            </a:r>
          </a:p>
          <a:p>
            <a:endParaRPr lang="en-US" b="1" dirty="0"/>
          </a:p>
          <a:p>
            <a:r>
              <a:rPr lang="en-US" sz="1200" b="0" i="0" u="none" strike="noStrike" kern="1200" dirty="0">
                <a:solidFill>
                  <a:schemeClr val="tx1"/>
                </a:solidFill>
                <a:effectLst/>
                <a:latin typeface="+mn-lt"/>
                <a:ea typeface="+mn-ea"/>
                <a:cs typeface="+mn-cs"/>
              </a:rPr>
              <a:t>So when we say </a:t>
            </a:r>
            <a:r>
              <a:rPr lang="en-US" sz="1200" b="1" i="0" u="none" strike="noStrike" kern="1200" dirty="0">
                <a:solidFill>
                  <a:schemeClr val="tx1"/>
                </a:solidFill>
                <a:effectLst/>
                <a:latin typeface="+mn-lt"/>
                <a:ea typeface="+mn-ea"/>
                <a:cs typeface="+mn-cs"/>
              </a:rPr>
              <a:t>“I believe in the Prophets,”</a:t>
            </a:r>
            <a:r>
              <a:rPr lang="en-US" sz="1200" b="0" i="0" u="none" strike="noStrike" kern="1200" dirty="0">
                <a:solidFill>
                  <a:schemeClr val="tx1"/>
                </a:solidFill>
                <a:effectLst/>
                <a:latin typeface="+mn-lt"/>
                <a:ea typeface="+mn-ea"/>
                <a:cs typeface="+mn-cs"/>
              </a:rPr>
              <a:t> we are not merely affirming their existence.</a:t>
            </a:r>
          </a:p>
          <a:p>
            <a:r>
              <a:rPr lang="en-US" sz="1200" b="0" i="0" u="none" strike="noStrike" kern="1200" dirty="0">
                <a:solidFill>
                  <a:schemeClr val="tx1"/>
                </a:solidFill>
                <a:effectLst/>
                <a:latin typeface="+mn-lt"/>
                <a:ea typeface="+mn-ea"/>
                <a:cs typeface="+mn-cs"/>
              </a:rPr>
              <a:t>We are saying to Allah: </a:t>
            </a:r>
            <a:r>
              <a:rPr lang="en-US" sz="1200" b="0" i="1" u="none" strike="noStrike" kern="1200" dirty="0">
                <a:solidFill>
                  <a:schemeClr val="tx1"/>
                </a:solidFill>
                <a:effectLst/>
                <a:latin typeface="+mn-lt"/>
                <a:ea typeface="+mn-ea"/>
                <a:cs typeface="+mn-cs"/>
              </a:rPr>
              <a:t>“Ya Rabbi, I trust that You sent real human beings, in every age, as light-bearers. I believe You never left us without guidance. I believe Your mercy has always reached us—through them.”</a:t>
            </a:r>
          </a:p>
          <a:p>
            <a:endParaRPr lang="en-US" sz="1200" b="0" i="1"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How did these Prophets relate to one another?</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How are they all part of </a:t>
            </a:r>
            <a:r>
              <a:rPr lang="en-US" sz="1200" b="1" i="0" u="none" strike="noStrike" kern="1200" dirty="0">
                <a:solidFill>
                  <a:schemeClr val="tx1"/>
                </a:solidFill>
                <a:effectLst/>
                <a:latin typeface="+mn-lt"/>
                <a:ea typeface="+mn-ea"/>
                <a:cs typeface="+mn-cs"/>
              </a:rPr>
              <a:t>one golden chain of guidance</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Let’s explore that in the next slide.</a:t>
            </a:r>
          </a:p>
          <a:p>
            <a:endParaRPr lang="en-US" sz="1200" b="0" i="0" u="none" strike="noStrike" kern="1200" dirty="0">
              <a:solidFill>
                <a:schemeClr val="tx1"/>
              </a:solidFill>
              <a:effectLst/>
              <a:latin typeface="+mn-lt"/>
              <a:ea typeface="+mn-ea"/>
              <a:cs typeface="+mn-cs"/>
            </a:endParaRPr>
          </a:p>
          <a:p>
            <a:endParaRPr lang="en-US" dirty="0"/>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Allah didn’t send just one Prophet to one place and leave it at that.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In fact, according to some narrations, He sent more than </a:t>
            </a:r>
            <a:r>
              <a:rPr lang="en-US" sz="1200" b="1" i="0" u="none" strike="noStrike" kern="1200" dirty="0">
                <a:solidFill>
                  <a:schemeClr val="tx1"/>
                </a:solidFill>
                <a:effectLst/>
                <a:latin typeface="+mn-lt"/>
                <a:ea typeface="+mn-ea"/>
                <a:cs typeface="+mn-cs"/>
              </a:rPr>
              <a:t>124,000 Prophets</a:t>
            </a:r>
            <a:r>
              <a:rPr lang="en-US" sz="1200" b="0" i="0" u="none" strike="noStrike" kern="1200" dirty="0">
                <a:solidFill>
                  <a:schemeClr val="tx1"/>
                </a:solidFill>
                <a:effectLst/>
                <a:latin typeface="+mn-lt"/>
                <a:ea typeface="+mn-ea"/>
                <a:cs typeface="+mn-cs"/>
              </a:rPr>
              <a:t>—across the world, over the centuries.</a:t>
            </a:r>
          </a:p>
          <a:p>
            <a:r>
              <a:rPr lang="en-US" sz="1200" b="0" i="0" u="none" strike="noStrike" kern="1200" dirty="0">
                <a:solidFill>
                  <a:schemeClr val="tx1"/>
                </a:solidFill>
                <a:effectLst/>
                <a:latin typeface="+mn-lt"/>
                <a:ea typeface="+mn-ea"/>
                <a:cs typeface="+mn-cs"/>
              </a:rPr>
              <a:t>That’s incredible to think about. From valleys to villages, deserts to cities, mountaintops to marketplaces—Prophets were sent with the same essential message:</a:t>
            </a:r>
          </a:p>
          <a:p>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Worship Allah alone.</a:t>
            </a:r>
            <a:br>
              <a:rPr lang="en-US" sz="1200" b="1"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Be kind.</a:t>
            </a:r>
            <a:br>
              <a:rPr lang="en-US" sz="1200" b="1"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Be fair.</a:t>
            </a:r>
            <a:br>
              <a:rPr lang="en-US" sz="1200" b="1"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And prepare for the life to come.</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Let’s name just a few of the ones we know:</a:t>
            </a:r>
          </a:p>
          <a:p>
            <a:r>
              <a:rPr lang="en-US" sz="1200" b="1" i="0" u="none" strike="noStrike" kern="1200" dirty="0">
                <a:solidFill>
                  <a:schemeClr val="tx1"/>
                </a:solidFill>
                <a:effectLst/>
                <a:latin typeface="+mn-lt"/>
                <a:ea typeface="+mn-ea"/>
                <a:cs typeface="+mn-cs"/>
              </a:rPr>
              <a:t>Adam (as)</a:t>
            </a:r>
            <a:r>
              <a:rPr lang="en-US" sz="1200" b="0" i="0" u="none" strike="noStrike" kern="1200" dirty="0">
                <a:solidFill>
                  <a:schemeClr val="tx1"/>
                </a:solidFill>
                <a:effectLst/>
                <a:latin typeface="+mn-lt"/>
                <a:ea typeface="+mn-ea"/>
                <a:cs typeface="+mn-cs"/>
              </a:rPr>
              <a:t> – the very first human, and the very first Prophet.</a:t>
            </a:r>
          </a:p>
          <a:p>
            <a:r>
              <a:rPr lang="en-US" sz="1200" b="1" i="0" u="none" strike="noStrike" kern="1200" dirty="0">
                <a:solidFill>
                  <a:schemeClr val="tx1"/>
                </a:solidFill>
                <a:effectLst/>
                <a:latin typeface="+mn-lt"/>
                <a:ea typeface="+mn-ea"/>
                <a:cs typeface="+mn-cs"/>
              </a:rPr>
              <a:t>Nuh (as)</a:t>
            </a:r>
            <a:r>
              <a:rPr lang="en-US" sz="1200" b="0" i="0" u="none" strike="noStrike" kern="1200" dirty="0">
                <a:solidFill>
                  <a:schemeClr val="tx1"/>
                </a:solidFill>
                <a:effectLst/>
                <a:latin typeface="+mn-lt"/>
                <a:ea typeface="+mn-ea"/>
                <a:cs typeface="+mn-cs"/>
              </a:rPr>
              <a:t> – who patiently called his people for nearly a thousand years.</a:t>
            </a:r>
          </a:p>
          <a:p>
            <a:r>
              <a:rPr lang="en-US" sz="1200" b="1" i="0" u="none" strike="noStrike" kern="1200" dirty="0">
                <a:solidFill>
                  <a:schemeClr val="tx1"/>
                </a:solidFill>
                <a:effectLst/>
                <a:latin typeface="+mn-lt"/>
                <a:ea typeface="+mn-ea"/>
                <a:cs typeface="+mn-cs"/>
              </a:rPr>
              <a:t>Ibrahim (as)</a:t>
            </a:r>
            <a:r>
              <a:rPr lang="en-US" sz="1200" b="0" i="0" u="none" strike="noStrike" kern="1200" dirty="0">
                <a:solidFill>
                  <a:schemeClr val="tx1"/>
                </a:solidFill>
                <a:effectLst/>
                <a:latin typeface="+mn-lt"/>
                <a:ea typeface="+mn-ea"/>
                <a:cs typeface="+mn-cs"/>
              </a:rPr>
              <a:t> – who trusted Allah so deeply, even when it meant sacrifice.</a:t>
            </a:r>
          </a:p>
          <a:p>
            <a:r>
              <a:rPr lang="en-US" sz="1200" b="1" i="0" u="none" strike="noStrike" kern="1200" dirty="0">
                <a:solidFill>
                  <a:schemeClr val="tx1"/>
                </a:solidFill>
                <a:effectLst/>
                <a:latin typeface="+mn-lt"/>
                <a:ea typeface="+mn-ea"/>
                <a:cs typeface="+mn-cs"/>
              </a:rPr>
              <a:t>Musa (as)</a:t>
            </a:r>
            <a:r>
              <a:rPr lang="en-US" sz="1200" b="0" i="0" u="none" strike="noStrike" kern="1200" dirty="0">
                <a:solidFill>
                  <a:schemeClr val="tx1"/>
                </a:solidFill>
                <a:effectLst/>
                <a:latin typeface="+mn-lt"/>
                <a:ea typeface="+mn-ea"/>
                <a:cs typeface="+mn-cs"/>
              </a:rPr>
              <a:t> – who spoke directly with Allah on the mountain.</a:t>
            </a:r>
          </a:p>
          <a:p>
            <a:r>
              <a:rPr lang="en-US" sz="1200" b="1" i="0" u="none" strike="noStrike" kern="1200" dirty="0">
                <a:solidFill>
                  <a:schemeClr val="tx1"/>
                </a:solidFill>
                <a:effectLst/>
                <a:latin typeface="+mn-lt"/>
                <a:ea typeface="+mn-ea"/>
                <a:cs typeface="+mn-cs"/>
              </a:rPr>
              <a:t>Isa (as)</a:t>
            </a:r>
            <a:r>
              <a:rPr lang="en-US" sz="1200" b="0" i="0" u="none" strike="noStrike" kern="1200" dirty="0">
                <a:solidFill>
                  <a:schemeClr val="tx1"/>
                </a:solidFill>
                <a:effectLst/>
                <a:latin typeface="+mn-lt"/>
                <a:ea typeface="+mn-ea"/>
                <a:cs typeface="+mn-cs"/>
              </a:rPr>
              <a:t> – born miraculously, a healer and messenger.</a:t>
            </a:r>
          </a:p>
          <a:p>
            <a:r>
              <a:rPr lang="en-US" sz="1200" b="0" i="0" u="none" strike="noStrike" kern="1200" dirty="0">
                <a:solidFill>
                  <a:schemeClr val="tx1"/>
                </a:solidFill>
                <a:effectLst/>
                <a:latin typeface="+mn-lt"/>
                <a:ea typeface="+mn-ea"/>
                <a:cs typeface="+mn-cs"/>
              </a:rPr>
              <a:t>And finally, our beloved </a:t>
            </a:r>
            <a:r>
              <a:rPr lang="en-US" sz="1200" b="1" i="0" u="none" strike="noStrike" kern="1200" dirty="0">
                <a:solidFill>
                  <a:schemeClr val="tx1"/>
                </a:solidFill>
                <a:effectLst/>
                <a:latin typeface="+mn-lt"/>
                <a:ea typeface="+mn-ea"/>
                <a:cs typeface="+mn-cs"/>
              </a:rPr>
              <a:t>Prophet Muhammad </a:t>
            </a:r>
            <a:r>
              <a:rPr lang="ar-AE" sz="1200" b="1" i="0" u="none" strike="noStrike" kern="1200" dirty="0">
                <a:solidFill>
                  <a:schemeClr val="tx1"/>
                </a:solidFill>
                <a:effectLst/>
                <a:latin typeface="+mn-lt"/>
                <a:ea typeface="+mn-ea"/>
                <a:cs typeface="+mn-cs"/>
              </a:rPr>
              <a:t>ﷺ</a:t>
            </a:r>
            <a:r>
              <a:rPr lang="ar-AE" sz="1200" b="0" i="0" u="none" strike="noStrike" kern="120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rPr>
              <a:t>the last Prophet, sent to all of humanity.</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These Prophets didn’t come to compete with one another.</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They didn’t bring different religions or contradict each other.</a:t>
            </a:r>
          </a:p>
          <a:p>
            <a:r>
              <a:rPr lang="en-US" sz="1200" b="0" i="0" u="none" strike="noStrike" kern="1200" dirty="0">
                <a:solidFill>
                  <a:schemeClr val="tx1"/>
                </a:solidFill>
                <a:effectLst/>
                <a:latin typeface="+mn-lt"/>
                <a:ea typeface="+mn-ea"/>
                <a:cs typeface="+mn-cs"/>
              </a:rPr>
              <a:t>They came as part of </a:t>
            </a:r>
            <a:r>
              <a:rPr lang="en-US" sz="1200" b="1" i="0" u="none" strike="noStrike" kern="1200" dirty="0">
                <a:solidFill>
                  <a:schemeClr val="tx1"/>
                </a:solidFill>
                <a:effectLst/>
                <a:latin typeface="+mn-lt"/>
                <a:ea typeface="+mn-ea"/>
                <a:cs typeface="+mn-cs"/>
              </a:rPr>
              <a:t>one mission</a:t>
            </a:r>
            <a:r>
              <a:rPr lang="en-US" sz="1200" b="0" i="0" u="none" strike="noStrike" kern="1200" dirty="0">
                <a:solidFill>
                  <a:schemeClr val="tx1"/>
                </a:solidFill>
                <a:effectLst/>
                <a:latin typeface="+mn-lt"/>
                <a:ea typeface="+mn-ea"/>
                <a:cs typeface="+mn-cs"/>
              </a:rPr>
              <a:t>—each one continuing the message of those who came before them.</a:t>
            </a:r>
          </a:p>
          <a:p>
            <a:r>
              <a:rPr lang="en-US" sz="1200" b="0" i="0" u="none" strike="noStrike" kern="1200" dirty="0">
                <a:solidFill>
                  <a:schemeClr val="tx1"/>
                </a:solidFill>
                <a:effectLst/>
                <a:latin typeface="+mn-lt"/>
                <a:ea typeface="+mn-ea"/>
                <a:cs typeface="+mn-cs"/>
              </a:rPr>
              <a:t>They were like links in a </a:t>
            </a:r>
            <a:r>
              <a:rPr lang="en-US" sz="1200" b="1" i="0" u="none" strike="noStrike" kern="1200" dirty="0">
                <a:solidFill>
                  <a:schemeClr val="tx1"/>
                </a:solidFill>
                <a:effectLst/>
                <a:latin typeface="+mn-lt"/>
                <a:ea typeface="+mn-ea"/>
                <a:cs typeface="+mn-cs"/>
              </a:rPr>
              <a:t>golden chain</a:t>
            </a:r>
            <a:r>
              <a:rPr lang="en-US" sz="1200" b="0" i="0" u="none" strike="noStrike" kern="1200" dirty="0">
                <a:solidFill>
                  <a:schemeClr val="tx1"/>
                </a:solidFill>
                <a:effectLst/>
                <a:latin typeface="+mn-lt"/>
                <a:ea typeface="+mn-ea"/>
                <a:cs typeface="+mn-cs"/>
              </a:rPr>
              <a:t>, each connected by </a:t>
            </a:r>
            <a:r>
              <a:rPr lang="en-US" sz="1200" b="1" i="0" u="none" strike="noStrike" kern="1200" dirty="0">
                <a:solidFill>
                  <a:schemeClr val="tx1"/>
                </a:solidFill>
                <a:effectLst/>
                <a:latin typeface="+mn-lt"/>
                <a:ea typeface="+mn-ea"/>
                <a:cs typeface="+mn-cs"/>
              </a:rPr>
              <a:t>light</a:t>
            </a:r>
            <a:r>
              <a:rPr lang="en-US" sz="1200" b="0" i="0" u="none" strike="noStrike" kern="1200" dirty="0">
                <a:solidFill>
                  <a:schemeClr val="tx1"/>
                </a:solidFill>
                <a:effectLst/>
                <a:latin typeface="+mn-lt"/>
                <a:ea typeface="+mn-ea"/>
                <a:cs typeface="+mn-cs"/>
              </a:rPr>
              <a:t>, by </a:t>
            </a:r>
            <a:r>
              <a:rPr lang="en-US" sz="1200" b="1" i="0" u="none" strike="noStrike" kern="1200" dirty="0">
                <a:solidFill>
                  <a:schemeClr val="tx1"/>
                </a:solidFill>
                <a:effectLst/>
                <a:latin typeface="+mn-lt"/>
                <a:ea typeface="+mn-ea"/>
                <a:cs typeface="+mn-cs"/>
              </a:rPr>
              <a:t>purpose</a:t>
            </a:r>
            <a:r>
              <a:rPr lang="en-US" sz="1200" b="0" i="0" u="none" strike="noStrike" kern="1200" dirty="0">
                <a:solidFill>
                  <a:schemeClr val="tx1"/>
                </a:solidFill>
                <a:effectLst/>
                <a:latin typeface="+mn-lt"/>
                <a:ea typeface="+mn-ea"/>
                <a:cs typeface="+mn-cs"/>
              </a:rPr>
              <a:t>, and by </a:t>
            </a:r>
            <a:r>
              <a:rPr lang="en-US" sz="1200" b="1" i="0" u="none" strike="noStrike" kern="1200" dirty="0">
                <a:solidFill>
                  <a:schemeClr val="tx1"/>
                </a:solidFill>
                <a:effectLst/>
                <a:latin typeface="+mn-lt"/>
                <a:ea typeface="+mn-ea"/>
                <a:cs typeface="+mn-cs"/>
              </a:rPr>
              <a:t>mercy</a:t>
            </a:r>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There’s a beautiful quote from </a:t>
            </a:r>
            <a:r>
              <a:rPr lang="en-US" sz="1200" b="1" i="0" u="none" strike="noStrike" kern="1200" dirty="0" err="1">
                <a:solidFill>
                  <a:schemeClr val="tx1"/>
                </a:solidFill>
                <a:effectLst/>
                <a:latin typeface="+mn-lt"/>
                <a:ea typeface="+mn-ea"/>
                <a:cs typeface="+mn-cs"/>
              </a:rPr>
              <a:t>Üstad</a:t>
            </a:r>
            <a:r>
              <a:rPr lang="en-US" sz="1200" b="1" i="0" u="none" strike="noStrike" kern="1200" dirty="0">
                <a:solidFill>
                  <a:schemeClr val="tx1"/>
                </a:solidFill>
                <a:effectLst/>
                <a:latin typeface="+mn-lt"/>
                <a:ea typeface="+mn-ea"/>
                <a:cs typeface="+mn-cs"/>
              </a:rPr>
              <a:t> Bediüzzaman Said </a:t>
            </a:r>
            <a:r>
              <a:rPr lang="en-US" sz="1200" b="1" i="0" u="none" strike="noStrike" kern="1200" dirty="0" err="1">
                <a:solidFill>
                  <a:schemeClr val="tx1"/>
                </a:solidFill>
                <a:effectLst/>
                <a:latin typeface="+mn-lt"/>
                <a:ea typeface="+mn-ea"/>
                <a:cs typeface="+mn-cs"/>
              </a:rPr>
              <a:t>Nursî</a:t>
            </a:r>
            <a:r>
              <a:rPr lang="en-US" sz="1200" b="0" i="0" u="none" strike="noStrike" kern="1200" dirty="0">
                <a:solidFill>
                  <a:schemeClr val="tx1"/>
                </a:solidFill>
                <a:effectLst/>
                <a:latin typeface="+mn-lt"/>
                <a:ea typeface="+mn-ea"/>
                <a:cs typeface="+mn-cs"/>
              </a:rPr>
              <a:t> that describes it perfectly. He said:</a:t>
            </a:r>
          </a:p>
          <a:p>
            <a:r>
              <a:rPr lang="en-US" dirty="0"/>
              <a:t>“The Prophets are stars in the dark sky of life.”</a:t>
            </a:r>
          </a:p>
          <a:p>
            <a:r>
              <a:rPr lang="en-US" sz="1200" b="0" i="0" u="none" strike="noStrike" kern="1200" dirty="0">
                <a:solidFill>
                  <a:schemeClr val="tx1"/>
                </a:solidFill>
                <a:effectLst/>
                <a:latin typeface="+mn-lt"/>
                <a:ea typeface="+mn-ea"/>
                <a:cs typeface="+mn-cs"/>
              </a:rPr>
              <a:t>(Optional question to the group:)</a:t>
            </a:r>
            <a:br>
              <a:rPr lang="en-US" dirty="0"/>
            </a:br>
            <a:r>
              <a:rPr lang="en-US" sz="1200" b="0" i="0" u="none" strike="noStrike" kern="1200" dirty="0">
                <a:solidFill>
                  <a:schemeClr val="tx1"/>
                </a:solidFill>
                <a:effectLst/>
                <a:latin typeface="+mn-lt"/>
                <a:ea typeface="+mn-ea"/>
                <a:cs typeface="+mn-cs"/>
              </a:rPr>
              <a:t>“What do stars do for us at night?”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Even in the darkest night, a single star can help someone find their way.</a:t>
            </a:r>
            <a:br>
              <a:rPr lang="en-US" dirty="0"/>
            </a:br>
            <a:r>
              <a:rPr lang="en-US" sz="1200" b="0" i="0" u="none" strike="noStrike" kern="1200" dirty="0">
                <a:solidFill>
                  <a:schemeClr val="tx1"/>
                </a:solidFill>
                <a:effectLst/>
                <a:latin typeface="+mn-lt"/>
                <a:ea typeface="+mn-ea"/>
                <a:cs typeface="+mn-cs"/>
              </a:rPr>
              <a:t>That’s exactly what the Prophets were sent to do—to guide people through the darkness of confusion, injustice, hopelessness, and fear.</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That light didn’t stop with them</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It was passed down—Prophet to Prophet—generation after generation…</a:t>
            </a:r>
          </a:p>
          <a:p>
            <a:r>
              <a:rPr lang="en-US" sz="1200" b="0" i="0" u="none" strike="noStrike" kern="1200" dirty="0">
                <a:solidFill>
                  <a:schemeClr val="tx1"/>
                </a:solidFill>
                <a:effectLst/>
                <a:latin typeface="+mn-lt"/>
                <a:ea typeface="+mn-ea"/>
                <a:cs typeface="+mn-cs"/>
              </a:rPr>
              <a:t>Until finally, it reached </a:t>
            </a:r>
            <a:r>
              <a:rPr lang="en-US" sz="1200" b="1" i="0" u="none" strike="noStrike" kern="1200" dirty="0">
                <a:solidFill>
                  <a:schemeClr val="tx1"/>
                </a:solidFill>
                <a:effectLst/>
                <a:latin typeface="+mn-lt"/>
                <a:ea typeface="+mn-ea"/>
                <a:cs typeface="+mn-cs"/>
              </a:rPr>
              <a:t>us</a:t>
            </a:r>
            <a:r>
              <a:rPr lang="en-US" sz="1200" b="0" i="0" u="none" strike="noStrike" kern="1200" dirty="0">
                <a:solidFill>
                  <a:schemeClr val="tx1"/>
                </a:solidFill>
                <a:effectLst/>
                <a:latin typeface="+mn-lt"/>
                <a:ea typeface="+mn-ea"/>
                <a:cs typeface="+mn-cs"/>
              </a:rPr>
              <a:t>, the ummah of </a:t>
            </a:r>
            <a:r>
              <a:rPr lang="en-US" sz="1200" b="1" i="0" u="none" strike="noStrike" kern="1200" dirty="0">
                <a:solidFill>
                  <a:schemeClr val="tx1"/>
                </a:solidFill>
                <a:effectLst/>
                <a:latin typeface="+mn-lt"/>
                <a:ea typeface="+mn-ea"/>
                <a:cs typeface="+mn-cs"/>
              </a:rPr>
              <a:t>Muhammad </a:t>
            </a:r>
            <a:r>
              <a:rPr lang="ar-AE" sz="1200" b="1" i="0" u="none" strike="noStrike" kern="1200" dirty="0">
                <a:solidFill>
                  <a:schemeClr val="tx1"/>
                </a:solidFill>
                <a:effectLst/>
                <a:latin typeface="+mn-lt"/>
                <a:ea typeface="+mn-ea"/>
                <a:cs typeface="+mn-cs"/>
              </a:rPr>
              <a:t>ﷺ</a:t>
            </a:r>
            <a:r>
              <a:rPr lang="ar-AE"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And now, that light is something </a:t>
            </a:r>
            <a:r>
              <a:rPr lang="en-US" sz="1200" b="1" i="0" u="none" strike="noStrike" kern="1200" dirty="0">
                <a:solidFill>
                  <a:schemeClr val="tx1"/>
                </a:solidFill>
                <a:effectLst/>
                <a:latin typeface="+mn-lt"/>
                <a:ea typeface="+mn-ea"/>
                <a:cs typeface="+mn-cs"/>
              </a:rPr>
              <a:t>we carry</a:t>
            </a:r>
            <a:r>
              <a:rPr lang="en-US" sz="1200" b="0" i="0" u="none" strike="noStrike" kern="1200" dirty="0">
                <a:solidFill>
                  <a:schemeClr val="tx1"/>
                </a:solidFill>
                <a:effectLst/>
                <a:latin typeface="+mn-lt"/>
                <a:ea typeface="+mn-ea"/>
                <a:cs typeface="+mn-cs"/>
              </a:rPr>
              <a:t>—in our beliefs, in our actions, and in our character.</a:t>
            </a:r>
          </a:p>
          <a:p>
            <a:r>
              <a:rPr lang="en-US" sz="1200" b="0" i="0" u="none" strike="noStrike" kern="1200" dirty="0">
                <a:solidFill>
                  <a:schemeClr val="tx1"/>
                </a:solidFill>
                <a:effectLst/>
                <a:latin typeface="+mn-lt"/>
                <a:ea typeface="+mn-ea"/>
                <a:cs typeface="+mn-cs"/>
              </a:rPr>
              <a:t>So let’s take a closer look at one of these incredible lights.</a:t>
            </a:r>
          </a:p>
          <a:p>
            <a:r>
              <a:rPr lang="en-US" sz="1200" b="0" i="0" u="none" strike="noStrike" kern="1200" dirty="0">
                <a:solidFill>
                  <a:schemeClr val="tx1"/>
                </a:solidFill>
                <a:effectLst/>
                <a:latin typeface="+mn-lt"/>
                <a:ea typeface="+mn-ea"/>
                <a:cs typeface="+mn-cs"/>
              </a:rPr>
              <a:t>Let’s meet </a:t>
            </a:r>
            <a:r>
              <a:rPr lang="en-US" sz="1200" b="1" i="0" u="none" strike="noStrike" kern="1200" dirty="0">
                <a:solidFill>
                  <a:schemeClr val="tx1"/>
                </a:solidFill>
                <a:effectLst/>
                <a:latin typeface="+mn-lt"/>
                <a:ea typeface="+mn-ea"/>
                <a:cs typeface="+mn-cs"/>
              </a:rPr>
              <a:t>Prophet Musa (as)</a:t>
            </a:r>
            <a:r>
              <a:rPr lang="en-US" sz="1200" b="0" i="0" u="none" strike="noStrike" kern="1200" dirty="0">
                <a:solidFill>
                  <a:schemeClr val="tx1"/>
                </a:solidFill>
                <a:effectLst/>
                <a:latin typeface="+mn-lt"/>
                <a:ea typeface="+mn-ea"/>
                <a:cs typeface="+mn-cs"/>
              </a:rPr>
              <a:t>—and see what it looks like when someone walks with full trust in Allah.</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Let’s now shift from the big picture and take a closer look—at one of the most extraordinary and inspiring figures in the history of revelation: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Prophet Musa (</a:t>
            </a:r>
            <a:r>
              <a:rPr lang="en-US" sz="1200" b="0" i="0" u="none" strike="noStrike" kern="1200" dirty="0" err="1">
                <a:solidFill>
                  <a:schemeClr val="tx1"/>
                </a:solidFill>
                <a:effectLst/>
                <a:latin typeface="+mn-lt"/>
                <a:ea typeface="+mn-ea"/>
                <a:cs typeface="+mn-cs"/>
              </a:rPr>
              <a:t>ʿalayhi’s-salâm</a:t>
            </a:r>
            <a:r>
              <a:rPr lang="en-US" sz="1200" b="0" i="0" u="none" strike="noStrike" kern="1200" dirty="0">
                <a:solidFill>
                  <a:schemeClr val="tx1"/>
                </a:solidFill>
                <a:effectLst/>
                <a:latin typeface="+mn-lt"/>
                <a:ea typeface="+mn-ea"/>
                <a:cs typeface="+mn-cs"/>
              </a:rPr>
              <a:t>)—known to many in the world as Moses.</a:t>
            </a:r>
          </a:p>
          <a:p>
            <a:r>
              <a:rPr lang="en-US" sz="1200" b="0" i="0" u="none" strike="noStrike" kern="1200" dirty="0">
                <a:solidFill>
                  <a:schemeClr val="tx1"/>
                </a:solidFill>
                <a:effectLst/>
                <a:latin typeface="+mn-lt"/>
                <a:ea typeface="+mn-ea"/>
                <a:cs typeface="+mn-cs"/>
              </a:rPr>
              <a:t>Now, most of us are familiar with some of the more dramatic parts of his story—splitting the sea, leading Bani Israel to freedom.</a:t>
            </a:r>
          </a:p>
          <a:p>
            <a:r>
              <a:rPr lang="en-US" sz="1200" b="0" i="0" u="none" strike="noStrike" kern="1200" dirty="0">
                <a:solidFill>
                  <a:schemeClr val="tx1"/>
                </a:solidFill>
                <a:effectLst/>
                <a:latin typeface="+mn-lt"/>
                <a:ea typeface="+mn-ea"/>
                <a:cs typeface="+mn-cs"/>
              </a:rPr>
              <a:t>But today, I want to focus less on the </a:t>
            </a:r>
            <a:r>
              <a:rPr lang="en-US" sz="1200" b="0" i="1" u="none" strike="noStrike" kern="1200" dirty="0">
                <a:solidFill>
                  <a:schemeClr val="tx1"/>
                </a:solidFill>
                <a:effectLst/>
                <a:latin typeface="+mn-lt"/>
                <a:ea typeface="+mn-ea"/>
                <a:cs typeface="+mn-cs"/>
              </a:rPr>
              <a:t>miracles</a:t>
            </a:r>
            <a:r>
              <a:rPr lang="en-US" sz="1200" b="0" i="0" u="none" strike="noStrike" kern="1200" dirty="0">
                <a:solidFill>
                  <a:schemeClr val="tx1"/>
                </a:solidFill>
                <a:effectLst/>
                <a:latin typeface="+mn-lt"/>
                <a:ea typeface="+mn-ea"/>
                <a:cs typeface="+mn-cs"/>
              </a:rPr>
              <a:t> and more on the heart behind those moments—the emotional and spiritual depth that made him who he was.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Let’s take this slowly.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First: </a:t>
            </a:r>
            <a:r>
              <a:rPr lang="en-US" sz="1200" b="0" i="1" u="none" strike="noStrike" kern="1200" dirty="0">
                <a:solidFill>
                  <a:schemeClr val="tx1"/>
                </a:solidFill>
                <a:effectLst/>
                <a:latin typeface="+mn-lt"/>
                <a:ea typeface="+mn-ea"/>
                <a:cs typeface="+mn-cs"/>
              </a:rPr>
              <a:t>He was chosen—even though he was afraid.</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Musa (as) wasn’t someone who naturally thrived in the spotlight.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According to the Qur’an, he had a speech difficulty—some say a stutter. He felt anxious about speaking in public.</a:t>
            </a:r>
          </a:p>
          <a:p>
            <a:r>
              <a:rPr lang="en-US" sz="1200" b="0" i="0" u="none" strike="noStrike" kern="1200" dirty="0">
                <a:solidFill>
                  <a:schemeClr val="tx1"/>
                </a:solidFill>
                <a:effectLst/>
                <a:latin typeface="+mn-lt"/>
                <a:ea typeface="+mn-ea"/>
                <a:cs typeface="+mn-cs"/>
              </a:rPr>
              <a:t>When Allah commands him to confront Pharaoh—the most powerful and oppressive ruler of his time—Musa responds with deep humility and fear.</a:t>
            </a:r>
          </a:p>
          <a:p>
            <a:r>
              <a:rPr lang="en-US" sz="1200" b="0" i="0" u="none" strike="noStrike" kern="1200" dirty="0">
                <a:solidFill>
                  <a:schemeClr val="tx1"/>
                </a:solidFill>
                <a:effectLst/>
                <a:latin typeface="+mn-lt"/>
                <a:ea typeface="+mn-ea"/>
                <a:cs typeface="+mn-cs"/>
              </a:rPr>
              <a:t>He makes this heartfelt du’a:</a:t>
            </a:r>
          </a:p>
          <a:p>
            <a:r>
              <a:rPr lang="en-US" b="0" dirty="0"/>
              <a:t>“My Lord, open up my chest.</a:t>
            </a:r>
            <a:br>
              <a:rPr lang="en-US" b="0" dirty="0"/>
            </a:br>
            <a:r>
              <a:rPr lang="en-US" b="0" dirty="0"/>
              <a:t>Ease my task for me.</a:t>
            </a:r>
            <a:br>
              <a:rPr lang="en-US" b="0" dirty="0"/>
            </a:br>
            <a:r>
              <a:rPr lang="en-US" b="0" dirty="0"/>
              <a:t>Remove the knot from my tongue,</a:t>
            </a:r>
            <a:br>
              <a:rPr lang="en-US" b="0" dirty="0"/>
            </a:br>
            <a:r>
              <a:rPr lang="en-US" b="0" dirty="0"/>
              <a:t>So they may understand my speech.”</a:t>
            </a:r>
            <a:br>
              <a:rPr lang="en-US" b="0" dirty="0"/>
            </a:br>
            <a:r>
              <a:rPr lang="en-US" b="0" dirty="0"/>
              <a:t>— </a:t>
            </a:r>
            <a:r>
              <a:rPr lang="en-US" b="0" i="1" dirty="0"/>
              <a:t>Surah Taha (20:25–28)</a:t>
            </a:r>
            <a:endParaRPr lang="en-US" b="0" dirty="0"/>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Despite his fear—Allah still chose him.</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And that teaches us something profound: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Courage isn’t the absence of fear.</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It’s trusting Allah even while you’re afraid.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Second: </a:t>
            </a:r>
            <a:r>
              <a:rPr lang="en-US" sz="1200" b="0" i="1" u="none" strike="noStrike" kern="1200" dirty="0">
                <a:solidFill>
                  <a:schemeClr val="tx1"/>
                </a:solidFill>
                <a:effectLst/>
                <a:latin typeface="+mn-lt"/>
                <a:ea typeface="+mn-ea"/>
                <a:cs typeface="+mn-cs"/>
              </a:rPr>
              <a:t>He stood before Pharaoh with courage.</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Now remember, Pharaoh wasn’t just a bully—he was a full-blown tyrant.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He enslaved people. He murdered innocent children. He claimed to be God.</a:t>
            </a:r>
          </a:p>
          <a:p>
            <a:r>
              <a:rPr lang="en-US" sz="1200" b="0" i="0" u="none" strike="noStrike" kern="1200" dirty="0">
                <a:solidFill>
                  <a:schemeClr val="tx1"/>
                </a:solidFill>
                <a:effectLst/>
                <a:latin typeface="+mn-lt"/>
                <a:ea typeface="+mn-ea"/>
                <a:cs typeface="+mn-cs"/>
              </a:rPr>
              <a:t>And Allah commanded Musa to go—stand before him—and speak truth to power.</a:t>
            </a:r>
          </a:p>
          <a:p>
            <a:r>
              <a:rPr lang="en-US" sz="1200" b="0" i="0" u="none" strike="noStrike" kern="1200" dirty="0">
                <a:solidFill>
                  <a:schemeClr val="tx1"/>
                </a:solidFill>
                <a:effectLst/>
                <a:latin typeface="+mn-lt"/>
                <a:ea typeface="+mn-ea"/>
                <a:cs typeface="+mn-cs"/>
              </a:rPr>
              <a:t>Imagine that.</a:t>
            </a:r>
          </a:p>
          <a:p>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You, with a stutter, facing the mightiest ruler of your time.</a:t>
            </a:r>
          </a:p>
          <a:p>
            <a:r>
              <a:rPr lang="en-US" sz="1200" b="0" i="0" u="none" strike="noStrike" kern="1200" dirty="0">
                <a:solidFill>
                  <a:schemeClr val="tx1"/>
                </a:solidFill>
                <a:effectLst/>
                <a:latin typeface="+mn-lt"/>
                <a:ea typeface="+mn-ea"/>
                <a:cs typeface="+mn-cs"/>
              </a:rPr>
              <a:t>But Allah didn’t send Musa alone. He sent his brother Harun (as) to support him.</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And He gave him this promise:</a:t>
            </a:r>
          </a:p>
          <a:p>
            <a:r>
              <a:rPr lang="en-US" b="0" dirty="0"/>
              <a:t>“Do not fear. I am with you, hearing and seeing.”</a:t>
            </a:r>
            <a:br>
              <a:rPr lang="en-US" b="0" dirty="0"/>
            </a:br>
            <a:r>
              <a:rPr lang="en-US" b="0" dirty="0"/>
              <a:t>— </a:t>
            </a:r>
            <a:r>
              <a:rPr lang="en-US" b="0" i="1" dirty="0"/>
              <a:t>Surah Taha (20:46)</a:t>
            </a:r>
            <a:endParaRPr lang="en-US" b="0" dirty="0"/>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Third: </a:t>
            </a:r>
            <a:r>
              <a:rPr lang="en-US" sz="1200" b="0" i="1" u="none" strike="noStrike" kern="1200" dirty="0">
                <a:solidFill>
                  <a:schemeClr val="tx1"/>
                </a:solidFill>
                <a:effectLst/>
                <a:latin typeface="+mn-lt"/>
                <a:ea typeface="+mn-ea"/>
                <a:cs typeface="+mn-cs"/>
              </a:rPr>
              <a:t>He led a nation with faith.</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Despite fear, hardship, rejection—Musa (as) continued his mission.</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He confronted Pharaoh. He challenged injustice. He guided his people.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And when he stood at the shore of the Red Sea, with Pharaoh’s army closing in behind him—he didn’t panic.</a:t>
            </a:r>
          </a:p>
          <a:p>
            <a:r>
              <a:rPr lang="en-US" sz="1200" b="0" i="0" u="none" strike="noStrike" kern="1200" dirty="0">
                <a:solidFill>
                  <a:schemeClr val="tx1"/>
                </a:solidFill>
                <a:effectLst/>
                <a:latin typeface="+mn-lt"/>
                <a:ea typeface="+mn-ea"/>
                <a:cs typeface="+mn-cs"/>
              </a:rPr>
              <a:t>He trusted.</a:t>
            </a:r>
          </a:p>
          <a:p>
            <a:r>
              <a:rPr lang="en-US" sz="1200" b="0" i="0" u="none" strike="noStrike" kern="1200" dirty="0">
                <a:solidFill>
                  <a:schemeClr val="tx1"/>
                </a:solidFill>
                <a:effectLst/>
                <a:latin typeface="+mn-lt"/>
                <a:ea typeface="+mn-ea"/>
                <a:cs typeface="+mn-cs"/>
              </a:rPr>
              <a:t>And Allah made a way—literally—where there was no way.</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 sea parted.</a:t>
            </a:r>
          </a:p>
          <a:p>
            <a:r>
              <a:rPr lang="en-US" sz="1200" b="0" i="0" u="none" strike="noStrike" kern="1200" dirty="0">
                <a:solidFill>
                  <a:schemeClr val="tx1"/>
                </a:solidFill>
                <a:effectLst/>
                <a:latin typeface="+mn-lt"/>
                <a:ea typeface="+mn-ea"/>
                <a:cs typeface="+mn-cs"/>
              </a:rPr>
              <a:t>Not because Musa had superpowers.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But because he had something far stronger: faith.</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Reflection Prompt:</a:t>
            </a:r>
          </a:p>
          <a:p>
            <a:r>
              <a:rPr lang="en-US" sz="1200" b="0" i="0" u="none" strike="noStrike" kern="1200" dirty="0">
                <a:solidFill>
                  <a:schemeClr val="tx1"/>
                </a:solidFill>
                <a:effectLst/>
                <a:latin typeface="+mn-lt"/>
                <a:ea typeface="+mn-ea"/>
                <a:cs typeface="+mn-cs"/>
              </a:rPr>
              <a:t>What does all of this teach us about belief in the Prophets?</a:t>
            </a:r>
          </a:p>
          <a:p>
            <a:r>
              <a:rPr lang="en-US" sz="1200" b="0" i="0" u="none" strike="noStrike" kern="1200" dirty="0">
                <a:solidFill>
                  <a:schemeClr val="tx1"/>
                </a:solidFill>
                <a:effectLst/>
                <a:latin typeface="+mn-lt"/>
                <a:ea typeface="+mn-ea"/>
                <a:cs typeface="+mn-cs"/>
              </a:rPr>
              <a:t>It reminds us that the Prophets were not distant superheroes.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They were human—with fears, limitations, and responsibilities.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But they were sincere, courageous, and deeply connected to Allah.</a:t>
            </a:r>
          </a:p>
          <a:p>
            <a:r>
              <a:rPr lang="en-US" sz="1200" b="0" i="0" u="none" strike="noStrike" kern="1200" dirty="0">
                <a:solidFill>
                  <a:schemeClr val="tx1"/>
                </a:solidFill>
                <a:effectLst/>
                <a:latin typeface="+mn-lt"/>
                <a:ea typeface="+mn-ea"/>
                <a:cs typeface="+mn-cs"/>
              </a:rPr>
              <a:t>And because of that, they achieved what others thought was impossible.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 to believe in the Prophets is to believe in what’s possible when we trust Allah more than our fear.</a:t>
            </a:r>
          </a:p>
          <a:p>
            <a:r>
              <a:rPr lang="en-US" sz="1200" b="0" i="0" u="none" strike="noStrike" kern="1200" dirty="0">
                <a:solidFill>
                  <a:schemeClr val="tx1"/>
                </a:solidFill>
                <a:effectLst/>
                <a:latin typeface="+mn-lt"/>
                <a:ea typeface="+mn-ea"/>
                <a:cs typeface="+mn-cs"/>
              </a:rPr>
              <a:t>Let’s step back for a moment and reflect on all of this.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do these lessons mean for </a:t>
            </a:r>
            <a:r>
              <a:rPr lang="en-US" sz="1200" b="0" i="1" u="none" strike="noStrike" kern="1200" dirty="0">
                <a:solidFill>
                  <a:schemeClr val="tx1"/>
                </a:solidFill>
                <a:effectLst/>
                <a:latin typeface="+mn-lt"/>
                <a:ea typeface="+mn-ea"/>
                <a:cs typeface="+mn-cs"/>
              </a:rPr>
              <a:t>us</a:t>
            </a:r>
            <a:r>
              <a:rPr lang="en-US" sz="1200" b="0" i="0" u="none" strike="noStrike" kern="1200" dirty="0">
                <a:solidFill>
                  <a:schemeClr val="tx1"/>
                </a:solidFill>
                <a:effectLst/>
                <a:latin typeface="+mn-lt"/>
                <a:ea typeface="+mn-ea"/>
                <a:cs typeface="+mn-cs"/>
              </a:rPr>
              <a: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How does this pillar of faith translate into something practical and transformative in our own lives?</a:t>
            </a:r>
          </a:p>
          <a:p>
            <a:r>
              <a:rPr lang="en-US" sz="1200" b="0" i="0" u="none" strike="noStrike" kern="1200" dirty="0">
                <a:solidFill>
                  <a:schemeClr val="tx1"/>
                </a:solidFill>
                <a:effectLst/>
                <a:latin typeface="+mn-lt"/>
                <a:ea typeface="+mn-ea"/>
                <a:cs typeface="+mn-cs"/>
              </a:rPr>
              <a:t>Let’s explore that together in the next section.</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Now that we’ve walked through the stories and the essence of the Prophets—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Let’s bring it back to you.</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To right now.</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To your real life—your relationships, your struggles, your moments of doubt and direction.</a:t>
            </a:r>
          </a:p>
          <a:p>
            <a:r>
              <a:rPr lang="en-US" sz="1200" b="0" i="0" u="none" strike="noStrike" kern="1200" dirty="0">
                <a:solidFill>
                  <a:schemeClr val="tx1"/>
                </a:solidFill>
                <a:effectLst/>
                <a:latin typeface="+mn-lt"/>
                <a:ea typeface="+mn-ea"/>
                <a:cs typeface="+mn-cs"/>
              </a:rPr>
              <a:t>Because here’s the core question we each have to ask:</a:t>
            </a:r>
          </a:p>
          <a:p>
            <a:r>
              <a:rPr lang="en-US" sz="1200" b="0" i="0" u="none" strike="noStrike" kern="1200" dirty="0">
                <a:solidFill>
                  <a:schemeClr val="tx1"/>
                </a:solidFill>
                <a:effectLst/>
                <a:latin typeface="+mn-lt"/>
                <a:ea typeface="+mn-ea"/>
                <a:cs typeface="+mn-cs"/>
              </a:rPr>
              <a:t>What does belief in the Prophets actually mean for me—today?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There are three truths we want to highlight. Let’s reflect on them one by one.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First: </a:t>
            </a:r>
            <a:r>
              <a:rPr lang="en-US" sz="1200" b="0" i="1" u="none" strike="noStrike" kern="1200" dirty="0">
                <a:solidFill>
                  <a:schemeClr val="tx1"/>
                </a:solidFill>
                <a:effectLst/>
                <a:latin typeface="+mn-lt"/>
                <a:ea typeface="+mn-ea"/>
                <a:cs typeface="+mn-cs"/>
              </a:rPr>
              <a:t>We are not lost.</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is a deeply comforting truth.</a:t>
            </a:r>
          </a:p>
          <a:p>
            <a:r>
              <a:rPr lang="en-US" sz="1200" b="0" i="0" u="none" strike="noStrike" kern="1200" dirty="0">
                <a:solidFill>
                  <a:schemeClr val="tx1"/>
                </a:solidFill>
                <a:effectLst/>
                <a:latin typeface="+mn-lt"/>
                <a:ea typeface="+mn-ea"/>
                <a:cs typeface="+mn-cs"/>
              </a:rPr>
              <a:t>Believing in the Prophets means that Allah never left us alone.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He didn’t leave us to figure it all out in a confusing world.</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He sent real, living, trustworthy people to walk the path ahead of us—so we could follow.</a:t>
            </a:r>
          </a:p>
          <a:p>
            <a:r>
              <a:rPr lang="en-US" sz="1200" b="0" i="0" u="none" strike="noStrike" kern="1200" dirty="0">
                <a:solidFill>
                  <a:schemeClr val="tx1"/>
                </a:solidFill>
                <a:effectLst/>
                <a:latin typeface="+mn-lt"/>
                <a:ea typeface="+mn-ea"/>
                <a:cs typeface="+mn-cs"/>
              </a:rPr>
              <a:t>And that matters—because life gets confusing sometimes.</a:t>
            </a:r>
          </a:p>
          <a:p>
            <a:r>
              <a:rPr lang="en-US" sz="1200" b="0" i="0" u="none" strike="noStrike" kern="1200" dirty="0">
                <a:solidFill>
                  <a:schemeClr val="tx1"/>
                </a:solidFill>
                <a:effectLst/>
                <a:latin typeface="+mn-lt"/>
                <a:ea typeface="+mn-ea"/>
                <a:cs typeface="+mn-cs"/>
              </a:rPr>
              <a:t>We face difficult questions:</a:t>
            </a:r>
          </a:p>
          <a:p>
            <a:r>
              <a:rPr lang="en-US" sz="1200" b="0" i="0" u="none" strike="noStrike" kern="1200" dirty="0">
                <a:solidFill>
                  <a:schemeClr val="tx1"/>
                </a:solidFill>
                <a:effectLst/>
                <a:latin typeface="+mn-lt"/>
                <a:ea typeface="+mn-ea"/>
                <a:cs typeface="+mn-cs"/>
              </a:rPr>
              <a:t>How do I handle a strained relationship?</a:t>
            </a:r>
          </a:p>
          <a:p>
            <a:r>
              <a:rPr lang="en-US" sz="1200" b="0" i="0" u="none" strike="noStrike" kern="1200" dirty="0">
                <a:solidFill>
                  <a:schemeClr val="tx1"/>
                </a:solidFill>
                <a:effectLst/>
                <a:latin typeface="+mn-lt"/>
                <a:ea typeface="+mn-ea"/>
                <a:cs typeface="+mn-cs"/>
              </a:rPr>
              <a:t>What do I do when my faith feels weak?</a:t>
            </a:r>
          </a:p>
          <a:p>
            <a:r>
              <a:rPr lang="en-US" sz="1200" b="0" i="0" u="none" strike="noStrike" kern="1200" dirty="0">
                <a:solidFill>
                  <a:schemeClr val="tx1"/>
                </a:solidFill>
                <a:effectLst/>
                <a:latin typeface="+mn-lt"/>
                <a:ea typeface="+mn-ea"/>
                <a:cs typeface="+mn-cs"/>
              </a:rPr>
              <a:t>How do I hold onto hope in dark times?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Second: </a:t>
            </a:r>
            <a:r>
              <a:rPr lang="en-US" sz="1200" b="0" i="1" u="none" strike="noStrike" kern="1200" dirty="0">
                <a:solidFill>
                  <a:schemeClr val="tx1"/>
                </a:solidFill>
                <a:effectLst/>
                <a:latin typeface="+mn-lt"/>
                <a:ea typeface="+mn-ea"/>
                <a:cs typeface="+mn-cs"/>
              </a:rPr>
              <a:t>Truth came with compassion.</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Prophets didn’t show up with harshness or ego.</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They came with hearts full of mercy.</a:t>
            </a:r>
          </a:p>
          <a:p>
            <a:r>
              <a:rPr lang="en-US" sz="1200" b="0" i="0" u="none" strike="noStrike" kern="1200" dirty="0">
                <a:solidFill>
                  <a:schemeClr val="tx1"/>
                </a:solidFill>
                <a:effectLst/>
                <a:latin typeface="+mn-lt"/>
                <a:ea typeface="+mn-ea"/>
                <a:cs typeface="+mn-cs"/>
              </a:rPr>
              <a:t>Even when they were mocked, rejected, and hurt, they didn’t give up on people.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They kept guiding.</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They kept praying for others.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They kept loving—because they were sent as mercy.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Belief in the Prophets means we don’t just carry truth—we carry it with gentleness.</a:t>
            </a:r>
            <a:br>
              <a:rPr lang="en-US" b="0" dirty="0"/>
            </a:br>
            <a:r>
              <a:rPr lang="en-US" sz="1200" b="0" i="0" u="none" strike="noStrike" kern="1200" dirty="0">
                <a:solidFill>
                  <a:schemeClr val="tx1"/>
                </a:solidFill>
                <a:effectLst/>
                <a:latin typeface="+mn-lt"/>
                <a:ea typeface="+mn-ea"/>
                <a:cs typeface="+mn-cs"/>
              </a:rPr>
              <a:t>We don’t use religion as a weapon, but as a means of healing.</a:t>
            </a: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Guidance is living, not just written.</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Allah didn’t just send us a book—He sent us examples.</a:t>
            </a:r>
          </a:p>
          <a:p>
            <a:r>
              <a:rPr lang="en-US" sz="1200" b="0" i="0" u="none" strike="noStrike" kern="1200" dirty="0">
                <a:solidFill>
                  <a:schemeClr val="tx1"/>
                </a:solidFill>
                <a:effectLst/>
                <a:latin typeface="+mn-lt"/>
                <a:ea typeface="+mn-ea"/>
                <a:cs typeface="+mn-cs"/>
              </a:rPr>
              <a:t>Yes, the Qur’an is full of divine wisdom. But the Prophet </a:t>
            </a:r>
            <a:r>
              <a:rPr lang="ar-AE" sz="1200" b="0" i="0" u="none" strike="noStrike" kern="1200" dirty="0">
                <a:solidFill>
                  <a:schemeClr val="tx1"/>
                </a:solidFill>
                <a:effectLst/>
                <a:latin typeface="+mn-lt"/>
                <a:ea typeface="+mn-ea"/>
                <a:cs typeface="+mn-cs"/>
              </a:rPr>
              <a:t>ﷺ </a:t>
            </a:r>
            <a:r>
              <a:rPr lang="en-US" sz="1200" b="0" i="0" u="none" strike="noStrike" kern="1200" dirty="0">
                <a:solidFill>
                  <a:schemeClr val="tx1"/>
                </a:solidFill>
                <a:effectLst/>
                <a:latin typeface="+mn-lt"/>
                <a:ea typeface="+mn-ea"/>
                <a:cs typeface="+mn-cs"/>
              </a:rPr>
              <a:t>showed us what it looks like to live that wisdom.</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With love. With struggle. With sincerity.</a:t>
            </a:r>
          </a:p>
          <a:p>
            <a:r>
              <a:rPr lang="en-US" sz="1200" b="0" i="0" u="none" strike="noStrike" kern="1200" dirty="0">
                <a:solidFill>
                  <a:schemeClr val="tx1"/>
                </a:solidFill>
                <a:effectLst/>
                <a:latin typeface="+mn-lt"/>
                <a:ea typeface="+mn-ea"/>
                <a:cs typeface="+mn-cs"/>
              </a:rPr>
              <a:t>This is why he </a:t>
            </a:r>
            <a:r>
              <a:rPr lang="ar-AE" sz="1200" b="0" i="0" u="none" strike="noStrike" kern="1200" dirty="0">
                <a:solidFill>
                  <a:schemeClr val="tx1"/>
                </a:solidFill>
                <a:effectLst/>
                <a:latin typeface="+mn-lt"/>
                <a:ea typeface="+mn-ea"/>
                <a:cs typeface="+mn-cs"/>
              </a:rPr>
              <a:t>ﷺ </a:t>
            </a:r>
            <a:r>
              <a:rPr lang="en-US" sz="1200" b="0" i="0" u="none" strike="noStrike" kern="1200" dirty="0">
                <a:solidFill>
                  <a:schemeClr val="tx1"/>
                </a:solidFill>
                <a:effectLst/>
                <a:latin typeface="+mn-lt"/>
                <a:ea typeface="+mn-ea"/>
                <a:cs typeface="+mn-cs"/>
              </a:rPr>
              <a:t>is described in the Qur’an as:</a:t>
            </a:r>
          </a:p>
          <a:p>
            <a:r>
              <a:rPr lang="en-US" b="0" dirty="0"/>
              <a:t>“A mercy to the worlds.” </a:t>
            </a:r>
            <a:r>
              <a:rPr lang="en-US" b="0" i="1" dirty="0"/>
              <a:t>(Surah Al-</a:t>
            </a:r>
            <a:r>
              <a:rPr lang="en-US" b="0" i="1" dirty="0" err="1"/>
              <a:t>Anbiya</a:t>
            </a:r>
            <a:r>
              <a:rPr lang="en-US" b="0" i="1" dirty="0"/>
              <a:t>, 21:107)</a:t>
            </a:r>
            <a:endParaRPr lang="en-US" b="0" dirty="0"/>
          </a:p>
          <a:p>
            <a:r>
              <a:rPr lang="en-US" sz="1200" b="0" i="0" u="none" strike="noStrike" kern="1200" dirty="0">
                <a:solidFill>
                  <a:schemeClr val="tx1"/>
                </a:solidFill>
                <a:effectLst/>
                <a:latin typeface="+mn-lt"/>
                <a:ea typeface="+mn-ea"/>
                <a:cs typeface="+mn-cs"/>
              </a:rPr>
              <a:t>And his wife, Aisha (ra), when asked about his character, simply said:</a:t>
            </a:r>
          </a:p>
          <a:p>
            <a:r>
              <a:rPr lang="en-US" b="0" dirty="0"/>
              <a:t>“His character was the Qur’an.”</a:t>
            </a:r>
          </a:p>
          <a:p>
            <a:r>
              <a:rPr lang="en-US" sz="1200" b="0" i="0" u="none" strike="noStrike" kern="1200" dirty="0">
                <a:solidFill>
                  <a:schemeClr val="tx1"/>
                </a:solidFill>
                <a:effectLst/>
                <a:latin typeface="+mn-lt"/>
                <a:ea typeface="+mn-ea"/>
                <a:cs typeface="+mn-cs"/>
              </a:rPr>
              <a:t>Believing in the Prophets means this: </a:t>
            </a:r>
            <a:r>
              <a:rPr lang="en-US" sz="1200" b="0" i="1" u="none" strike="noStrike" kern="1200" dirty="0">
                <a:solidFill>
                  <a:schemeClr val="tx1"/>
                </a:solidFill>
                <a:effectLst/>
                <a:latin typeface="+mn-lt"/>
                <a:ea typeface="+mn-ea"/>
                <a:cs typeface="+mn-cs"/>
              </a:rPr>
              <a:t>“I believe Allah didn’t just tell us what to do.</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He showed us who to be.”</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'Allah never left us alone.' That’s what belief in Prophets tells us—every age, every struggle, He sent someone to guide and love us.</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b="0" i="0" u="none" strike="noStrike" kern="1200" dirty="0">
                <a:solidFill>
                  <a:schemeClr val="tx1"/>
                </a:solidFill>
                <a:effectLst/>
                <a:latin typeface="+mn-lt"/>
                <a:ea typeface="+mn-ea"/>
                <a:cs typeface="+mn-cs"/>
              </a:rPr>
              <a:t>Let’s take a moment to look at this Prophet Character Map together.</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Each of the Prophets came with the same core mission: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to guide people back to Allah,</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to embody truth, mercy, and justice,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and to live as walking examples of divine guidance.</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you see on this slide are just a few of the Prophets mentioned in the Qur’an—and a snapshot of the character traits they were known for.</a:t>
            </a:r>
          </a:p>
          <a:p>
            <a:endParaRPr lang="en-US" b="0" dirty="0"/>
          </a:p>
          <a:p>
            <a:r>
              <a:rPr lang="en-US" sz="1200" b="0" i="0" u="none" strike="noStrike" kern="1200" dirty="0">
                <a:solidFill>
                  <a:schemeClr val="tx1"/>
                </a:solidFill>
                <a:effectLst/>
                <a:latin typeface="+mn-lt"/>
                <a:ea typeface="+mn-ea"/>
                <a:cs typeface="+mn-cs"/>
              </a:rPr>
              <a:t>Let’s go through a few together:</a:t>
            </a:r>
          </a:p>
          <a:p>
            <a:r>
              <a:rPr lang="en-US" sz="1200" b="0" i="0" u="none" strike="noStrike" kern="1200" dirty="0">
                <a:solidFill>
                  <a:schemeClr val="tx1"/>
                </a:solidFill>
                <a:effectLst/>
                <a:latin typeface="+mn-lt"/>
                <a:ea typeface="+mn-ea"/>
                <a:cs typeface="+mn-cs"/>
              </a:rPr>
              <a:t>Adam (as) teaches us that even when we slip, we can return. His humility and repentance were so sincere that Allah accepted him. That’s a reminder that our mistakes don’t define us—our </a:t>
            </a:r>
            <a:r>
              <a:rPr lang="en-US" sz="1200" b="0" i="1" u="none" strike="noStrike" kern="1200" dirty="0">
                <a:solidFill>
                  <a:schemeClr val="tx1"/>
                </a:solidFill>
                <a:effectLst/>
                <a:latin typeface="+mn-lt"/>
                <a:ea typeface="+mn-ea"/>
                <a:cs typeface="+mn-cs"/>
              </a:rPr>
              <a:t>turning back</a:t>
            </a:r>
            <a:r>
              <a:rPr lang="en-US" sz="1200" b="0" i="0" u="none" strike="noStrike" kern="1200" dirty="0">
                <a:solidFill>
                  <a:schemeClr val="tx1"/>
                </a:solidFill>
                <a:effectLst/>
                <a:latin typeface="+mn-lt"/>
                <a:ea typeface="+mn-ea"/>
                <a:cs typeface="+mn-cs"/>
              </a:rPr>
              <a:t> does.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Nuh (as) shows us what it means to persevere. For 950 years, he kept calling his people. Belief in Prophets reminds us that truth doesn’t always bring popularity—but it calls for patience.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Ibrahim (as) stood alone against a whole society, including his own father, because of his devotion to Allah. He reminds us that sometimes, faith requires courage even when we feel isolated.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Musa (as), as we discussed earlier, faced fear but trusted Allah anyway. He shows us that faith isn’t the absence of fear—it’s walking forward despite it.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Yusuf (as), who was betrayed by his own family, not only forgave them but welcomed them with dignity. His story reminds us that integrity and forgiveness are signs of inner strength.</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Ayyub (as) endured deep suffering with patience and gratitude. He reminds us that even in hardship, our connection to Allah can grow stronger.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Isa (as) came with gentleness and compassion, even when surrounded by hardship and denial. He shows us the quiet strength of peace.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And of course, Prophet Muhammad </a:t>
            </a:r>
            <a:r>
              <a:rPr lang="ar-AE" sz="1200" b="0" i="0" u="none" strike="noStrike" kern="1200" dirty="0">
                <a:solidFill>
                  <a:schemeClr val="tx1"/>
                </a:solidFill>
                <a:effectLst/>
                <a:latin typeface="+mn-lt"/>
                <a:ea typeface="+mn-ea"/>
                <a:cs typeface="+mn-cs"/>
              </a:rPr>
              <a:t>ﷺ—</a:t>
            </a:r>
            <a:r>
              <a:rPr lang="en-US" sz="1200" b="0" i="0" u="none" strike="noStrike" kern="1200" dirty="0">
                <a:solidFill>
                  <a:schemeClr val="tx1"/>
                </a:solidFill>
                <a:effectLst/>
                <a:latin typeface="+mn-lt"/>
                <a:ea typeface="+mn-ea"/>
                <a:cs typeface="+mn-cs"/>
              </a:rPr>
              <a:t>our complete guide—was the embodiment of mercy, justice, and wisdom. He is not just the final Prophet, but the most complete role model for all aspects of life.</a:t>
            </a:r>
          </a:p>
          <a:p>
            <a:endParaRPr lang="en-US" b="0" dirty="0"/>
          </a:p>
          <a:p>
            <a:r>
              <a:rPr lang="en-US" sz="1200" b="0" i="0" u="none" strike="noStrike" kern="1200" dirty="0">
                <a:solidFill>
                  <a:schemeClr val="tx1"/>
                </a:solidFill>
                <a:effectLst/>
                <a:latin typeface="+mn-lt"/>
                <a:ea typeface="+mn-ea"/>
                <a:cs typeface="+mn-cs"/>
              </a:rPr>
              <a:t>The more we reflect on these traits, the more we can ask:</a:t>
            </a:r>
            <a:br>
              <a:rPr lang="en-US" b="0" dirty="0"/>
            </a:br>
            <a:r>
              <a:rPr lang="en-US" sz="1200" b="0" i="0" u="none" strike="noStrike" kern="1200" dirty="0">
                <a:solidFill>
                  <a:schemeClr val="tx1"/>
                </a:solidFill>
                <a:effectLst/>
                <a:latin typeface="+mn-lt"/>
                <a:ea typeface="+mn-ea"/>
                <a:cs typeface="+mn-cs"/>
              </a:rPr>
              <a:t>“Which of these can I begin to nurture in my own life?”</a:t>
            </a:r>
            <a:br>
              <a:rPr lang="en-US" b="0" dirty="0"/>
            </a:br>
            <a:r>
              <a:rPr lang="en-US" sz="1200" b="0" i="0" u="none" strike="noStrike" kern="1200" dirty="0">
                <a:solidFill>
                  <a:schemeClr val="tx1"/>
                </a:solidFill>
                <a:effectLst/>
                <a:latin typeface="+mn-lt"/>
                <a:ea typeface="+mn-ea"/>
                <a:cs typeface="+mn-cs"/>
              </a:rPr>
              <a:t>Because walking the Prophetic path means actively cultivating these values—in our homes, workplaces, friendships, and communities.</a:t>
            </a:r>
            <a:endParaRPr lang="en-US" b="0" dirty="0"/>
          </a:p>
        </p:txBody>
      </p:sp>
    </p:spTree>
    <p:extLst>
      <p:ext uri="{BB962C8B-B14F-4D97-AF65-F5344CB8AC3E}">
        <p14:creationId xmlns:p14="http://schemas.microsoft.com/office/powerpoint/2010/main" val="2793373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6/21/25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8" y="0"/>
            <a:ext cx="4548176" cy="6858000"/>
            <a:chOff x="651279" y="598259"/>
            <a:chExt cx="10889442" cy="5680742"/>
          </a:xfrm>
        </p:grpSpPr>
        <p:sp>
          <p:nvSpPr>
            <p:cNvPr id="13"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92281" y="841664"/>
            <a:ext cx="3655995" cy="5156800"/>
          </a:xfrm>
        </p:spPr>
        <p:txBody>
          <a:bodyPr vert="horz" lIns="91440" tIns="45720" rIns="91440" bIns="45720" rtlCol="0" anchor="ctr">
            <a:normAutofit/>
          </a:bodyPr>
          <a:lstStyle/>
          <a:p>
            <a:pPr algn="l" defTabSz="914400">
              <a:lnSpc>
                <a:spcPct val="90000"/>
              </a:lnSpc>
            </a:pPr>
            <a:r>
              <a:rPr lang="en-US" sz="4200" kern="1200">
                <a:solidFill>
                  <a:schemeClr val="bg1"/>
                </a:solidFill>
                <a:latin typeface="+mj-lt"/>
                <a:ea typeface="+mj-ea"/>
                <a:cs typeface="+mj-cs"/>
              </a:rPr>
              <a:t>Messengers of Light: Belief in the Prophets (Îman bi’r-Rusul)</a:t>
            </a:r>
          </a:p>
        </p:txBody>
      </p:sp>
      <p:sp>
        <p:nvSpPr>
          <p:cNvPr id="3" name="Content Placeholder 2"/>
          <p:cNvSpPr>
            <a:spLocks noGrp="1"/>
          </p:cNvSpPr>
          <p:nvPr>
            <p:ph idx="1"/>
          </p:nvPr>
        </p:nvSpPr>
        <p:spPr>
          <a:xfrm>
            <a:off x="4901015" y="841664"/>
            <a:ext cx="3650704" cy="5156800"/>
          </a:xfrm>
        </p:spPr>
        <p:txBody>
          <a:bodyPr vert="horz" lIns="91440" tIns="45720" rIns="91440" bIns="45720" rtlCol="0" anchor="ctr">
            <a:normAutofit/>
          </a:bodyPr>
          <a:lstStyle/>
          <a:p>
            <a:pPr marL="0" indent="0" defTabSz="914400">
              <a:lnSpc>
                <a:spcPct val="90000"/>
              </a:lnSpc>
              <a:spcBef>
                <a:spcPts val="1000"/>
              </a:spcBef>
              <a:buNone/>
            </a:pPr>
            <a:r>
              <a:rPr lang="en-US" sz="4000" kern="1200" dirty="0">
                <a:solidFill>
                  <a:schemeClr val="tx2"/>
                </a:solidFill>
                <a:latin typeface="+mn-lt"/>
                <a:ea typeface="+mn-ea"/>
                <a:cs typeface="+mn-cs"/>
              </a:rPr>
              <a:t>A journey through the pillar of faith that connects us to Allah’s chosen guides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548176"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841248"/>
            <a:ext cx="3847200" cy="5340097"/>
          </a:xfrm>
        </p:spPr>
        <p:txBody>
          <a:bodyPr anchor="ctr">
            <a:normAutofit/>
          </a:bodyPr>
          <a:lstStyle/>
          <a:p>
            <a:pPr algn="l"/>
            <a:r>
              <a:rPr lang="en-US" sz="4200">
                <a:solidFill>
                  <a:schemeClr val="bg1"/>
                </a:solidFill>
              </a:rPr>
              <a:t>Closing Du’a</a:t>
            </a:r>
          </a:p>
        </p:txBody>
      </p:sp>
      <p:sp>
        <p:nvSpPr>
          <p:cNvPr id="3" name="Content Placeholder 2"/>
          <p:cNvSpPr>
            <a:spLocks noGrp="1"/>
          </p:cNvSpPr>
          <p:nvPr>
            <p:ph idx="1"/>
          </p:nvPr>
        </p:nvSpPr>
        <p:spPr>
          <a:xfrm>
            <a:off x="4848307" y="841247"/>
            <a:ext cx="3363402" cy="5340097"/>
          </a:xfrm>
        </p:spPr>
        <p:txBody>
          <a:bodyPr anchor="ctr">
            <a:normAutofit/>
          </a:bodyPr>
          <a:lstStyle/>
          <a:p>
            <a:pPr marL="0" indent="0">
              <a:buNone/>
            </a:pPr>
            <a:r>
              <a:rPr lang="en-US" dirty="0">
                <a:solidFill>
                  <a:schemeClr val="tx2"/>
                </a:solidFill>
              </a:rPr>
              <a:t>“O Allah, make us among those who walk in the path of Your Prophets, carry their light, and reflect Your mercy on Earth.”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66361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841248"/>
            <a:ext cx="3847200" cy="5340097"/>
          </a:xfrm>
        </p:spPr>
        <p:txBody>
          <a:bodyPr anchor="ctr">
            <a:normAutofit/>
          </a:bodyPr>
          <a:lstStyle/>
          <a:p>
            <a:pPr algn="l"/>
            <a:r>
              <a:rPr lang="en-US" sz="4200">
                <a:solidFill>
                  <a:schemeClr val="bg1"/>
                </a:solidFill>
              </a:rPr>
              <a:t>What are the 6 Pillars of Faith (Îmân)?</a:t>
            </a:r>
          </a:p>
        </p:txBody>
      </p:sp>
      <p:graphicFrame>
        <p:nvGraphicFramePr>
          <p:cNvPr id="5" name="Content Placeholder 2">
            <a:extLst>
              <a:ext uri="{FF2B5EF4-FFF2-40B4-BE49-F238E27FC236}">
                <a16:creationId xmlns:a16="http://schemas.microsoft.com/office/drawing/2014/main" id="{579ED24E-4DB8-C785-9C3D-1DA81028843D}"/>
              </a:ext>
            </a:extLst>
          </p:cNvPr>
          <p:cNvGraphicFramePr>
            <a:graphicFrameLocks noGrp="1"/>
          </p:cNvGraphicFramePr>
          <p:nvPr>
            <p:ph idx="1"/>
            <p:extLst>
              <p:ext uri="{D42A27DB-BD31-4B8C-83A1-F6EECF244321}">
                <p14:modId xmlns:p14="http://schemas.microsoft.com/office/powerpoint/2010/main" val="4155276237"/>
              </p:ext>
            </p:extLst>
          </p:nvPr>
        </p:nvGraphicFramePr>
        <p:xfrm>
          <a:off x="4894221" y="529388"/>
          <a:ext cx="3621129"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66361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841248"/>
            <a:ext cx="3847200" cy="5340097"/>
          </a:xfrm>
        </p:spPr>
        <p:txBody>
          <a:bodyPr anchor="ctr">
            <a:normAutofit/>
          </a:bodyPr>
          <a:lstStyle/>
          <a:p>
            <a:pPr algn="l"/>
            <a:r>
              <a:rPr lang="en-US" sz="4200">
                <a:solidFill>
                  <a:schemeClr val="bg1"/>
                </a:solidFill>
              </a:rPr>
              <a:t>What Does It Mean to Believe in the Prophets?</a:t>
            </a:r>
          </a:p>
        </p:txBody>
      </p:sp>
      <p:graphicFrame>
        <p:nvGraphicFramePr>
          <p:cNvPr id="5" name="Content Placeholder 2">
            <a:extLst>
              <a:ext uri="{FF2B5EF4-FFF2-40B4-BE49-F238E27FC236}">
                <a16:creationId xmlns:a16="http://schemas.microsoft.com/office/drawing/2014/main" id="{F2F0B9E8-3D65-ED07-1D43-EFBD97F180FF}"/>
              </a:ext>
            </a:extLst>
          </p:cNvPr>
          <p:cNvGraphicFramePr>
            <a:graphicFrameLocks noGrp="1"/>
          </p:cNvGraphicFramePr>
          <p:nvPr>
            <p:ph idx="1"/>
            <p:extLst>
              <p:ext uri="{D42A27DB-BD31-4B8C-83A1-F6EECF244321}">
                <p14:modId xmlns:p14="http://schemas.microsoft.com/office/powerpoint/2010/main" val="629256210"/>
              </p:ext>
            </p:extLst>
          </p:nvPr>
        </p:nvGraphicFramePr>
        <p:xfrm>
          <a:off x="4894221" y="529388"/>
          <a:ext cx="3621129"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8" y="0"/>
            <a:ext cx="4548176" cy="6858000"/>
            <a:chOff x="651279" y="598259"/>
            <a:chExt cx="10889442" cy="5680742"/>
          </a:xfrm>
        </p:grpSpPr>
        <p:sp>
          <p:nvSpPr>
            <p:cNvPr id="13"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92281" y="841664"/>
            <a:ext cx="3655995" cy="5156800"/>
          </a:xfrm>
        </p:spPr>
        <p:txBody>
          <a:bodyPr vert="horz" lIns="91440" tIns="45720" rIns="91440" bIns="45720" rtlCol="0" anchor="ctr">
            <a:normAutofit/>
          </a:bodyPr>
          <a:lstStyle/>
          <a:p>
            <a:pPr algn="l" defTabSz="914400">
              <a:lnSpc>
                <a:spcPct val="90000"/>
              </a:lnSpc>
            </a:pPr>
            <a:r>
              <a:rPr lang="en-US" sz="4200" kern="1200">
                <a:solidFill>
                  <a:schemeClr val="bg1"/>
                </a:solidFill>
                <a:latin typeface="+mj-lt"/>
                <a:ea typeface="+mj-ea"/>
                <a:cs typeface="+mj-cs"/>
              </a:rPr>
              <a:t>Why Prophets?</a:t>
            </a:r>
          </a:p>
        </p:txBody>
      </p:sp>
      <p:sp>
        <p:nvSpPr>
          <p:cNvPr id="3" name="Content Placeholder 2"/>
          <p:cNvSpPr>
            <a:spLocks noGrp="1"/>
          </p:cNvSpPr>
          <p:nvPr>
            <p:ph idx="1"/>
          </p:nvPr>
        </p:nvSpPr>
        <p:spPr>
          <a:xfrm>
            <a:off x="4901015" y="841664"/>
            <a:ext cx="3650704" cy="5156800"/>
          </a:xfrm>
        </p:spPr>
        <p:txBody>
          <a:bodyPr vert="horz" lIns="91440" tIns="45720" rIns="91440" bIns="45720" rtlCol="0" anchor="ctr">
            <a:normAutofit/>
          </a:bodyPr>
          <a:lstStyle/>
          <a:p>
            <a:pPr marL="0" indent="0" defTabSz="914400">
              <a:lnSpc>
                <a:spcPct val="90000"/>
              </a:lnSpc>
              <a:spcBef>
                <a:spcPts val="1000"/>
              </a:spcBef>
              <a:buNone/>
            </a:pPr>
            <a:r>
              <a:rPr lang="en-US" sz="5400" kern="1200" dirty="0">
                <a:solidFill>
                  <a:schemeClr val="tx2"/>
                </a:solidFill>
                <a:latin typeface="+mn-lt"/>
                <a:ea typeface="+mn-ea"/>
                <a:cs typeface="+mn-cs"/>
              </a:rPr>
              <a:t>Why didn’t Allah just drop a book from the sky?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8" y="0"/>
            <a:ext cx="4548176" cy="6858000"/>
            <a:chOff x="651279" y="598259"/>
            <a:chExt cx="10889442" cy="5680742"/>
          </a:xfrm>
        </p:grpSpPr>
        <p:sp>
          <p:nvSpPr>
            <p:cNvPr id="13"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92281" y="841664"/>
            <a:ext cx="3655995" cy="5156800"/>
          </a:xfrm>
        </p:spPr>
        <p:txBody>
          <a:bodyPr vert="horz" lIns="91440" tIns="45720" rIns="91440" bIns="45720" rtlCol="0" anchor="ctr">
            <a:normAutofit/>
          </a:bodyPr>
          <a:lstStyle/>
          <a:p>
            <a:pPr algn="l" defTabSz="914400">
              <a:lnSpc>
                <a:spcPct val="90000"/>
              </a:lnSpc>
            </a:pPr>
            <a:r>
              <a:rPr lang="en-US" sz="4200" kern="1200">
                <a:solidFill>
                  <a:schemeClr val="bg1"/>
                </a:solidFill>
                <a:latin typeface="+mj-lt"/>
                <a:ea typeface="+mj-ea"/>
                <a:cs typeface="+mj-cs"/>
              </a:rPr>
              <a:t>A Long Chain of Light</a:t>
            </a:r>
          </a:p>
        </p:txBody>
      </p:sp>
      <p:sp>
        <p:nvSpPr>
          <p:cNvPr id="3" name="Content Placeholder 2"/>
          <p:cNvSpPr>
            <a:spLocks noGrp="1"/>
          </p:cNvSpPr>
          <p:nvPr>
            <p:ph idx="1"/>
          </p:nvPr>
        </p:nvSpPr>
        <p:spPr>
          <a:xfrm>
            <a:off x="4901015" y="841664"/>
            <a:ext cx="3650704" cy="5156800"/>
          </a:xfrm>
        </p:spPr>
        <p:txBody>
          <a:bodyPr vert="horz" lIns="91440" tIns="45720" rIns="91440" bIns="45720" rtlCol="0" anchor="ctr">
            <a:normAutofit/>
          </a:bodyPr>
          <a:lstStyle/>
          <a:p>
            <a:pPr marL="0" indent="0" defTabSz="914400">
              <a:lnSpc>
                <a:spcPct val="90000"/>
              </a:lnSpc>
              <a:spcBef>
                <a:spcPts val="1000"/>
              </a:spcBef>
              <a:buNone/>
            </a:pPr>
            <a:r>
              <a:rPr lang="en-US" sz="4000" kern="1200" dirty="0">
                <a:solidFill>
                  <a:schemeClr val="tx2"/>
                </a:solidFill>
                <a:latin typeface="+mn-lt"/>
                <a:ea typeface="+mn-ea"/>
                <a:cs typeface="+mn-cs"/>
              </a:rPr>
              <a:t>From Adam (as) to Muhammad </a:t>
            </a:r>
            <a:r>
              <a:rPr lang="en-US" sz="4000" kern="1200" dirty="0" err="1">
                <a:solidFill>
                  <a:schemeClr val="tx2"/>
                </a:solidFill>
                <a:latin typeface="+mn-lt"/>
                <a:ea typeface="+mn-ea"/>
                <a:cs typeface="+mn-cs"/>
              </a:rPr>
              <a:t>ﷺ</a:t>
            </a:r>
            <a:r>
              <a:rPr lang="en-US" sz="4000" kern="1200" dirty="0">
                <a:solidFill>
                  <a:schemeClr val="tx2"/>
                </a:solidFill>
                <a:latin typeface="+mn-lt"/>
                <a:ea typeface="+mn-ea"/>
                <a:cs typeface="+mn-cs"/>
              </a:rPr>
              <a:t>: a continuous chain of divine guidance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66361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841248"/>
            <a:ext cx="3847200" cy="5340097"/>
          </a:xfrm>
        </p:spPr>
        <p:txBody>
          <a:bodyPr anchor="ctr">
            <a:normAutofit/>
          </a:bodyPr>
          <a:lstStyle/>
          <a:p>
            <a:pPr algn="l"/>
            <a:r>
              <a:rPr lang="en-US" sz="4200">
                <a:solidFill>
                  <a:schemeClr val="bg1"/>
                </a:solidFill>
              </a:rPr>
              <a:t>Prophet Musa (as) – The Brave Messenger</a:t>
            </a:r>
          </a:p>
        </p:txBody>
      </p:sp>
      <p:graphicFrame>
        <p:nvGraphicFramePr>
          <p:cNvPr id="5" name="Content Placeholder 2">
            <a:extLst>
              <a:ext uri="{FF2B5EF4-FFF2-40B4-BE49-F238E27FC236}">
                <a16:creationId xmlns:a16="http://schemas.microsoft.com/office/drawing/2014/main" id="{AC3DC088-8B11-CECD-E132-1A06BEE7002C}"/>
              </a:ext>
            </a:extLst>
          </p:cNvPr>
          <p:cNvGraphicFramePr>
            <a:graphicFrameLocks noGrp="1"/>
          </p:cNvGraphicFramePr>
          <p:nvPr>
            <p:ph idx="1"/>
            <p:extLst>
              <p:ext uri="{D42A27DB-BD31-4B8C-83A1-F6EECF244321}">
                <p14:modId xmlns:p14="http://schemas.microsoft.com/office/powerpoint/2010/main" val="2858779138"/>
              </p:ext>
            </p:extLst>
          </p:nvPr>
        </p:nvGraphicFramePr>
        <p:xfrm>
          <a:off x="4894221" y="529388"/>
          <a:ext cx="3621129"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66361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841248"/>
            <a:ext cx="3847200" cy="5340097"/>
          </a:xfrm>
        </p:spPr>
        <p:txBody>
          <a:bodyPr anchor="ctr">
            <a:normAutofit/>
          </a:bodyPr>
          <a:lstStyle/>
          <a:p>
            <a:pPr algn="l"/>
            <a:r>
              <a:rPr lang="en-US" sz="4200">
                <a:solidFill>
                  <a:schemeClr val="bg1"/>
                </a:solidFill>
              </a:rPr>
              <a:t>What Does This Pillar Teach Us?</a:t>
            </a:r>
          </a:p>
        </p:txBody>
      </p:sp>
      <p:graphicFrame>
        <p:nvGraphicFramePr>
          <p:cNvPr id="5" name="Content Placeholder 2">
            <a:extLst>
              <a:ext uri="{FF2B5EF4-FFF2-40B4-BE49-F238E27FC236}">
                <a16:creationId xmlns:a16="http://schemas.microsoft.com/office/drawing/2014/main" id="{A72A5BE2-170E-6EC3-D2C5-14D85F269F89}"/>
              </a:ext>
            </a:extLst>
          </p:cNvPr>
          <p:cNvGraphicFramePr>
            <a:graphicFrameLocks noGrp="1"/>
          </p:cNvGraphicFramePr>
          <p:nvPr>
            <p:ph idx="1"/>
            <p:extLst>
              <p:ext uri="{D42A27DB-BD31-4B8C-83A1-F6EECF244321}">
                <p14:modId xmlns:p14="http://schemas.microsoft.com/office/powerpoint/2010/main" val="647311129"/>
              </p:ext>
            </p:extLst>
          </p:nvPr>
        </p:nvGraphicFramePr>
        <p:xfrm>
          <a:off x="4894221" y="529388"/>
          <a:ext cx="3621129"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8" y="0"/>
            <a:ext cx="4548176" cy="6858000"/>
            <a:chOff x="651279" y="598259"/>
            <a:chExt cx="10889442" cy="5680742"/>
          </a:xfrm>
        </p:grpSpPr>
        <p:sp>
          <p:nvSpPr>
            <p:cNvPr id="13"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92281" y="841664"/>
            <a:ext cx="3655995" cy="5156800"/>
          </a:xfrm>
        </p:spPr>
        <p:txBody>
          <a:bodyPr vert="horz" lIns="91440" tIns="45720" rIns="91440" bIns="45720" rtlCol="0" anchor="ctr">
            <a:normAutofit/>
          </a:bodyPr>
          <a:lstStyle/>
          <a:p>
            <a:pPr algn="l" defTabSz="914400">
              <a:lnSpc>
                <a:spcPct val="90000"/>
              </a:lnSpc>
            </a:pPr>
            <a:r>
              <a:rPr lang="en-US" sz="4200" kern="1200">
                <a:solidFill>
                  <a:schemeClr val="bg1"/>
                </a:solidFill>
                <a:latin typeface="+mj-lt"/>
                <a:ea typeface="+mj-ea"/>
                <a:cs typeface="+mj-cs"/>
              </a:rPr>
              <a:t>The Heart of It All</a:t>
            </a:r>
          </a:p>
        </p:txBody>
      </p:sp>
      <p:sp>
        <p:nvSpPr>
          <p:cNvPr id="3" name="Content Placeholder 2"/>
          <p:cNvSpPr>
            <a:spLocks noGrp="1"/>
          </p:cNvSpPr>
          <p:nvPr>
            <p:ph idx="1"/>
          </p:nvPr>
        </p:nvSpPr>
        <p:spPr>
          <a:xfrm>
            <a:off x="4901015" y="841664"/>
            <a:ext cx="3650704" cy="5156800"/>
          </a:xfrm>
        </p:spPr>
        <p:txBody>
          <a:bodyPr vert="horz" lIns="91440" tIns="45720" rIns="91440" bIns="45720" rtlCol="0" anchor="ctr">
            <a:normAutofit/>
          </a:bodyPr>
          <a:lstStyle/>
          <a:p>
            <a:pPr marL="0" indent="0" defTabSz="914400">
              <a:lnSpc>
                <a:spcPct val="90000"/>
              </a:lnSpc>
              <a:spcBef>
                <a:spcPts val="1000"/>
              </a:spcBef>
              <a:buNone/>
            </a:pPr>
            <a:r>
              <a:rPr lang="en-US" sz="4000" kern="1200" dirty="0">
                <a:solidFill>
                  <a:schemeClr val="tx2"/>
                </a:solidFill>
                <a:latin typeface="+mn-lt"/>
                <a:ea typeface="+mn-ea"/>
                <a:cs typeface="+mn-cs"/>
              </a:rPr>
              <a:t>Belief in the Prophets means Allah never left us alone.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891" y="643467"/>
            <a:ext cx="10474036" cy="744836"/>
          </a:xfrm>
          <a:solidFill>
            <a:schemeClr val="accent3">
              <a:lumMod val="60000"/>
              <a:lumOff val="40000"/>
            </a:schemeClr>
          </a:solidFill>
        </p:spPr>
        <p:txBody>
          <a:bodyPr>
            <a:normAutofit/>
          </a:bodyPr>
          <a:lstStyle/>
          <a:p>
            <a:r>
              <a:rPr lang="en-US" sz="2800" dirty="0"/>
              <a:t>Prophet Character Map</a:t>
            </a:r>
          </a:p>
        </p:txBody>
      </p:sp>
      <p:graphicFrame>
        <p:nvGraphicFramePr>
          <p:cNvPr id="3" name="Table 2"/>
          <p:cNvGraphicFramePr>
            <a:graphicFrameLocks noGrp="1"/>
          </p:cNvGraphicFramePr>
          <p:nvPr>
            <p:extLst>
              <p:ext uri="{D42A27DB-BD31-4B8C-83A1-F6EECF244321}">
                <p14:modId xmlns:p14="http://schemas.microsoft.com/office/powerpoint/2010/main" val="2503041412"/>
              </p:ext>
            </p:extLst>
          </p:nvPr>
        </p:nvGraphicFramePr>
        <p:xfrm>
          <a:off x="516363" y="1675227"/>
          <a:ext cx="8111274" cy="4394202"/>
        </p:xfrm>
        <a:graphic>
          <a:graphicData uri="http://schemas.openxmlformats.org/drawingml/2006/table">
            <a:tbl>
              <a:tblPr firstRow="1" bandRow="1">
                <a:tableStyleId>{5C22544A-7EE6-4342-B048-85BDC9FD1C3A}</a:tableStyleId>
              </a:tblPr>
              <a:tblGrid>
                <a:gridCol w="1972559">
                  <a:extLst>
                    <a:ext uri="{9D8B030D-6E8A-4147-A177-3AD203B41FA5}">
                      <a16:colId xmlns:a16="http://schemas.microsoft.com/office/drawing/2014/main" val="20000"/>
                    </a:ext>
                  </a:extLst>
                </a:gridCol>
                <a:gridCol w="1993061">
                  <a:extLst>
                    <a:ext uri="{9D8B030D-6E8A-4147-A177-3AD203B41FA5}">
                      <a16:colId xmlns:a16="http://schemas.microsoft.com/office/drawing/2014/main" val="20001"/>
                    </a:ext>
                  </a:extLst>
                </a:gridCol>
                <a:gridCol w="4145654">
                  <a:extLst>
                    <a:ext uri="{9D8B030D-6E8A-4147-A177-3AD203B41FA5}">
                      <a16:colId xmlns:a16="http://schemas.microsoft.com/office/drawing/2014/main" val="20002"/>
                    </a:ext>
                  </a:extLst>
                </a:gridCol>
              </a:tblGrid>
              <a:tr h="400774">
                <a:tc>
                  <a:txBody>
                    <a:bodyPr/>
                    <a:lstStyle/>
                    <a:p>
                      <a:pPr algn="ctr">
                        <a:defRPr sz="1400" b="1"/>
                      </a:pPr>
                      <a:r>
                        <a:rPr lang="en-US" sz="1600"/>
                        <a:t>Prophet Name</a:t>
                      </a:r>
                    </a:p>
                  </a:txBody>
                  <a:tcPr marL="107350" marR="107350" marT="53675" marB="53675"/>
                </a:tc>
                <a:tc>
                  <a:txBody>
                    <a:bodyPr/>
                    <a:lstStyle/>
                    <a:p>
                      <a:pPr algn="ctr">
                        <a:defRPr sz="1400" b="1"/>
                      </a:pPr>
                      <a:r>
                        <a:rPr lang="en-US" sz="1600"/>
                        <a:t>Core Trait/Value</a:t>
                      </a:r>
                    </a:p>
                  </a:txBody>
                  <a:tcPr marL="107350" marR="107350" marT="53675" marB="53675"/>
                </a:tc>
                <a:tc>
                  <a:txBody>
                    <a:bodyPr/>
                    <a:lstStyle/>
                    <a:p>
                      <a:pPr algn="ctr">
                        <a:defRPr sz="1400" b="1"/>
                      </a:pPr>
                      <a:r>
                        <a:rPr lang="en-US" sz="1600"/>
                        <a:t>Spiritual Lesson / Reflection</a:t>
                      </a:r>
                    </a:p>
                  </a:txBody>
                  <a:tcPr marL="107350" marR="107350" marT="53675" marB="53675"/>
                </a:tc>
                <a:extLst>
                  <a:ext uri="{0D108BD9-81ED-4DB2-BD59-A6C34878D82A}">
                    <a16:rowId xmlns:a16="http://schemas.microsoft.com/office/drawing/2014/main" val="10000"/>
                  </a:ext>
                </a:extLst>
              </a:tr>
              <a:tr h="579691">
                <a:tc>
                  <a:txBody>
                    <a:bodyPr/>
                    <a:lstStyle/>
                    <a:p>
                      <a:pPr>
                        <a:defRPr sz="1200"/>
                      </a:pPr>
                      <a:r>
                        <a:rPr lang="en-US" sz="1400"/>
                        <a:t>Prophet Adam (as)</a:t>
                      </a:r>
                    </a:p>
                  </a:txBody>
                  <a:tcPr marL="107350" marR="107350" marT="53675" marB="53675"/>
                </a:tc>
                <a:tc>
                  <a:txBody>
                    <a:bodyPr/>
                    <a:lstStyle/>
                    <a:p>
                      <a:pPr>
                        <a:defRPr sz="1200"/>
                      </a:pPr>
                      <a:r>
                        <a:rPr lang="en-US" sz="1400"/>
                        <a:t>Humility &amp; Repentance</a:t>
                      </a:r>
                    </a:p>
                  </a:txBody>
                  <a:tcPr marL="107350" marR="107350" marT="53675" marB="53675"/>
                </a:tc>
                <a:tc>
                  <a:txBody>
                    <a:bodyPr/>
                    <a:lstStyle/>
                    <a:p>
                      <a:pPr>
                        <a:defRPr sz="1200"/>
                      </a:pPr>
                      <a:r>
                        <a:rPr lang="en-US" sz="1400"/>
                        <a:t>Mistakes don’t disqualify us—returning to Allah renews us.</a:t>
                      </a:r>
                    </a:p>
                  </a:txBody>
                  <a:tcPr marL="107350" marR="107350" marT="53675" marB="53675"/>
                </a:tc>
                <a:extLst>
                  <a:ext uri="{0D108BD9-81ED-4DB2-BD59-A6C34878D82A}">
                    <a16:rowId xmlns:a16="http://schemas.microsoft.com/office/drawing/2014/main" val="10001"/>
                  </a:ext>
                </a:extLst>
              </a:tr>
              <a:tr h="579691">
                <a:tc>
                  <a:txBody>
                    <a:bodyPr/>
                    <a:lstStyle/>
                    <a:p>
                      <a:pPr>
                        <a:defRPr sz="1200"/>
                      </a:pPr>
                      <a:r>
                        <a:rPr lang="en-US" sz="1400"/>
                        <a:t>Prophet Nuh (as)</a:t>
                      </a:r>
                    </a:p>
                  </a:txBody>
                  <a:tcPr marL="107350" marR="107350" marT="53675" marB="53675"/>
                </a:tc>
                <a:tc>
                  <a:txBody>
                    <a:bodyPr/>
                    <a:lstStyle/>
                    <a:p>
                      <a:pPr>
                        <a:defRPr sz="1200"/>
                      </a:pPr>
                      <a:r>
                        <a:rPr lang="en-US" sz="1400"/>
                        <a:t>Perseverance</a:t>
                      </a:r>
                    </a:p>
                  </a:txBody>
                  <a:tcPr marL="107350" marR="107350" marT="53675" marB="53675"/>
                </a:tc>
                <a:tc>
                  <a:txBody>
                    <a:bodyPr/>
                    <a:lstStyle/>
                    <a:p>
                      <a:pPr>
                        <a:defRPr sz="1200"/>
                      </a:pPr>
                      <a:r>
                        <a:rPr lang="en-US" sz="1400"/>
                        <a:t>Stay committed to truth, even when few are listening.</a:t>
                      </a:r>
                    </a:p>
                  </a:txBody>
                  <a:tcPr marL="107350" marR="107350" marT="53675" marB="53675"/>
                </a:tc>
                <a:extLst>
                  <a:ext uri="{0D108BD9-81ED-4DB2-BD59-A6C34878D82A}">
                    <a16:rowId xmlns:a16="http://schemas.microsoft.com/office/drawing/2014/main" val="10002"/>
                  </a:ext>
                </a:extLst>
              </a:tr>
              <a:tr h="364991">
                <a:tc>
                  <a:txBody>
                    <a:bodyPr/>
                    <a:lstStyle/>
                    <a:p>
                      <a:pPr>
                        <a:defRPr sz="1200"/>
                      </a:pPr>
                      <a:r>
                        <a:rPr lang="en-US" sz="1400"/>
                        <a:t>Prophet Ibrahim (as)</a:t>
                      </a:r>
                    </a:p>
                  </a:txBody>
                  <a:tcPr marL="107350" marR="107350" marT="53675" marB="53675"/>
                </a:tc>
                <a:tc>
                  <a:txBody>
                    <a:bodyPr/>
                    <a:lstStyle/>
                    <a:p>
                      <a:pPr>
                        <a:defRPr sz="1200"/>
                      </a:pPr>
                      <a:r>
                        <a:rPr lang="en-US" sz="1400"/>
                        <a:t>Tawheed &amp; Courage</a:t>
                      </a:r>
                    </a:p>
                  </a:txBody>
                  <a:tcPr marL="107350" marR="107350" marT="53675" marB="53675"/>
                </a:tc>
                <a:tc>
                  <a:txBody>
                    <a:bodyPr/>
                    <a:lstStyle/>
                    <a:p>
                      <a:pPr>
                        <a:defRPr sz="1200"/>
                      </a:pPr>
                      <a:r>
                        <a:rPr lang="en-US" sz="1400"/>
                        <a:t>Stand for what’s right—even if you stand alone.</a:t>
                      </a:r>
                    </a:p>
                  </a:txBody>
                  <a:tcPr marL="107350" marR="107350" marT="53675" marB="53675"/>
                </a:tc>
                <a:extLst>
                  <a:ext uri="{0D108BD9-81ED-4DB2-BD59-A6C34878D82A}">
                    <a16:rowId xmlns:a16="http://schemas.microsoft.com/office/drawing/2014/main" val="10003"/>
                  </a:ext>
                </a:extLst>
              </a:tr>
              <a:tr h="364991">
                <a:tc>
                  <a:txBody>
                    <a:bodyPr/>
                    <a:lstStyle/>
                    <a:p>
                      <a:pPr>
                        <a:defRPr sz="1200"/>
                      </a:pPr>
                      <a:r>
                        <a:rPr lang="en-US" sz="1400"/>
                        <a:t>Prophet Musa (as)</a:t>
                      </a:r>
                    </a:p>
                  </a:txBody>
                  <a:tcPr marL="107350" marR="107350" marT="53675" marB="53675"/>
                </a:tc>
                <a:tc>
                  <a:txBody>
                    <a:bodyPr/>
                    <a:lstStyle/>
                    <a:p>
                      <a:pPr>
                        <a:defRPr sz="1200"/>
                      </a:pPr>
                      <a:r>
                        <a:rPr lang="en-US" sz="1400"/>
                        <a:t>Courage &amp; Trust</a:t>
                      </a:r>
                    </a:p>
                  </a:txBody>
                  <a:tcPr marL="107350" marR="107350" marT="53675" marB="53675"/>
                </a:tc>
                <a:tc>
                  <a:txBody>
                    <a:bodyPr/>
                    <a:lstStyle/>
                    <a:p>
                      <a:pPr>
                        <a:defRPr sz="1200"/>
                      </a:pPr>
                      <a:r>
                        <a:rPr lang="en-US" sz="1400"/>
                        <a:t>Trust Allah more than your fears.</a:t>
                      </a:r>
                    </a:p>
                  </a:txBody>
                  <a:tcPr marL="107350" marR="107350" marT="53675" marB="53675"/>
                </a:tc>
                <a:extLst>
                  <a:ext uri="{0D108BD9-81ED-4DB2-BD59-A6C34878D82A}">
                    <a16:rowId xmlns:a16="http://schemas.microsoft.com/office/drawing/2014/main" val="10004"/>
                  </a:ext>
                </a:extLst>
              </a:tr>
              <a:tr h="579691">
                <a:tc>
                  <a:txBody>
                    <a:bodyPr/>
                    <a:lstStyle/>
                    <a:p>
                      <a:pPr>
                        <a:defRPr sz="1200"/>
                      </a:pPr>
                      <a:r>
                        <a:rPr lang="en-US" sz="1400"/>
                        <a:t>Prophet Yusuf (as)</a:t>
                      </a:r>
                    </a:p>
                  </a:txBody>
                  <a:tcPr marL="107350" marR="107350" marT="53675" marB="53675"/>
                </a:tc>
                <a:tc>
                  <a:txBody>
                    <a:bodyPr/>
                    <a:lstStyle/>
                    <a:p>
                      <a:pPr>
                        <a:defRPr sz="1200"/>
                      </a:pPr>
                      <a:r>
                        <a:rPr lang="en-US" sz="1400"/>
                        <a:t>Forgiveness &amp; Integrity</a:t>
                      </a:r>
                    </a:p>
                  </a:txBody>
                  <a:tcPr marL="107350" marR="107350" marT="53675" marB="53675"/>
                </a:tc>
                <a:tc>
                  <a:txBody>
                    <a:bodyPr/>
                    <a:lstStyle/>
                    <a:p>
                      <a:pPr>
                        <a:defRPr sz="1200"/>
                      </a:pPr>
                      <a:r>
                        <a:rPr lang="en-US" sz="1400"/>
                        <a:t>Hold on to your values, even in hardship—and forgive when it matters most.</a:t>
                      </a:r>
                    </a:p>
                  </a:txBody>
                  <a:tcPr marL="107350" marR="107350" marT="53675" marB="53675"/>
                </a:tc>
                <a:extLst>
                  <a:ext uri="{0D108BD9-81ED-4DB2-BD59-A6C34878D82A}">
                    <a16:rowId xmlns:a16="http://schemas.microsoft.com/office/drawing/2014/main" val="10005"/>
                  </a:ext>
                </a:extLst>
              </a:tr>
              <a:tr h="364991">
                <a:tc>
                  <a:txBody>
                    <a:bodyPr/>
                    <a:lstStyle/>
                    <a:p>
                      <a:pPr>
                        <a:defRPr sz="1200"/>
                      </a:pPr>
                      <a:r>
                        <a:rPr lang="en-US" sz="1400"/>
                        <a:t>Prophet Ayyub (as)</a:t>
                      </a:r>
                    </a:p>
                  </a:txBody>
                  <a:tcPr marL="107350" marR="107350" marT="53675" marB="53675"/>
                </a:tc>
                <a:tc>
                  <a:txBody>
                    <a:bodyPr/>
                    <a:lstStyle/>
                    <a:p>
                      <a:pPr>
                        <a:defRPr sz="1200"/>
                      </a:pPr>
                      <a:r>
                        <a:rPr lang="en-US" sz="1400"/>
                        <a:t>Patience &amp; Gratitude</a:t>
                      </a:r>
                    </a:p>
                  </a:txBody>
                  <a:tcPr marL="107350" marR="107350" marT="53675" marB="53675"/>
                </a:tc>
                <a:tc>
                  <a:txBody>
                    <a:bodyPr/>
                    <a:lstStyle/>
                    <a:p>
                      <a:pPr>
                        <a:defRPr sz="1200"/>
                      </a:pPr>
                      <a:r>
                        <a:rPr lang="en-US" sz="1400"/>
                        <a:t>Even in pain, keep turning to Allah with hope.</a:t>
                      </a:r>
                    </a:p>
                  </a:txBody>
                  <a:tcPr marL="107350" marR="107350" marT="53675" marB="53675"/>
                </a:tc>
                <a:extLst>
                  <a:ext uri="{0D108BD9-81ED-4DB2-BD59-A6C34878D82A}">
                    <a16:rowId xmlns:a16="http://schemas.microsoft.com/office/drawing/2014/main" val="10006"/>
                  </a:ext>
                </a:extLst>
              </a:tr>
              <a:tr h="579691">
                <a:tc>
                  <a:txBody>
                    <a:bodyPr/>
                    <a:lstStyle/>
                    <a:p>
                      <a:pPr>
                        <a:defRPr sz="1200"/>
                      </a:pPr>
                      <a:r>
                        <a:rPr lang="en-US" sz="1400"/>
                        <a:t>Prophet Isa (as)</a:t>
                      </a:r>
                    </a:p>
                  </a:txBody>
                  <a:tcPr marL="107350" marR="107350" marT="53675" marB="53675"/>
                </a:tc>
                <a:tc>
                  <a:txBody>
                    <a:bodyPr/>
                    <a:lstStyle/>
                    <a:p>
                      <a:pPr>
                        <a:defRPr sz="1200"/>
                      </a:pPr>
                      <a:r>
                        <a:rPr lang="en-US" sz="1400"/>
                        <a:t>Compassion &amp; Simplicity</a:t>
                      </a:r>
                    </a:p>
                  </a:txBody>
                  <a:tcPr marL="107350" marR="107350" marT="53675" marB="53675"/>
                </a:tc>
                <a:tc>
                  <a:txBody>
                    <a:bodyPr/>
                    <a:lstStyle/>
                    <a:p>
                      <a:pPr>
                        <a:defRPr sz="1200"/>
                      </a:pPr>
                      <a:r>
                        <a:rPr lang="en-US" sz="1400"/>
                        <a:t>Carry truth with gentleness.</a:t>
                      </a:r>
                    </a:p>
                  </a:txBody>
                  <a:tcPr marL="107350" marR="107350" marT="53675" marB="53675"/>
                </a:tc>
                <a:extLst>
                  <a:ext uri="{0D108BD9-81ED-4DB2-BD59-A6C34878D82A}">
                    <a16:rowId xmlns:a16="http://schemas.microsoft.com/office/drawing/2014/main" val="10007"/>
                  </a:ext>
                </a:extLst>
              </a:tr>
              <a:tr h="579691">
                <a:tc>
                  <a:txBody>
                    <a:bodyPr/>
                    <a:lstStyle/>
                    <a:p>
                      <a:pPr>
                        <a:defRPr sz="1200"/>
                      </a:pPr>
                      <a:r>
                        <a:rPr lang="en-US" sz="1400"/>
                        <a:t>Prophet Muhammad </a:t>
                      </a:r>
                      <a:r>
                        <a:rPr lang="ar-AE" sz="1400"/>
                        <a:t>ﷺ</a:t>
                      </a:r>
                    </a:p>
                  </a:txBody>
                  <a:tcPr marL="107350" marR="107350" marT="53675" marB="53675"/>
                </a:tc>
                <a:tc>
                  <a:txBody>
                    <a:bodyPr/>
                    <a:lstStyle/>
                    <a:p>
                      <a:pPr>
                        <a:defRPr sz="1200"/>
                      </a:pPr>
                      <a:r>
                        <a:rPr lang="en-US" sz="1400"/>
                        <a:t>Mercy, Justice, Wisdom</a:t>
                      </a:r>
                    </a:p>
                  </a:txBody>
                  <a:tcPr marL="107350" marR="107350" marT="53675" marB="53675"/>
                </a:tc>
                <a:tc>
                  <a:txBody>
                    <a:bodyPr/>
                    <a:lstStyle/>
                    <a:p>
                      <a:pPr>
                        <a:defRPr sz="1200"/>
                      </a:pPr>
                      <a:r>
                        <a:rPr lang="en-US" sz="1400"/>
                        <a:t>Embody the full balance of heart, character, and mission.</a:t>
                      </a:r>
                    </a:p>
                  </a:txBody>
                  <a:tcPr marL="107350" marR="107350" marT="53675" marB="53675"/>
                </a:tc>
                <a:extLst>
                  <a:ext uri="{0D108BD9-81ED-4DB2-BD59-A6C34878D82A}">
                    <a16:rowId xmlns:a16="http://schemas.microsoft.com/office/drawing/2014/main" val="10008"/>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3276</TotalTime>
  <Words>4232</Words>
  <Application>Microsoft Macintosh PowerPoint</Application>
  <PresentationFormat>On-screen Show (4:3)</PresentationFormat>
  <Paragraphs>290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Messengers of Light: Belief in the Prophets (Îman bi’r-Rusul)</vt:lpstr>
      <vt:lpstr>What are the 6 Pillars of Faith (Îmân)?</vt:lpstr>
      <vt:lpstr>What Does It Mean to Believe in the Prophets?</vt:lpstr>
      <vt:lpstr>Why Prophets?</vt:lpstr>
      <vt:lpstr>A Long Chain of Light</vt:lpstr>
      <vt:lpstr>Prophet Musa (as) – The Brave Messenger</vt:lpstr>
      <vt:lpstr>What Does This Pillar Teach Us?</vt:lpstr>
      <vt:lpstr>The Heart of It All</vt:lpstr>
      <vt:lpstr>Prophet Character Map</vt:lpstr>
      <vt:lpstr>Closing Du’a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Lyndsey Eksili</cp:lastModifiedBy>
  <cp:revision>15</cp:revision>
  <dcterms:created xsi:type="dcterms:W3CDTF">2013-01-27T09:14:16Z</dcterms:created>
  <dcterms:modified xsi:type="dcterms:W3CDTF">2025-06-23T18:44:58Z</dcterms:modified>
  <cp:category/>
</cp:coreProperties>
</file>