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92" r:id="rId1"/>
  </p:sldMasterIdLst>
  <p:notesMasterIdLst>
    <p:notesMasterId r:id="rId20"/>
  </p:notesMasterIdLst>
  <p:sldIdLst>
    <p:sldId id="256" r:id="rId2"/>
    <p:sldId id="276" r:id="rId3"/>
    <p:sldId id="280" r:id="rId4"/>
    <p:sldId id="281" r:id="rId5"/>
    <p:sldId id="282" r:id="rId6"/>
    <p:sldId id="283" r:id="rId7"/>
    <p:sldId id="284" r:id="rId8"/>
    <p:sldId id="285" r:id="rId9"/>
    <p:sldId id="286" r:id="rId10"/>
    <p:sldId id="287" r:id="rId11"/>
    <p:sldId id="288" r:id="rId12"/>
    <p:sldId id="289" r:id="rId13"/>
    <p:sldId id="260" r:id="rId14"/>
    <p:sldId id="257" r:id="rId15"/>
    <p:sldId id="290" r:id="rId16"/>
    <p:sldId id="291" r:id="rId17"/>
    <p:sldId id="292" r:id="rId18"/>
    <p:sldId id="29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22"/>
    <p:restoredTop sz="77105"/>
  </p:normalViewPr>
  <p:slideViewPr>
    <p:cSldViewPr snapToGrid="0">
      <p:cViewPr varScale="1">
        <p:scale>
          <a:sx n="89" d="100"/>
          <a:sy n="89" d="100"/>
        </p:scale>
        <p:origin x="130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AD9C7D-E10A-4C49-A3D1-309C40E0F989}"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804BC762-C547-4CBA-A332-4F3BBFBC852B}">
      <dgm:prSet/>
      <dgm:spPr/>
      <dgm:t>
        <a:bodyPr/>
        <a:lstStyle/>
        <a:p>
          <a:r>
            <a:rPr lang="en-US"/>
            <a:t>Vigilance, watchfulness </a:t>
          </a:r>
        </a:p>
      </dgm:t>
    </dgm:pt>
    <dgm:pt modelId="{A5A85EAC-5E5A-4575-B07F-816E6A6C4D7D}" type="parTrans" cxnId="{C45B3BA2-FF2D-4E9B-AB70-840180304C5C}">
      <dgm:prSet/>
      <dgm:spPr/>
      <dgm:t>
        <a:bodyPr/>
        <a:lstStyle/>
        <a:p>
          <a:endParaRPr lang="en-US"/>
        </a:p>
      </dgm:t>
    </dgm:pt>
    <dgm:pt modelId="{39DB77AB-0147-4FA5-B579-AFA6C759CED7}" type="sibTrans" cxnId="{C45B3BA2-FF2D-4E9B-AB70-840180304C5C}">
      <dgm:prSet/>
      <dgm:spPr/>
      <dgm:t>
        <a:bodyPr/>
        <a:lstStyle/>
        <a:p>
          <a:endParaRPr lang="en-US"/>
        </a:p>
      </dgm:t>
    </dgm:pt>
    <dgm:pt modelId="{A70013ED-4FE1-4B7D-BAE7-18B909201C07}">
      <dgm:prSet/>
      <dgm:spPr/>
      <dgm:t>
        <a:bodyPr/>
        <a:lstStyle/>
        <a:p>
          <a:r>
            <a:rPr lang="en-US"/>
            <a:t>Involves constantly being aware of one’s thoughts, actions, and the presence of Allah</a:t>
          </a:r>
        </a:p>
      </dgm:t>
    </dgm:pt>
    <dgm:pt modelId="{390775F4-9016-4C85-889C-10C7EAF921C8}" type="parTrans" cxnId="{597460E0-5F88-49A7-9E38-51DB4BB9932F}">
      <dgm:prSet/>
      <dgm:spPr/>
      <dgm:t>
        <a:bodyPr/>
        <a:lstStyle/>
        <a:p>
          <a:endParaRPr lang="en-US"/>
        </a:p>
      </dgm:t>
    </dgm:pt>
    <dgm:pt modelId="{BFE84F17-7363-4F63-BAD1-24B47D686EF5}" type="sibTrans" cxnId="{597460E0-5F88-49A7-9E38-51DB4BB9932F}">
      <dgm:prSet/>
      <dgm:spPr/>
      <dgm:t>
        <a:bodyPr/>
        <a:lstStyle/>
        <a:p>
          <a:endParaRPr lang="en-US"/>
        </a:p>
      </dgm:t>
    </dgm:pt>
    <dgm:pt modelId="{55FD5239-0EDF-4396-8CEA-46174C2E96BB}">
      <dgm:prSet/>
      <dgm:spPr/>
      <dgm:t>
        <a:bodyPr/>
        <a:lstStyle/>
        <a:p>
          <a:r>
            <a:rPr lang="en-US"/>
            <a:t>Taqwa, niyyah, dhikr, muhasabah, khushu, wasatiyyah </a:t>
          </a:r>
        </a:p>
      </dgm:t>
    </dgm:pt>
    <dgm:pt modelId="{330FD57A-BBD0-4C08-B1A0-D00447376C90}" type="parTrans" cxnId="{26F59EE7-91E8-4F47-98CE-47875BBCD84E}">
      <dgm:prSet/>
      <dgm:spPr/>
      <dgm:t>
        <a:bodyPr/>
        <a:lstStyle/>
        <a:p>
          <a:endParaRPr lang="en-US"/>
        </a:p>
      </dgm:t>
    </dgm:pt>
    <dgm:pt modelId="{EF681A8D-D372-438E-9F0D-5BEE87986EA6}" type="sibTrans" cxnId="{26F59EE7-91E8-4F47-98CE-47875BBCD84E}">
      <dgm:prSet/>
      <dgm:spPr/>
      <dgm:t>
        <a:bodyPr/>
        <a:lstStyle/>
        <a:p>
          <a:endParaRPr lang="en-US"/>
        </a:p>
      </dgm:t>
    </dgm:pt>
    <dgm:pt modelId="{6D96C63C-2B53-C14D-82B7-B8E626C5C28F}" type="pres">
      <dgm:prSet presAssocID="{36AD9C7D-E10A-4C49-A3D1-309C40E0F989}" presName="outerComposite" presStyleCnt="0">
        <dgm:presLayoutVars>
          <dgm:chMax val="5"/>
          <dgm:dir/>
          <dgm:resizeHandles val="exact"/>
        </dgm:presLayoutVars>
      </dgm:prSet>
      <dgm:spPr/>
    </dgm:pt>
    <dgm:pt modelId="{949CEF50-F42D-3E4F-9F86-CE4D1C9E4F54}" type="pres">
      <dgm:prSet presAssocID="{36AD9C7D-E10A-4C49-A3D1-309C40E0F989}" presName="dummyMaxCanvas" presStyleCnt="0">
        <dgm:presLayoutVars/>
      </dgm:prSet>
      <dgm:spPr/>
    </dgm:pt>
    <dgm:pt modelId="{9DFC3794-B19B-784C-B19A-9FA09470DB52}" type="pres">
      <dgm:prSet presAssocID="{36AD9C7D-E10A-4C49-A3D1-309C40E0F989}" presName="ThreeNodes_1" presStyleLbl="node1" presStyleIdx="0" presStyleCnt="3">
        <dgm:presLayoutVars>
          <dgm:bulletEnabled val="1"/>
        </dgm:presLayoutVars>
      </dgm:prSet>
      <dgm:spPr/>
    </dgm:pt>
    <dgm:pt modelId="{2BB3FB52-F64D-AA49-AF15-3CE74F2345FF}" type="pres">
      <dgm:prSet presAssocID="{36AD9C7D-E10A-4C49-A3D1-309C40E0F989}" presName="ThreeNodes_2" presStyleLbl="node1" presStyleIdx="1" presStyleCnt="3">
        <dgm:presLayoutVars>
          <dgm:bulletEnabled val="1"/>
        </dgm:presLayoutVars>
      </dgm:prSet>
      <dgm:spPr/>
    </dgm:pt>
    <dgm:pt modelId="{74D94CEE-D098-5745-AAD2-B227E4D22CA3}" type="pres">
      <dgm:prSet presAssocID="{36AD9C7D-E10A-4C49-A3D1-309C40E0F989}" presName="ThreeNodes_3" presStyleLbl="node1" presStyleIdx="2" presStyleCnt="3">
        <dgm:presLayoutVars>
          <dgm:bulletEnabled val="1"/>
        </dgm:presLayoutVars>
      </dgm:prSet>
      <dgm:spPr/>
    </dgm:pt>
    <dgm:pt modelId="{AAD5E4CF-CD34-5B4C-933F-8AD5D66827C5}" type="pres">
      <dgm:prSet presAssocID="{36AD9C7D-E10A-4C49-A3D1-309C40E0F989}" presName="ThreeConn_1-2" presStyleLbl="fgAccFollowNode1" presStyleIdx="0" presStyleCnt="2">
        <dgm:presLayoutVars>
          <dgm:bulletEnabled val="1"/>
        </dgm:presLayoutVars>
      </dgm:prSet>
      <dgm:spPr/>
    </dgm:pt>
    <dgm:pt modelId="{E8855518-D6EA-6C4B-A753-6B7B78CBE069}" type="pres">
      <dgm:prSet presAssocID="{36AD9C7D-E10A-4C49-A3D1-309C40E0F989}" presName="ThreeConn_2-3" presStyleLbl="fgAccFollowNode1" presStyleIdx="1" presStyleCnt="2">
        <dgm:presLayoutVars>
          <dgm:bulletEnabled val="1"/>
        </dgm:presLayoutVars>
      </dgm:prSet>
      <dgm:spPr/>
    </dgm:pt>
    <dgm:pt modelId="{F1BEC6DE-40C0-5744-B359-07EA5FA1F938}" type="pres">
      <dgm:prSet presAssocID="{36AD9C7D-E10A-4C49-A3D1-309C40E0F989}" presName="ThreeNodes_1_text" presStyleLbl="node1" presStyleIdx="2" presStyleCnt="3">
        <dgm:presLayoutVars>
          <dgm:bulletEnabled val="1"/>
        </dgm:presLayoutVars>
      </dgm:prSet>
      <dgm:spPr/>
    </dgm:pt>
    <dgm:pt modelId="{E3C3915D-E84D-5B4B-BAE8-8E31AC630DF6}" type="pres">
      <dgm:prSet presAssocID="{36AD9C7D-E10A-4C49-A3D1-309C40E0F989}" presName="ThreeNodes_2_text" presStyleLbl="node1" presStyleIdx="2" presStyleCnt="3">
        <dgm:presLayoutVars>
          <dgm:bulletEnabled val="1"/>
        </dgm:presLayoutVars>
      </dgm:prSet>
      <dgm:spPr/>
    </dgm:pt>
    <dgm:pt modelId="{AABEFE71-721C-4F44-9D4B-E50DC879E49F}" type="pres">
      <dgm:prSet presAssocID="{36AD9C7D-E10A-4C49-A3D1-309C40E0F989}" presName="ThreeNodes_3_text" presStyleLbl="node1" presStyleIdx="2" presStyleCnt="3">
        <dgm:presLayoutVars>
          <dgm:bulletEnabled val="1"/>
        </dgm:presLayoutVars>
      </dgm:prSet>
      <dgm:spPr/>
    </dgm:pt>
  </dgm:ptLst>
  <dgm:cxnLst>
    <dgm:cxn modelId="{38BE6709-2E67-C04D-BB54-11E2B44CF5EB}" type="presOf" srcId="{BFE84F17-7363-4F63-BAD1-24B47D686EF5}" destId="{E8855518-D6EA-6C4B-A753-6B7B78CBE069}" srcOrd="0" destOrd="0" presId="urn:microsoft.com/office/officeart/2005/8/layout/vProcess5"/>
    <dgm:cxn modelId="{29A2D712-CBAA-2245-9399-8E318E6468B3}" type="presOf" srcId="{A70013ED-4FE1-4B7D-BAE7-18B909201C07}" destId="{E3C3915D-E84D-5B4B-BAE8-8E31AC630DF6}" srcOrd="1" destOrd="0" presId="urn:microsoft.com/office/officeart/2005/8/layout/vProcess5"/>
    <dgm:cxn modelId="{CD93CF18-D0D0-BB41-8BCC-965EA25DDDBF}" type="presOf" srcId="{55FD5239-0EDF-4396-8CEA-46174C2E96BB}" destId="{AABEFE71-721C-4F44-9D4B-E50DC879E49F}" srcOrd="1" destOrd="0" presId="urn:microsoft.com/office/officeart/2005/8/layout/vProcess5"/>
    <dgm:cxn modelId="{E60BF540-0920-A549-8030-728094B1DE3F}" type="presOf" srcId="{804BC762-C547-4CBA-A332-4F3BBFBC852B}" destId="{F1BEC6DE-40C0-5744-B359-07EA5FA1F938}" srcOrd="1" destOrd="0" presId="urn:microsoft.com/office/officeart/2005/8/layout/vProcess5"/>
    <dgm:cxn modelId="{E270D141-51DF-184D-A9C1-1F7CC4790BCB}" type="presOf" srcId="{36AD9C7D-E10A-4C49-A3D1-309C40E0F989}" destId="{6D96C63C-2B53-C14D-82B7-B8E626C5C28F}" srcOrd="0" destOrd="0" presId="urn:microsoft.com/office/officeart/2005/8/layout/vProcess5"/>
    <dgm:cxn modelId="{0AB1E853-870C-B142-9D64-556347BAC939}" type="presOf" srcId="{39DB77AB-0147-4FA5-B579-AFA6C759CED7}" destId="{AAD5E4CF-CD34-5B4C-933F-8AD5D66827C5}" srcOrd="0" destOrd="0" presId="urn:microsoft.com/office/officeart/2005/8/layout/vProcess5"/>
    <dgm:cxn modelId="{C45B3BA2-FF2D-4E9B-AB70-840180304C5C}" srcId="{36AD9C7D-E10A-4C49-A3D1-309C40E0F989}" destId="{804BC762-C547-4CBA-A332-4F3BBFBC852B}" srcOrd="0" destOrd="0" parTransId="{A5A85EAC-5E5A-4575-B07F-816E6A6C4D7D}" sibTransId="{39DB77AB-0147-4FA5-B579-AFA6C759CED7}"/>
    <dgm:cxn modelId="{5B1A1FA5-BC2A-2545-BBEE-3C7C1B9E66F0}" type="presOf" srcId="{804BC762-C547-4CBA-A332-4F3BBFBC852B}" destId="{9DFC3794-B19B-784C-B19A-9FA09470DB52}" srcOrd="0" destOrd="0" presId="urn:microsoft.com/office/officeart/2005/8/layout/vProcess5"/>
    <dgm:cxn modelId="{5C5C4BCC-813A-F447-A50E-F5137C8FA51F}" type="presOf" srcId="{A70013ED-4FE1-4B7D-BAE7-18B909201C07}" destId="{2BB3FB52-F64D-AA49-AF15-3CE74F2345FF}" srcOrd="0" destOrd="0" presId="urn:microsoft.com/office/officeart/2005/8/layout/vProcess5"/>
    <dgm:cxn modelId="{597460E0-5F88-49A7-9E38-51DB4BB9932F}" srcId="{36AD9C7D-E10A-4C49-A3D1-309C40E0F989}" destId="{A70013ED-4FE1-4B7D-BAE7-18B909201C07}" srcOrd="1" destOrd="0" parTransId="{390775F4-9016-4C85-889C-10C7EAF921C8}" sibTransId="{BFE84F17-7363-4F63-BAD1-24B47D686EF5}"/>
    <dgm:cxn modelId="{26F59EE7-91E8-4F47-98CE-47875BBCD84E}" srcId="{36AD9C7D-E10A-4C49-A3D1-309C40E0F989}" destId="{55FD5239-0EDF-4396-8CEA-46174C2E96BB}" srcOrd="2" destOrd="0" parTransId="{330FD57A-BBD0-4C08-B1A0-D00447376C90}" sibTransId="{EF681A8D-D372-438E-9F0D-5BEE87986EA6}"/>
    <dgm:cxn modelId="{950456F4-0820-B341-9D01-D7BD5BB361DD}" type="presOf" srcId="{55FD5239-0EDF-4396-8CEA-46174C2E96BB}" destId="{74D94CEE-D098-5745-AAD2-B227E4D22CA3}" srcOrd="0" destOrd="0" presId="urn:microsoft.com/office/officeart/2005/8/layout/vProcess5"/>
    <dgm:cxn modelId="{8D4B3F4D-99D4-514F-AE9A-2F1CAB7416AB}" type="presParOf" srcId="{6D96C63C-2B53-C14D-82B7-B8E626C5C28F}" destId="{949CEF50-F42D-3E4F-9F86-CE4D1C9E4F54}" srcOrd="0" destOrd="0" presId="urn:microsoft.com/office/officeart/2005/8/layout/vProcess5"/>
    <dgm:cxn modelId="{83DEBE98-8D58-ED4D-8D3F-F30CA64C9CA1}" type="presParOf" srcId="{6D96C63C-2B53-C14D-82B7-B8E626C5C28F}" destId="{9DFC3794-B19B-784C-B19A-9FA09470DB52}" srcOrd="1" destOrd="0" presId="urn:microsoft.com/office/officeart/2005/8/layout/vProcess5"/>
    <dgm:cxn modelId="{E6EADCAF-8562-AE4C-843D-EEA3A2E5210A}" type="presParOf" srcId="{6D96C63C-2B53-C14D-82B7-B8E626C5C28F}" destId="{2BB3FB52-F64D-AA49-AF15-3CE74F2345FF}" srcOrd="2" destOrd="0" presId="urn:microsoft.com/office/officeart/2005/8/layout/vProcess5"/>
    <dgm:cxn modelId="{038823F2-7E15-7B47-AF20-FBF6724578DF}" type="presParOf" srcId="{6D96C63C-2B53-C14D-82B7-B8E626C5C28F}" destId="{74D94CEE-D098-5745-AAD2-B227E4D22CA3}" srcOrd="3" destOrd="0" presId="urn:microsoft.com/office/officeart/2005/8/layout/vProcess5"/>
    <dgm:cxn modelId="{076B90BD-086D-BA45-B6F8-9EB35B0A4D3E}" type="presParOf" srcId="{6D96C63C-2B53-C14D-82B7-B8E626C5C28F}" destId="{AAD5E4CF-CD34-5B4C-933F-8AD5D66827C5}" srcOrd="4" destOrd="0" presId="urn:microsoft.com/office/officeart/2005/8/layout/vProcess5"/>
    <dgm:cxn modelId="{073B7A11-CEC5-7842-9020-9F4527518647}" type="presParOf" srcId="{6D96C63C-2B53-C14D-82B7-B8E626C5C28F}" destId="{E8855518-D6EA-6C4B-A753-6B7B78CBE069}" srcOrd="5" destOrd="0" presId="urn:microsoft.com/office/officeart/2005/8/layout/vProcess5"/>
    <dgm:cxn modelId="{EB8991DC-1A31-CD4C-A6BC-98B5B265E500}" type="presParOf" srcId="{6D96C63C-2B53-C14D-82B7-B8E626C5C28F}" destId="{F1BEC6DE-40C0-5744-B359-07EA5FA1F938}" srcOrd="6" destOrd="0" presId="urn:microsoft.com/office/officeart/2005/8/layout/vProcess5"/>
    <dgm:cxn modelId="{0102C228-86EF-EB40-8054-BD31ABDAAD9F}" type="presParOf" srcId="{6D96C63C-2B53-C14D-82B7-B8E626C5C28F}" destId="{E3C3915D-E84D-5B4B-BAE8-8E31AC630DF6}" srcOrd="7" destOrd="0" presId="urn:microsoft.com/office/officeart/2005/8/layout/vProcess5"/>
    <dgm:cxn modelId="{61D50319-100B-6145-BE0D-FA3AFDBE74BA}" type="presParOf" srcId="{6D96C63C-2B53-C14D-82B7-B8E626C5C28F}" destId="{AABEFE71-721C-4F44-9D4B-E50DC879E49F}"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A00011-D7EE-4C81-9A90-3E46696296FA}"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B95DAB9-BEBB-4FF0-8FFB-615587A9A01F}">
      <dgm:prSet/>
      <dgm:spPr/>
      <dgm:t>
        <a:bodyPr/>
        <a:lstStyle/>
        <a:p>
          <a:r>
            <a:rPr lang="en-US"/>
            <a:t>Tasbihat – Compiled by Said Nursi</a:t>
          </a:r>
        </a:p>
      </dgm:t>
    </dgm:pt>
    <dgm:pt modelId="{502F0969-15A3-47FB-849A-D9AA9B3F2DB6}" type="parTrans" cxnId="{BCE48E09-1C62-4ADB-B8E6-06A60115E975}">
      <dgm:prSet/>
      <dgm:spPr/>
      <dgm:t>
        <a:bodyPr/>
        <a:lstStyle/>
        <a:p>
          <a:endParaRPr lang="en-US"/>
        </a:p>
      </dgm:t>
    </dgm:pt>
    <dgm:pt modelId="{A5CEBC09-FAD4-4E35-8A5A-81D7757C73C5}" type="sibTrans" cxnId="{BCE48E09-1C62-4ADB-B8E6-06A60115E975}">
      <dgm:prSet/>
      <dgm:spPr/>
      <dgm:t>
        <a:bodyPr/>
        <a:lstStyle/>
        <a:p>
          <a:endParaRPr lang="en-US"/>
        </a:p>
      </dgm:t>
    </dgm:pt>
    <dgm:pt modelId="{C2517F84-195C-49BC-8F07-57FC4108B5AF}">
      <dgm:prSet/>
      <dgm:spPr/>
      <dgm:t>
        <a:bodyPr/>
        <a:lstStyle/>
        <a:p>
          <a:r>
            <a:rPr lang="en-US" dirty="0"/>
            <a:t>Evening </a:t>
          </a:r>
          <a:r>
            <a:rPr lang="en-US" dirty="0" err="1"/>
            <a:t>Adkhar</a:t>
          </a:r>
          <a:r>
            <a:rPr lang="en-US" dirty="0"/>
            <a:t> (between maghrib and </a:t>
          </a:r>
          <a:r>
            <a:rPr lang="en-US" dirty="0" err="1"/>
            <a:t>isha</a:t>
          </a:r>
          <a:r>
            <a:rPr lang="en-US" dirty="0"/>
            <a:t> prayers) – Compiled by Said Nursi </a:t>
          </a:r>
        </a:p>
      </dgm:t>
    </dgm:pt>
    <dgm:pt modelId="{38885F89-DF36-4B29-B21B-242758A1F15F}" type="parTrans" cxnId="{F7611A95-1E6D-4DDA-8F86-265AE340D5E0}">
      <dgm:prSet/>
      <dgm:spPr/>
      <dgm:t>
        <a:bodyPr/>
        <a:lstStyle/>
        <a:p>
          <a:endParaRPr lang="en-US"/>
        </a:p>
      </dgm:t>
    </dgm:pt>
    <dgm:pt modelId="{B9830FF1-0257-4ECB-9653-DAE1D0041AA3}" type="sibTrans" cxnId="{F7611A95-1E6D-4DDA-8F86-265AE340D5E0}">
      <dgm:prSet/>
      <dgm:spPr/>
      <dgm:t>
        <a:bodyPr/>
        <a:lstStyle/>
        <a:p>
          <a:endParaRPr lang="en-US"/>
        </a:p>
      </dgm:t>
    </dgm:pt>
    <dgm:pt modelId="{1BA35D76-A71B-4F72-9A2F-E6FCB7460312}">
      <dgm:prSet/>
      <dgm:spPr/>
      <dgm:t>
        <a:bodyPr/>
        <a:lstStyle/>
        <a:p>
          <a:r>
            <a:rPr lang="en-US"/>
            <a:t>Prayers of Prophet Muhammad – Compiled by Fethullah Gulen</a:t>
          </a:r>
        </a:p>
      </dgm:t>
    </dgm:pt>
    <dgm:pt modelId="{BA830864-3515-494F-8350-63D6DF00123C}" type="parTrans" cxnId="{603C58F7-45E0-475B-8FF1-55754CFF19C8}">
      <dgm:prSet/>
      <dgm:spPr/>
      <dgm:t>
        <a:bodyPr/>
        <a:lstStyle/>
        <a:p>
          <a:endParaRPr lang="en-US"/>
        </a:p>
      </dgm:t>
    </dgm:pt>
    <dgm:pt modelId="{0224425A-2FAB-4291-B039-D04197137CD6}" type="sibTrans" cxnId="{603C58F7-45E0-475B-8FF1-55754CFF19C8}">
      <dgm:prSet/>
      <dgm:spPr/>
      <dgm:t>
        <a:bodyPr/>
        <a:lstStyle/>
        <a:p>
          <a:endParaRPr lang="en-US"/>
        </a:p>
      </dgm:t>
    </dgm:pt>
    <dgm:pt modelId="{BFBEEA21-6366-42F5-A13D-1530F565B051}">
      <dgm:prSet/>
      <dgm:spPr/>
      <dgm:t>
        <a:bodyPr/>
        <a:lstStyle/>
        <a:p>
          <a:r>
            <a:rPr lang="en-US"/>
            <a:t>Kulubu’d Daria – Compiled by Fethullah Gulen</a:t>
          </a:r>
        </a:p>
      </dgm:t>
    </dgm:pt>
    <dgm:pt modelId="{907F5E45-9C0F-4D07-8697-CBA89E44EF83}" type="parTrans" cxnId="{B24A1AE2-050F-49DE-BCF4-75C3B4019BBD}">
      <dgm:prSet/>
      <dgm:spPr/>
      <dgm:t>
        <a:bodyPr/>
        <a:lstStyle/>
        <a:p>
          <a:endParaRPr lang="en-US"/>
        </a:p>
      </dgm:t>
    </dgm:pt>
    <dgm:pt modelId="{CC09996C-E268-4862-9996-9FF4A06FC7FC}" type="sibTrans" cxnId="{B24A1AE2-050F-49DE-BCF4-75C3B4019BBD}">
      <dgm:prSet/>
      <dgm:spPr/>
      <dgm:t>
        <a:bodyPr/>
        <a:lstStyle/>
        <a:p>
          <a:endParaRPr lang="en-US"/>
        </a:p>
      </dgm:t>
    </dgm:pt>
    <dgm:pt modelId="{10814FD3-1D7A-4B65-A822-1A893E9376A0}">
      <dgm:prSet/>
      <dgm:spPr/>
      <dgm:t>
        <a:bodyPr/>
        <a:lstStyle/>
        <a:p>
          <a:r>
            <a:rPr lang="en-US" dirty="0" err="1"/>
            <a:t>Jawshan</a:t>
          </a:r>
          <a:r>
            <a:rPr lang="en-US" dirty="0"/>
            <a:t> &amp; Morning </a:t>
          </a:r>
          <a:r>
            <a:rPr lang="en-US" dirty="0" err="1"/>
            <a:t>Adhkars</a:t>
          </a:r>
          <a:r>
            <a:rPr lang="en-US" dirty="0"/>
            <a:t>  </a:t>
          </a:r>
        </a:p>
      </dgm:t>
    </dgm:pt>
    <dgm:pt modelId="{F24EA60C-02F6-4E86-A880-49A8055465F9}" type="parTrans" cxnId="{61930446-7B2B-44D0-8786-1C81ED913DEE}">
      <dgm:prSet/>
      <dgm:spPr/>
      <dgm:t>
        <a:bodyPr/>
        <a:lstStyle/>
        <a:p>
          <a:endParaRPr lang="en-US"/>
        </a:p>
      </dgm:t>
    </dgm:pt>
    <dgm:pt modelId="{DFBAE227-ED46-451C-B66E-1FC215576444}" type="sibTrans" cxnId="{61930446-7B2B-44D0-8786-1C81ED913DEE}">
      <dgm:prSet/>
      <dgm:spPr/>
      <dgm:t>
        <a:bodyPr/>
        <a:lstStyle/>
        <a:p>
          <a:endParaRPr lang="en-US"/>
        </a:p>
      </dgm:t>
    </dgm:pt>
    <dgm:pt modelId="{AD7732F1-ECDE-A641-A93E-57CAAB3C8304}">
      <dgm:prSet/>
      <dgm:spPr/>
      <dgm:t>
        <a:bodyPr/>
        <a:lstStyle/>
        <a:p>
          <a:r>
            <a:rPr lang="en-US" dirty="0"/>
            <a:t>Wudu</a:t>
          </a:r>
        </a:p>
      </dgm:t>
    </dgm:pt>
    <dgm:pt modelId="{24EB0FAE-64AA-5F48-905D-DF0F370918A0}" type="parTrans" cxnId="{D5A03C11-D069-FB45-A56E-C483A9F6CE4F}">
      <dgm:prSet/>
      <dgm:spPr/>
    </dgm:pt>
    <dgm:pt modelId="{5349E543-34AC-1B41-AFB6-0D05482BD88F}" type="sibTrans" cxnId="{D5A03C11-D069-FB45-A56E-C483A9F6CE4F}">
      <dgm:prSet/>
      <dgm:spPr/>
    </dgm:pt>
    <dgm:pt modelId="{E772F7E3-3AD8-2F46-9C03-B0EDB5F3A354}" type="pres">
      <dgm:prSet presAssocID="{29A00011-D7EE-4C81-9A90-3E46696296FA}" presName="linear" presStyleCnt="0">
        <dgm:presLayoutVars>
          <dgm:animLvl val="lvl"/>
          <dgm:resizeHandles val="exact"/>
        </dgm:presLayoutVars>
      </dgm:prSet>
      <dgm:spPr/>
    </dgm:pt>
    <dgm:pt modelId="{3BF529A6-45EF-C24F-B33F-0E0CCDBF693B}" type="pres">
      <dgm:prSet presAssocID="{2B95DAB9-BEBB-4FF0-8FFB-615587A9A01F}" presName="parentText" presStyleLbl="node1" presStyleIdx="0" presStyleCnt="6">
        <dgm:presLayoutVars>
          <dgm:chMax val="0"/>
          <dgm:bulletEnabled val="1"/>
        </dgm:presLayoutVars>
      </dgm:prSet>
      <dgm:spPr/>
    </dgm:pt>
    <dgm:pt modelId="{99845A51-C008-5647-9842-CE4CC8C469E4}" type="pres">
      <dgm:prSet presAssocID="{A5CEBC09-FAD4-4E35-8A5A-81D7757C73C5}" presName="spacer" presStyleCnt="0"/>
      <dgm:spPr/>
    </dgm:pt>
    <dgm:pt modelId="{B8F7975B-E21E-5E47-9BAE-FEAC2A13FFFD}" type="pres">
      <dgm:prSet presAssocID="{C2517F84-195C-49BC-8F07-57FC4108B5AF}" presName="parentText" presStyleLbl="node1" presStyleIdx="1" presStyleCnt="6">
        <dgm:presLayoutVars>
          <dgm:chMax val="0"/>
          <dgm:bulletEnabled val="1"/>
        </dgm:presLayoutVars>
      </dgm:prSet>
      <dgm:spPr/>
    </dgm:pt>
    <dgm:pt modelId="{3845A83A-C14F-2F48-8177-0B1D347DBC9E}" type="pres">
      <dgm:prSet presAssocID="{B9830FF1-0257-4ECB-9653-DAE1D0041AA3}" presName="spacer" presStyleCnt="0"/>
      <dgm:spPr/>
    </dgm:pt>
    <dgm:pt modelId="{710F3307-4A5E-6D4B-A710-7DE9ED92DE47}" type="pres">
      <dgm:prSet presAssocID="{1BA35D76-A71B-4F72-9A2F-E6FCB7460312}" presName="parentText" presStyleLbl="node1" presStyleIdx="2" presStyleCnt="6">
        <dgm:presLayoutVars>
          <dgm:chMax val="0"/>
          <dgm:bulletEnabled val="1"/>
        </dgm:presLayoutVars>
      </dgm:prSet>
      <dgm:spPr/>
    </dgm:pt>
    <dgm:pt modelId="{E08D20AA-033E-C343-8488-1414907A1418}" type="pres">
      <dgm:prSet presAssocID="{0224425A-2FAB-4291-B039-D04197137CD6}" presName="spacer" presStyleCnt="0"/>
      <dgm:spPr/>
    </dgm:pt>
    <dgm:pt modelId="{08E0CB68-BACE-CD43-81CC-9884EE780004}" type="pres">
      <dgm:prSet presAssocID="{BFBEEA21-6366-42F5-A13D-1530F565B051}" presName="parentText" presStyleLbl="node1" presStyleIdx="3" presStyleCnt="6">
        <dgm:presLayoutVars>
          <dgm:chMax val="0"/>
          <dgm:bulletEnabled val="1"/>
        </dgm:presLayoutVars>
      </dgm:prSet>
      <dgm:spPr/>
    </dgm:pt>
    <dgm:pt modelId="{B8C11541-82A7-324A-B798-16361039B625}" type="pres">
      <dgm:prSet presAssocID="{CC09996C-E268-4862-9996-9FF4A06FC7FC}" presName="spacer" presStyleCnt="0"/>
      <dgm:spPr/>
    </dgm:pt>
    <dgm:pt modelId="{6294689A-BB35-5849-80E0-BDE7AA753A17}" type="pres">
      <dgm:prSet presAssocID="{10814FD3-1D7A-4B65-A822-1A893E9376A0}" presName="parentText" presStyleLbl="node1" presStyleIdx="4" presStyleCnt="6">
        <dgm:presLayoutVars>
          <dgm:chMax val="0"/>
          <dgm:bulletEnabled val="1"/>
        </dgm:presLayoutVars>
      </dgm:prSet>
      <dgm:spPr/>
    </dgm:pt>
    <dgm:pt modelId="{D425AA00-3293-5147-B8D1-65F11FD3554F}" type="pres">
      <dgm:prSet presAssocID="{DFBAE227-ED46-451C-B66E-1FC215576444}" presName="spacer" presStyleCnt="0"/>
      <dgm:spPr/>
    </dgm:pt>
    <dgm:pt modelId="{AB14C2B9-2738-8942-9433-3CC98783B678}" type="pres">
      <dgm:prSet presAssocID="{AD7732F1-ECDE-A641-A93E-57CAAB3C8304}" presName="parentText" presStyleLbl="node1" presStyleIdx="5" presStyleCnt="6">
        <dgm:presLayoutVars>
          <dgm:chMax val="0"/>
          <dgm:bulletEnabled val="1"/>
        </dgm:presLayoutVars>
      </dgm:prSet>
      <dgm:spPr/>
    </dgm:pt>
  </dgm:ptLst>
  <dgm:cxnLst>
    <dgm:cxn modelId="{BCE48E09-1C62-4ADB-B8E6-06A60115E975}" srcId="{29A00011-D7EE-4C81-9A90-3E46696296FA}" destId="{2B95DAB9-BEBB-4FF0-8FFB-615587A9A01F}" srcOrd="0" destOrd="0" parTransId="{502F0969-15A3-47FB-849A-D9AA9B3F2DB6}" sibTransId="{A5CEBC09-FAD4-4E35-8A5A-81D7757C73C5}"/>
    <dgm:cxn modelId="{0C6A610F-FB80-334B-8531-B4ED60B9427C}" type="presOf" srcId="{1BA35D76-A71B-4F72-9A2F-E6FCB7460312}" destId="{710F3307-4A5E-6D4B-A710-7DE9ED92DE47}" srcOrd="0" destOrd="0" presId="urn:microsoft.com/office/officeart/2005/8/layout/vList2"/>
    <dgm:cxn modelId="{D5A03C11-D069-FB45-A56E-C483A9F6CE4F}" srcId="{29A00011-D7EE-4C81-9A90-3E46696296FA}" destId="{AD7732F1-ECDE-A641-A93E-57CAAB3C8304}" srcOrd="5" destOrd="0" parTransId="{24EB0FAE-64AA-5F48-905D-DF0F370918A0}" sibTransId="{5349E543-34AC-1B41-AFB6-0D05482BD88F}"/>
    <dgm:cxn modelId="{61930446-7B2B-44D0-8786-1C81ED913DEE}" srcId="{29A00011-D7EE-4C81-9A90-3E46696296FA}" destId="{10814FD3-1D7A-4B65-A822-1A893E9376A0}" srcOrd="4" destOrd="0" parTransId="{F24EA60C-02F6-4E86-A880-49A8055465F9}" sibTransId="{DFBAE227-ED46-451C-B66E-1FC215576444}"/>
    <dgm:cxn modelId="{99C98D54-3D54-774C-86E4-747D99BFB4FC}" type="presOf" srcId="{BFBEEA21-6366-42F5-A13D-1530F565B051}" destId="{08E0CB68-BACE-CD43-81CC-9884EE780004}" srcOrd="0" destOrd="0" presId="urn:microsoft.com/office/officeart/2005/8/layout/vList2"/>
    <dgm:cxn modelId="{CDB8FB55-0229-DC47-88BB-564DBDE4EAA1}" type="presOf" srcId="{C2517F84-195C-49BC-8F07-57FC4108B5AF}" destId="{B8F7975B-E21E-5E47-9BAE-FEAC2A13FFFD}" srcOrd="0" destOrd="0" presId="urn:microsoft.com/office/officeart/2005/8/layout/vList2"/>
    <dgm:cxn modelId="{64846A6E-2DB6-1440-BBAA-11A48191EBB1}" type="presOf" srcId="{2B95DAB9-BEBB-4FF0-8FFB-615587A9A01F}" destId="{3BF529A6-45EF-C24F-B33F-0E0CCDBF693B}" srcOrd="0" destOrd="0" presId="urn:microsoft.com/office/officeart/2005/8/layout/vList2"/>
    <dgm:cxn modelId="{2410FF93-A253-8E40-87FB-B5BCB9162EA3}" type="presOf" srcId="{10814FD3-1D7A-4B65-A822-1A893E9376A0}" destId="{6294689A-BB35-5849-80E0-BDE7AA753A17}" srcOrd="0" destOrd="0" presId="urn:microsoft.com/office/officeart/2005/8/layout/vList2"/>
    <dgm:cxn modelId="{F7611A95-1E6D-4DDA-8F86-265AE340D5E0}" srcId="{29A00011-D7EE-4C81-9A90-3E46696296FA}" destId="{C2517F84-195C-49BC-8F07-57FC4108B5AF}" srcOrd="1" destOrd="0" parTransId="{38885F89-DF36-4B29-B21B-242758A1F15F}" sibTransId="{B9830FF1-0257-4ECB-9653-DAE1D0041AA3}"/>
    <dgm:cxn modelId="{5711F199-0A26-B347-ADEF-198A33AAE13E}" type="presOf" srcId="{29A00011-D7EE-4C81-9A90-3E46696296FA}" destId="{E772F7E3-3AD8-2F46-9C03-B0EDB5F3A354}" srcOrd="0" destOrd="0" presId="urn:microsoft.com/office/officeart/2005/8/layout/vList2"/>
    <dgm:cxn modelId="{E99F27D2-FF4A-0646-BD75-D1003258AD61}" type="presOf" srcId="{AD7732F1-ECDE-A641-A93E-57CAAB3C8304}" destId="{AB14C2B9-2738-8942-9433-3CC98783B678}" srcOrd="0" destOrd="0" presId="urn:microsoft.com/office/officeart/2005/8/layout/vList2"/>
    <dgm:cxn modelId="{B24A1AE2-050F-49DE-BCF4-75C3B4019BBD}" srcId="{29A00011-D7EE-4C81-9A90-3E46696296FA}" destId="{BFBEEA21-6366-42F5-A13D-1530F565B051}" srcOrd="3" destOrd="0" parTransId="{907F5E45-9C0F-4D07-8697-CBA89E44EF83}" sibTransId="{CC09996C-E268-4862-9996-9FF4A06FC7FC}"/>
    <dgm:cxn modelId="{603C58F7-45E0-475B-8FF1-55754CFF19C8}" srcId="{29A00011-D7EE-4C81-9A90-3E46696296FA}" destId="{1BA35D76-A71B-4F72-9A2F-E6FCB7460312}" srcOrd="2" destOrd="0" parTransId="{BA830864-3515-494F-8350-63D6DF00123C}" sibTransId="{0224425A-2FAB-4291-B039-D04197137CD6}"/>
    <dgm:cxn modelId="{BFC1B317-6E93-9244-9C6F-5E27BB534344}" type="presParOf" srcId="{E772F7E3-3AD8-2F46-9C03-B0EDB5F3A354}" destId="{3BF529A6-45EF-C24F-B33F-0E0CCDBF693B}" srcOrd="0" destOrd="0" presId="urn:microsoft.com/office/officeart/2005/8/layout/vList2"/>
    <dgm:cxn modelId="{C1B0988F-EA76-7647-96A6-3705BE026212}" type="presParOf" srcId="{E772F7E3-3AD8-2F46-9C03-B0EDB5F3A354}" destId="{99845A51-C008-5647-9842-CE4CC8C469E4}" srcOrd="1" destOrd="0" presId="urn:microsoft.com/office/officeart/2005/8/layout/vList2"/>
    <dgm:cxn modelId="{555E796B-7EF8-774D-A06F-A5FB877B9D99}" type="presParOf" srcId="{E772F7E3-3AD8-2F46-9C03-B0EDB5F3A354}" destId="{B8F7975B-E21E-5E47-9BAE-FEAC2A13FFFD}" srcOrd="2" destOrd="0" presId="urn:microsoft.com/office/officeart/2005/8/layout/vList2"/>
    <dgm:cxn modelId="{61EC59E6-DC76-FC43-A049-074A192D32AD}" type="presParOf" srcId="{E772F7E3-3AD8-2F46-9C03-B0EDB5F3A354}" destId="{3845A83A-C14F-2F48-8177-0B1D347DBC9E}" srcOrd="3" destOrd="0" presId="urn:microsoft.com/office/officeart/2005/8/layout/vList2"/>
    <dgm:cxn modelId="{39CDCC79-093E-FB42-BAC3-EC550D9517B7}" type="presParOf" srcId="{E772F7E3-3AD8-2F46-9C03-B0EDB5F3A354}" destId="{710F3307-4A5E-6D4B-A710-7DE9ED92DE47}" srcOrd="4" destOrd="0" presId="urn:microsoft.com/office/officeart/2005/8/layout/vList2"/>
    <dgm:cxn modelId="{8DA48B3F-746C-E142-8CA0-22BD5797E4DF}" type="presParOf" srcId="{E772F7E3-3AD8-2F46-9C03-B0EDB5F3A354}" destId="{E08D20AA-033E-C343-8488-1414907A1418}" srcOrd="5" destOrd="0" presId="urn:microsoft.com/office/officeart/2005/8/layout/vList2"/>
    <dgm:cxn modelId="{24D81921-0A9F-CE4F-B71D-E43D33BC5120}" type="presParOf" srcId="{E772F7E3-3AD8-2F46-9C03-B0EDB5F3A354}" destId="{08E0CB68-BACE-CD43-81CC-9884EE780004}" srcOrd="6" destOrd="0" presId="urn:microsoft.com/office/officeart/2005/8/layout/vList2"/>
    <dgm:cxn modelId="{FDE6DECC-14B4-6E42-862E-AFB385232DB5}" type="presParOf" srcId="{E772F7E3-3AD8-2F46-9C03-B0EDB5F3A354}" destId="{B8C11541-82A7-324A-B798-16361039B625}" srcOrd="7" destOrd="0" presId="urn:microsoft.com/office/officeart/2005/8/layout/vList2"/>
    <dgm:cxn modelId="{0533B6AD-3A14-2241-B9C4-55F135141D8E}" type="presParOf" srcId="{E772F7E3-3AD8-2F46-9C03-B0EDB5F3A354}" destId="{6294689A-BB35-5849-80E0-BDE7AA753A17}" srcOrd="8" destOrd="0" presId="urn:microsoft.com/office/officeart/2005/8/layout/vList2"/>
    <dgm:cxn modelId="{AC822254-5BAB-EA4C-B81E-36405348F51B}" type="presParOf" srcId="{E772F7E3-3AD8-2F46-9C03-B0EDB5F3A354}" destId="{D425AA00-3293-5147-B8D1-65F11FD3554F}" srcOrd="9" destOrd="0" presId="urn:microsoft.com/office/officeart/2005/8/layout/vList2"/>
    <dgm:cxn modelId="{8F50593A-30AD-7749-81A2-AB26F3C1BEF0}" type="presParOf" srcId="{E772F7E3-3AD8-2F46-9C03-B0EDB5F3A354}" destId="{AB14C2B9-2738-8942-9433-3CC98783B678}"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FC3794-B19B-784C-B19A-9FA09470DB52}">
      <dsp:nvSpPr>
        <dsp:cNvPr id="0" name=""/>
        <dsp:cNvSpPr/>
      </dsp:nvSpPr>
      <dsp:spPr>
        <a:xfrm>
          <a:off x="0" y="0"/>
          <a:ext cx="8262062" cy="120700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Vigilance, watchfulness </a:t>
          </a:r>
        </a:p>
      </dsp:txBody>
      <dsp:txXfrm>
        <a:off x="35352" y="35352"/>
        <a:ext cx="6959606" cy="1136304"/>
      </dsp:txXfrm>
    </dsp:sp>
    <dsp:sp modelId="{2BB3FB52-F64D-AA49-AF15-3CE74F2345FF}">
      <dsp:nvSpPr>
        <dsp:cNvPr id="0" name=""/>
        <dsp:cNvSpPr/>
      </dsp:nvSpPr>
      <dsp:spPr>
        <a:xfrm>
          <a:off x="729005" y="1408176"/>
          <a:ext cx="8262062" cy="120700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Involves constantly being aware of one’s thoughts, actions, and the presence of Allah</a:t>
          </a:r>
        </a:p>
      </dsp:txBody>
      <dsp:txXfrm>
        <a:off x="764357" y="1443528"/>
        <a:ext cx="6677797" cy="1136304"/>
      </dsp:txXfrm>
    </dsp:sp>
    <dsp:sp modelId="{74D94CEE-D098-5745-AAD2-B227E4D22CA3}">
      <dsp:nvSpPr>
        <dsp:cNvPr id="0" name=""/>
        <dsp:cNvSpPr/>
      </dsp:nvSpPr>
      <dsp:spPr>
        <a:xfrm>
          <a:off x="1458010" y="2816352"/>
          <a:ext cx="8262062" cy="120700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Taqwa, niyyah, dhikr, muhasabah, khushu, wasatiyyah </a:t>
          </a:r>
        </a:p>
      </dsp:txBody>
      <dsp:txXfrm>
        <a:off x="1493362" y="2851704"/>
        <a:ext cx="6677797" cy="1136304"/>
      </dsp:txXfrm>
    </dsp:sp>
    <dsp:sp modelId="{AAD5E4CF-CD34-5B4C-933F-8AD5D66827C5}">
      <dsp:nvSpPr>
        <dsp:cNvPr id="0" name=""/>
        <dsp:cNvSpPr/>
      </dsp:nvSpPr>
      <dsp:spPr>
        <a:xfrm>
          <a:off x="7477506" y="915314"/>
          <a:ext cx="784555" cy="784555"/>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654031" y="915314"/>
        <a:ext cx="431505" cy="590378"/>
      </dsp:txXfrm>
    </dsp:sp>
    <dsp:sp modelId="{E8855518-D6EA-6C4B-A753-6B7B78CBE069}">
      <dsp:nvSpPr>
        <dsp:cNvPr id="0" name=""/>
        <dsp:cNvSpPr/>
      </dsp:nvSpPr>
      <dsp:spPr>
        <a:xfrm>
          <a:off x="8206512" y="2315443"/>
          <a:ext cx="784555" cy="784555"/>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383037" y="2315443"/>
        <a:ext cx="431505" cy="5903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F529A6-45EF-C24F-B33F-0E0CCDBF693B}">
      <dsp:nvSpPr>
        <dsp:cNvPr id="0" name=""/>
        <dsp:cNvSpPr/>
      </dsp:nvSpPr>
      <dsp:spPr>
        <a:xfrm>
          <a:off x="0" y="18656"/>
          <a:ext cx="5641974" cy="76358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Tasbihat – Compiled by Said Nursi</a:t>
          </a:r>
        </a:p>
      </dsp:txBody>
      <dsp:txXfrm>
        <a:off x="37275" y="55931"/>
        <a:ext cx="5567424" cy="689039"/>
      </dsp:txXfrm>
    </dsp:sp>
    <dsp:sp modelId="{B8F7975B-E21E-5E47-9BAE-FEAC2A13FFFD}">
      <dsp:nvSpPr>
        <dsp:cNvPr id="0" name=""/>
        <dsp:cNvSpPr/>
      </dsp:nvSpPr>
      <dsp:spPr>
        <a:xfrm>
          <a:off x="0" y="842725"/>
          <a:ext cx="5641974" cy="763589"/>
        </a:xfrm>
        <a:prstGeom prst="roundRect">
          <a:avLst/>
        </a:prstGeom>
        <a:solidFill>
          <a:schemeClr val="accent2">
            <a:hueOff val="-264675"/>
            <a:satOff val="298"/>
            <a:lumOff val="70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Evening </a:t>
          </a:r>
          <a:r>
            <a:rPr lang="en-US" sz="2100" kern="1200" dirty="0" err="1"/>
            <a:t>Adkhar</a:t>
          </a:r>
          <a:r>
            <a:rPr lang="en-US" sz="2100" kern="1200" dirty="0"/>
            <a:t> (between maghrib and </a:t>
          </a:r>
          <a:r>
            <a:rPr lang="en-US" sz="2100" kern="1200" dirty="0" err="1"/>
            <a:t>isha</a:t>
          </a:r>
          <a:r>
            <a:rPr lang="en-US" sz="2100" kern="1200" dirty="0"/>
            <a:t> prayers) – Compiled by Said Nursi </a:t>
          </a:r>
        </a:p>
      </dsp:txBody>
      <dsp:txXfrm>
        <a:off x="37275" y="880000"/>
        <a:ext cx="5567424" cy="689039"/>
      </dsp:txXfrm>
    </dsp:sp>
    <dsp:sp modelId="{710F3307-4A5E-6D4B-A710-7DE9ED92DE47}">
      <dsp:nvSpPr>
        <dsp:cNvPr id="0" name=""/>
        <dsp:cNvSpPr/>
      </dsp:nvSpPr>
      <dsp:spPr>
        <a:xfrm>
          <a:off x="0" y="1666795"/>
          <a:ext cx="5641974" cy="763589"/>
        </a:xfrm>
        <a:prstGeom prst="roundRect">
          <a:avLst/>
        </a:prstGeom>
        <a:solidFill>
          <a:schemeClr val="accent2">
            <a:hueOff val="-529349"/>
            <a:satOff val="597"/>
            <a:lumOff val="141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Prayers of Prophet Muhammad – Compiled by Fethullah Gulen</a:t>
          </a:r>
        </a:p>
      </dsp:txBody>
      <dsp:txXfrm>
        <a:off x="37275" y="1704070"/>
        <a:ext cx="5567424" cy="689039"/>
      </dsp:txXfrm>
    </dsp:sp>
    <dsp:sp modelId="{08E0CB68-BACE-CD43-81CC-9884EE780004}">
      <dsp:nvSpPr>
        <dsp:cNvPr id="0" name=""/>
        <dsp:cNvSpPr/>
      </dsp:nvSpPr>
      <dsp:spPr>
        <a:xfrm>
          <a:off x="0" y="2490864"/>
          <a:ext cx="5641974" cy="763589"/>
        </a:xfrm>
        <a:prstGeom prst="roundRect">
          <a:avLst/>
        </a:prstGeom>
        <a:solidFill>
          <a:schemeClr val="accent2">
            <a:hueOff val="-794024"/>
            <a:satOff val="895"/>
            <a:lumOff val="211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Kulubu’d Daria – Compiled by Fethullah Gulen</a:t>
          </a:r>
        </a:p>
      </dsp:txBody>
      <dsp:txXfrm>
        <a:off x="37275" y="2528139"/>
        <a:ext cx="5567424" cy="689039"/>
      </dsp:txXfrm>
    </dsp:sp>
    <dsp:sp modelId="{6294689A-BB35-5849-80E0-BDE7AA753A17}">
      <dsp:nvSpPr>
        <dsp:cNvPr id="0" name=""/>
        <dsp:cNvSpPr/>
      </dsp:nvSpPr>
      <dsp:spPr>
        <a:xfrm>
          <a:off x="0" y="3314934"/>
          <a:ext cx="5641974" cy="763589"/>
        </a:xfrm>
        <a:prstGeom prst="roundRect">
          <a:avLst/>
        </a:prstGeom>
        <a:solidFill>
          <a:schemeClr val="accent2">
            <a:hueOff val="-1058698"/>
            <a:satOff val="1194"/>
            <a:lumOff val="282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err="1"/>
            <a:t>Jawshan</a:t>
          </a:r>
          <a:r>
            <a:rPr lang="en-US" sz="2100" kern="1200" dirty="0"/>
            <a:t> &amp; Morning </a:t>
          </a:r>
          <a:r>
            <a:rPr lang="en-US" sz="2100" kern="1200" dirty="0" err="1"/>
            <a:t>Adhkars</a:t>
          </a:r>
          <a:r>
            <a:rPr lang="en-US" sz="2100" kern="1200" dirty="0"/>
            <a:t>  </a:t>
          </a:r>
        </a:p>
      </dsp:txBody>
      <dsp:txXfrm>
        <a:off x="37275" y="3352209"/>
        <a:ext cx="5567424" cy="689039"/>
      </dsp:txXfrm>
    </dsp:sp>
    <dsp:sp modelId="{AB14C2B9-2738-8942-9433-3CC98783B678}">
      <dsp:nvSpPr>
        <dsp:cNvPr id="0" name=""/>
        <dsp:cNvSpPr/>
      </dsp:nvSpPr>
      <dsp:spPr>
        <a:xfrm>
          <a:off x="0" y="4139004"/>
          <a:ext cx="5641974" cy="763589"/>
        </a:xfrm>
        <a:prstGeom prst="round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Wudu</a:t>
          </a:r>
        </a:p>
      </dsp:txBody>
      <dsp:txXfrm>
        <a:off x="37275" y="4176279"/>
        <a:ext cx="5567424" cy="68903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BDCEDF-BF15-D14B-9879-3D0D6A6A8465}" type="datetimeFigureOut">
              <a:rPr lang="en-US" smtClean="0"/>
              <a:t>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29EFA8-4CCE-E64C-9A1C-34A129D9BCDA}" type="slidenum">
              <a:rPr lang="en-US" smtClean="0"/>
              <a:t>‹#›</a:t>
            </a:fld>
            <a:endParaRPr lang="en-US"/>
          </a:p>
        </p:txBody>
      </p:sp>
    </p:spTree>
    <p:extLst>
      <p:ext uri="{BB962C8B-B14F-4D97-AF65-F5344CB8AC3E}">
        <p14:creationId xmlns:p14="http://schemas.microsoft.com/office/powerpoint/2010/main" val="256908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29EFA8-4CCE-E64C-9A1C-34A129D9BCDA}" type="slidenum">
              <a:rPr lang="en-US" smtClean="0"/>
              <a:t>1</a:t>
            </a:fld>
            <a:endParaRPr lang="en-US"/>
          </a:p>
        </p:txBody>
      </p:sp>
    </p:spTree>
    <p:extLst>
      <p:ext uri="{BB962C8B-B14F-4D97-AF65-F5344CB8AC3E}">
        <p14:creationId xmlns:p14="http://schemas.microsoft.com/office/powerpoint/2010/main" val="509218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this is what mindfulness is really about, dhikr. It is what is coming to another word for attention in Arabic which is </a:t>
            </a:r>
            <a:r>
              <a:rPr lang="en-US" dirty="0" err="1"/>
              <a:t>yaqadha</a:t>
            </a:r>
            <a:r>
              <a:rPr lang="en-US" dirty="0"/>
              <a:t> </a:t>
            </a:r>
          </a:p>
          <a:p>
            <a:endParaRPr lang="en-US" dirty="0"/>
          </a:p>
          <a:p>
            <a:r>
              <a:rPr lang="en-US" dirty="0"/>
              <a:t>I always find it very interesting that in post-modern writings we often see people avoiding the concept of death, yet in pre-modern writing it was often the focus. Why? Because they are choosing to occupy their minds with other things rather than what is really important. They used to write about death in as a fear tactic, but as a reminder that we are finite beings. Have you ever heard the old saying carpe diem? Seize the day…it actually never meant that. It was used in old writings as reminder that in one of the hours of one of the days you will be seized. </a:t>
            </a:r>
          </a:p>
          <a:p>
            <a:endParaRPr lang="en-US" dirty="0"/>
          </a:p>
          <a:p>
            <a:r>
              <a:rPr lang="en-US" dirty="0"/>
              <a:t>So the post-modern world might want to avoid talking about death, but the end of this </a:t>
            </a:r>
            <a:r>
              <a:rPr lang="en-US" dirty="0" err="1"/>
              <a:t>dunya</a:t>
            </a:r>
            <a:r>
              <a:rPr lang="en-US" dirty="0"/>
              <a:t> is just the beginning of the eternal world where there is no death. And the start of our real lives. </a:t>
            </a:r>
          </a:p>
          <a:p>
            <a:endParaRPr lang="en-US" dirty="0"/>
          </a:p>
          <a:p>
            <a:r>
              <a:rPr lang="en-US" dirty="0"/>
              <a:t>Prophet Muhammad was fully aware of death and there is not a page in the Qur’an that doesn’t have the scent of death permeating from it, but not in the morbid sense. This is not morbidity, it is actually to make us fully aware of the preciousness of the time we have been given. </a:t>
            </a:r>
          </a:p>
        </p:txBody>
      </p:sp>
      <p:sp>
        <p:nvSpPr>
          <p:cNvPr id="4" name="Slide Number Placeholder 3"/>
          <p:cNvSpPr>
            <a:spLocks noGrp="1"/>
          </p:cNvSpPr>
          <p:nvPr>
            <p:ph type="sldNum" sz="quarter" idx="5"/>
          </p:nvPr>
        </p:nvSpPr>
        <p:spPr/>
        <p:txBody>
          <a:bodyPr/>
          <a:lstStyle/>
          <a:p>
            <a:fld id="{8129EFA8-4CCE-E64C-9A1C-34A129D9BCDA}" type="slidenum">
              <a:rPr lang="en-US" smtClean="0"/>
              <a:t>10</a:t>
            </a:fld>
            <a:endParaRPr lang="en-US"/>
          </a:p>
        </p:txBody>
      </p:sp>
    </p:spTree>
    <p:extLst>
      <p:ext uri="{BB962C8B-B14F-4D97-AF65-F5344CB8AC3E}">
        <p14:creationId xmlns:p14="http://schemas.microsoft.com/office/powerpoint/2010/main" val="1033435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Life is a gift from Allah – so we must not waste it away with insignificant concern. Even the ancient </a:t>
            </a:r>
            <a:r>
              <a:rPr lang="en-US" dirty="0" err="1"/>
              <a:t>greeks</a:t>
            </a:r>
            <a:r>
              <a:rPr lang="en-US" dirty="0"/>
              <a:t> had similar teachings they said what you pay attention to will define you. The point here isn’t that we can’t spend time relaxing, but that sometimes we aren’t consciously choosing at all. </a:t>
            </a:r>
          </a:p>
        </p:txBody>
      </p:sp>
      <p:sp>
        <p:nvSpPr>
          <p:cNvPr id="4" name="Slide Number Placeholder 3"/>
          <p:cNvSpPr>
            <a:spLocks noGrp="1"/>
          </p:cNvSpPr>
          <p:nvPr>
            <p:ph type="sldNum" sz="quarter" idx="5"/>
          </p:nvPr>
        </p:nvSpPr>
        <p:spPr/>
        <p:txBody>
          <a:bodyPr/>
          <a:lstStyle/>
          <a:p>
            <a:fld id="{8129EFA8-4CCE-E64C-9A1C-34A129D9BCDA}" type="slidenum">
              <a:rPr lang="en-US" smtClean="0"/>
              <a:t>11</a:t>
            </a:fld>
            <a:endParaRPr lang="en-US"/>
          </a:p>
        </p:txBody>
      </p:sp>
    </p:spTree>
    <p:extLst>
      <p:ext uri="{BB962C8B-B14F-4D97-AF65-F5344CB8AC3E}">
        <p14:creationId xmlns:p14="http://schemas.microsoft.com/office/powerpoint/2010/main" val="2683234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we have the ability all the time to internalize good or bad things. And this brings me to another early scholar that I am happy to introduce you to this evening, which is Imam Al-</a:t>
            </a:r>
            <a:r>
              <a:rPr lang="en-US" dirty="0" err="1"/>
              <a:t>Qushayri</a:t>
            </a:r>
            <a:r>
              <a:rPr lang="en-US" dirty="0"/>
              <a:t>, who wrote a </a:t>
            </a:r>
            <a:r>
              <a:rPr lang="en-US" dirty="0" err="1"/>
              <a:t>Risalah</a:t>
            </a:r>
            <a:r>
              <a:rPr lang="en-US" dirty="0"/>
              <a:t> on Sufism. </a:t>
            </a:r>
          </a:p>
          <a:p>
            <a:endParaRPr lang="en-US" dirty="0"/>
          </a:p>
          <a:p>
            <a:r>
              <a:rPr lang="en-US" dirty="0"/>
              <a:t>This book had a profound impact on Imam Ghazali. It is a foundational book on the concept of </a:t>
            </a:r>
            <a:r>
              <a:rPr lang="en-US" dirty="0" err="1"/>
              <a:t>tasawwuf</a:t>
            </a:r>
            <a:r>
              <a:rPr lang="en-US" dirty="0"/>
              <a:t>. </a:t>
            </a:r>
            <a:r>
              <a:rPr lang="en-US" dirty="0" err="1"/>
              <a:t>Tasawwuf</a:t>
            </a:r>
            <a:r>
              <a:rPr lang="en-US" dirty="0"/>
              <a:t> is the spiritual life of </a:t>
            </a:r>
            <a:r>
              <a:rPr lang="en-US" dirty="0" err="1"/>
              <a:t>islam</a:t>
            </a:r>
            <a:r>
              <a:rPr lang="en-US" dirty="0"/>
              <a:t>, so it means to know yourself, gain knowledge, and form a relationship with Allah, and more. But it’s a </a:t>
            </a:r>
            <a:r>
              <a:rPr lang="en-US" dirty="0" err="1"/>
              <a:t>sufi</a:t>
            </a:r>
            <a:r>
              <a:rPr lang="en-US" dirty="0"/>
              <a:t> word and it is a very important aspect of our </a:t>
            </a:r>
            <a:r>
              <a:rPr lang="en-US" dirty="0" err="1"/>
              <a:t>deen</a:t>
            </a:r>
            <a:r>
              <a:rPr lang="en-US" dirty="0"/>
              <a:t>. </a:t>
            </a:r>
          </a:p>
          <a:p>
            <a:endParaRPr lang="en-US" dirty="0"/>
          </a:p>
          <a:p>
            <a:r>
              <a:rPr lang="en-US" dirty="0"/>
              <a:t>In this </a:t>
            </a:r>
            <a:r>
              <a:rPr lang="en-US" dirty="0" err="1"/>
              <a:t>risalah</a:t>
            </a:r>
            <a:r>
              <a:rPr lang="en-US" dirty="0"/>
              <a:t>, he has a chapter called al-</a:t>
            </a:r>
            <a:r>
              <a:rPr lang="en-US" dirty="0" err="1"/>
              <a:t>waqt</a:t>
            </a:r>
            <a:r>
              <a:rPr lang="en-US" dirty="0"/>
              <a:t>. (time) and he says, “time for the people who have had realization (meaning they interpreted the reality of our </a:t>
            </a:r>
            <a:r>
              <a:rPr lang="en-US" dirty="0" err="1"/>
              <a:t>deen</a:t>
            </a:r>
            <a:r>
              <a:rPr lang="en-US" dirty="0"/>
              <a:t>) have confirmed that it is true and if you practice it, you will get the results. Meaning the people who have </a:t>
            </a:r>
            <a:r>
              <a:rPr lang="en-US" dirty="0" err="1"/>
              <a:t>tahqiq</a:t>
            </a:r>
            <a:r>
              <a:rPr lang="en-US" dirty="0"/>
              <a:t> (who have verified things) view time and know time not as something tangible, but almost like an illusion. </a:t>
            </a:r>
          </a:p>
          <a:p>
            <a:endParaRPr lang="en-US" dirty="0"/>
          </a:p>
          <a:p>
            <a:r>
              <a:rPr lang="en-US" dirty="0"/>
              <a:t>What he means by this, is we don’t know if we are going to have the next minute. So I can make plans for tomorrow, and tomorrow will come for a lot of people, but it’s not going to come for everybody.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129EFA8-4CCE-E64C-9A1C-34A129D9BCDA}" type="slidenum">
              <a:rPr lang="en-US" smtClean="0"/>
              <a:t>12</a:t>
            </a:fld>
            <a:endParaRPr lang="en-US"/>
          </a:p>
        </p:txBody>
      </p:sp>
    </p:spTree>
    <p:extLst>
      <p:ext uri="{BB962C8B-B14F-4D97-AF65-F5344CB8AC3E}">
        <p14:creationId xmlns:p14="http://schemas.microsoft.com/office/powerpoint/2010/main" val="85910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262421"/>
                </a:solidFill>
                <a:effectLst/>
                <a:highlight>
                  <a:srgbClr val="B87F45"/>
                </a:highlight>
                <a:latin typeface="freight-text-pro"/>
              </a:rPr>
              <a:t>We are not angels, but we are also not devils. We are somewhere in between. Where we will through our own weaknesses, may sin. We may commit sins because we are human, not because we are devils. And then we seek forgiveness of Allah. Look at </a:t>
            </a:r>
            <a:r>
              <a:rPr lang="en-US" b="0" i="0" u="none" strike="noStrike" dirty="0" err="1">
                <a:solidFill>
                  <a:srgbClr val="262421"/>
                </a:solidFill>
                <a:effectLst/>
                <a:highlight>
                  <a:srgbClr val="B87F45"/>
                </a:highlight>
                <a:latin typeface="freight-text-pro"/>
              </a:rPr>
              <a:t>Adem</a:t>
            </a:r>
            <a:r>
              <a:rPr lang="en-US" b="0" i="0" u="none" strike="noStrike" dirty="0">
                <a:solidFill>
                  <a:srgbClr val="262421"/>
                </a:solidFill>
                <a:effectLst/>
                <a:highlight>
                  <a:srgbClr val="B87F45"/>
                </a:highlight>
                <a:latin typeface="freight-text-pro"/>
              </a:rPr>
              <a:t> as – there was only one thing he and </a:t>
            </a:r>
            <a:r>
              <a:rPr lang="en-US" b="0" i="0" u="none" strike="noStrike" dirty="0" err="1">
                <a:solidFill>
                  <a:srgbClr val="262421"/>
                </a:solidFill>
                <a:effectLst/>
                <a:highlight>
                  <a:srgbClr val="B87F45"/>
                </a:highlight>
                <a:latin typeface="freight-text-pro"/>
              </a:rPr>
              <a:t>Hawa</a:t>
            </a:r>
            <a:r>
              <a:rPr lang="en-US" b="0" i="0" u="none" strike="noStrike" dirty="0">
                <a:solidFill>
                  <a:srgbClr val="262421"/>
                </a:solidFill>
                <a:effectLst/>
                <a:highlight>
                  <a:srgbClr val="B87F45"/>
                </a:highlight>
                <a:latin typeface="freight-text-pro"/>
              </a:rPr>
              <a:t> could have done wrong, but they did it. Then they showed us how to seek forgiveness, and they continued to progress. They were present in the moment. </a:t>
            </a:r>
            <a:endParaRPr lang="en-US" dirty="0"/>
          </a:p>
        </p:txBody>
      </p:sp>
      <p:sp>
        <p:nvSpPr>
          <p:cNvPr id="4" name="Slide Number Placeholder 3"/>
          <p:cNvSpPr>
            <a:spLocks noGrp="1"/>
          </p:cNvSpPr>
          <p:nvPr>
            <p:ph type="sldNum" sz="quarter" idx="5"/>
          </p:nvPr>
        </p:nvSpPr>
        <p:spPr/>
        <p:txBody>
          <a:bodyPr/>
          <a:lstStyle/>
          <a:p>
            <a:fld id="{8129EFA8-4CCE-E64C-9A1C-34A129D9BCDA}" type="slidenum">
              <a:rPr lang="en-US" smtClean="0"/>
              <a:t>13</a:t>
            </a:fld>
            <a:endParaRPr lang="en-US"/>
          </a:p>
        </p:txBody>
      </p:sp>
    </p:spTree>
    <p:extLst>
      <p:ext uri="{BB962C8B-B14F-4D97-AF65-F5344CB8AC3E}">
        <p14:creationId xmlns:p14="http://schemas.microsoft.com/office/powerpoint/2010/main" val="9592355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strike="noStrike" dirty="0">
                <a:solidFill>
                  <a:srgbClr val="000000"/>
                </a:solidFill>
                <a:effectLst/>
                <a:latin typeface="-webkit-standard"/>
              </a:rPr>
              <a:t>This supplication reflects Adam's recognition of his mistake, his humility, and his plea for Allah's forgiveness and mercy.</a:t>
            </a:r>
          </a:p>
          <a:p>
            <a:pPr algn="l"/>
            <a:endParaRPr lang="en-US" b="0" i="0" u="none" strike="noStrike" dirty="0">
              <a:solidFill>
                <a:srgbClr val="000000"/>
              </a:solidFill>
              <a:effectLst/>
              <a:latin typeface="-webkit-standard"/>
            </a:endParaRPr>
          </a:p>
          <a:p>
            <a:pPr algn="l"/>
            <a:r>
              <a:rPr lang="en-US" b="0" i="0" u="none" strike="noStrike" dirty="0">
                <a:solidFill>
                  <a:srgbClr val="000000"/>
                </a:solidFill>
                <a:effectLst/>
                <a:latin typeface="-webkit-standard"/>
              </a:rPr>
              <a:t>"</a:t>
            </a:r>
            <a:r>
              <a:rPr lang="en-US" b="0" i="0" u="none" strike="noStrike" dirty="0" err="1">
                <a:solidFill>
                  <a:srgbClr val="000000"/>
                </a:solidFill>
                <a:effectLst/>
                <a:latin typeface="-webkit-standard"/>
              </a:rPr>
              <a:t>Rabbana</a:t>
            </a:r>
            <a:r>
              <a:rPr lang="en-US" b="0" i="0" u="none" strike="noStrike" dirty="0">
                <a:solidFill>
                  <a:srgbClr val="000000"/>
                </a:solidFill>
                <a:effectLst/>
                <a:latin typeface="-webkit-standard"/>
              </a:rPr>
              <a:t> </a:t>
            </a:r>
            <a:r>
              <a:rPr lang="en-US" b="0" i="0" u="none" strike="noStrike" dirty="0" err="1">
                <a:solidFill>
                  <a:srgbClr val="000000"/>
                </a:solidFill>
                <a:effectLst/>
                <a:latin typeface="-webkit-standard"/>
              </a:rPr>
              <a:t>zalamna</a:t>
            </a:r>
            <a:r>
              <a:rPr lang="en-US" b="0" i="0" u="none" strike="noStrike" dirty="0">
                <a:solidFill>
                  <a:srgbClr val="000000"/>
                </a:solidFill>
                <a:effectLst/>
                <a:latin typeface="-webkit-standard"/>
              </a:rPr>
              <a:t> </a:t>
            </a:r>
            <a:r>
              <a:rPr lang="en-US" b="0" i="0" u="none" strike="noStrike" dirty="0" err="1">
                <a:solidFill>
                  <a:srgbClr val="000000"/>
                </a:solidFill>
                <a:effectLst/>
                <a:latin typeface="-webkit-standard"/>
              </a:rPr>
              <a:t>anfusana</a:t>
            </a:r>
            <a:r>
              <a:rPr lang="en-US" b="0" i="0" u="none" strike="noStrike" dirty="0">
                <a:solidFill>
                  <a:srgbClr val="000000"/>
                </a:solidFill>
                <a:effectLst/>
                <a:latin typeface="-webkit-standard"/>
              </a:rPr>
              <a:t> </a:t>
            </a:r>
            <a:r>
              <a:rPr lang="en-US" b="0" i="0" u="none" strike="noStrike" dirty="0" err="1">
                <a:solidFill>
                  <a:srgbClr val="000000"/>
                </a:solidFill>
                <a:effectLst/>
                <a:latin typeface="-webkit-standard"/>
              </a:rPr>
              <a:t>wa</a:t>
            </a:r>
            <a:r>
              <a:rPr lang="en-US" b="0" i="0" u="none" strike="noStrike" dirty="0">
                <a:solidFill>
                  <a:srgbClr val="000000"/>
                </a:solidFill>
                <a:effectLst/>
                <a:latin typeface="-webkit-standard"/>
              </a:rPr>
              <a:t> </a:t>
            </a:r>
            <a:r>
              <a:rPr lang="en-US" b="0" i="0" u="none" strike="noStrike" dirty="0" err="1">
                <a:solidFill>
                  <a:srgbClr val="000000"/>
                </a:solidFill>
                <a:effectLst/>
                <a:latin typeface="-webkit-standard"/>
              </a:rPr>
              <a:t>illam</a:t>
            </a:r>
            <a:r>
              <a:rPr lang="en-US" b="0" i="0" u="none" strike="noStrike" dirty="0">
                <a:solidFill>
                  <a:srgbClr val="000000"/>
                </a:solidFill>
                <a:effectLst/>
                <a:latin typeface="-webkit-standard"/>
              </a:rPr>
              <a:t> </a:t>
            </a:r>
            <a:r>
              <a:rPr lang="en-US" b="0" i="0" u="none" strike="noStrike" dirty="0" err="1">
                <a:solidFill>
                  <a:srgbClr val="000000"/>
                </a:solidFill>
                <a:effectLst/>
                <a:latin typeface="-webkit-standard"/>
              </a:rPr>
              <a:t>taghfir</a:t>
            </a:r>
            <a:r>
              <a:rPr lang="en-US" b="0" i="0" u="none" strike="noStrike" dirty="0">
                <a:solidFill>
                  <a:srgbClr val="000000"/>
                </a:solidFill>
                <a:effectLst/>
                <a:latin typeface="-webkit-standard"/>
              </a:rPr>
              <a:t> </a:t>
            </a:r>
            <a:r>
              <a:rPr lang="en-US" b="0" i="0" u="none" strike="noStrike" dirty="0" err="1">
                <a:solidFill>
                  <a:srgbClr val="000000"/>
                </a:solidFill>
                <a:effectLst/>
                <a:latin typeface="-webkit-standard"/>
              </a:rPr>
              <a:t>lana</a:t>
            </a:r>
            <a:r>
              <a:rPr lang="en-US" b="0" i="0" u="none" strike="noStrike" dirty="0">
                <a:solidFill>
                  <a:srgbClr val="000000"/>
                </a:solidFill>
                <a:effectLst/>
                <a:latin typeface="-webkit-standard"/>
              </a:rPr>
              <a:t> </a:t>
            </a:r>
            <a:r>
              <a:rPr lang="en-US" b="0" i="0" u="none" strike="noStrike" dirty="0" err="1">
                <a:solidFill>
                  <a:srgbClr val="000000"/>
                </a:solidFill>
                <a:effectLst/>
                <a:latin typeface="-webkit-standard"/>
              </a:rPr>
              <a:t>watarhamna</a:t>
            </a:r>
            <a:r>
              <a:rPr lang="en-US" b="0" i="0" u="none" strike="noStrike" dirty="0">
                <a:solidFill>
                  <a:srgbClr val="000000"/>
                </a:solidFill>
                <a:effectLst/>
                <a:latin typeface="-webkit-standard"/>
              </a:rPr>
              <a:t> </a:t>
            </a:r>
            <a:r>
              <a:rPr lang="en-US" b="0" i="0" u="none" strike="noStrike" dirty="0" err="1">
                <a:solidFill>
                  <a:srgbClr val="000000"/>
                </a:solidFill>
                <a:effectLst/>
                <a:latin typeface="-webkit-standard"/>
              </a:rPr>
              <a:t>lanakoonanna</a:t>
            </a:r>
            <a:r>
              <a:rPr lang="en-US" b="0" i="0" u="none" strike="noStrike" dirty="0">
                <a:solidFill>
                  <a:srgbClr val="000000"/>
                </a:solidFill>
                <a:effectLst/>
                <a:latin typeface="-webkit-standard"/>
              </a:rPr>
              <a:t> mina </a:t>
            </a:r>
            <a:r>
              <a:rPr lang="en-US" b="0" i="0" u="none" strike="noStrike" dirty="0" err="1">
                <a:solidFill>
                  <a:srgbClr val="000000"/>
                </a:solidFill>
                <a:effectLst/>
                <a:latin typeface="-webkit-standard"/>
              </a:rPr>
              <a:t>alkhasireen</a:t>
            </a:r>
            <a:r>
              <a:rPr lang="en-US" b="0" i="0" u="none" strike="noStrike" dirty="0">
                <a:solidFill>
                  <a:srgbClr val="000000"/>
                </a:solidFill>
                <a:effectLst/>
                <a:latin typeface="-webkit-standard"/>
              </a:rPr>
              <a:t>.”</a:t>
            </a:r>
          </a:p>
          <a:p>
            <a:pPr algn="l"/>
            <a:endParaRPr lang="en-US" b="0" i="0" u="none" strike="noStrike" dirty="0">
              <a:solidFill>
                <a:srgbClr val="000000"/>
              </a:solidFill>
              <a:effectLst/>
              <a:latin typeface="-webkit-standard"/>
            </a:endParaRPr>
          </a:p>
          <a:p>
            <a:pPr algn="l"/>
            <a:r>
              <a:rPr lang="en-US" b="0" i="0" u="none" strike="noStrike" dirty="0">
                <a:solidFill>
                  <a:srgbClr val="000000"/>
                </a:solidFill>
                <a:effectLst/>
                <a:latin typeface="-webkit-standard"/>
              </a:rPr>
              <a:t>How did </a:t>
            </a:r>
            <a:r>
              <a:rPr lang="en-US" b="0" i="0" u="none" strike="noStrike" dirty="0" err="1">
                <a:solidFill>
                  <a:srgbClr val="000000"/>
                </a:solidFill>
                <a:effectLst/>
                <a:latin typeface="-webkit-standard"/>
              </a:rPr>
              <a:t>Adem</a:t>
            </a:r>
            <a:r>
              <a:rPr lang="en-US" b="0" i="0" u="none" strike="noStrike" dirty="0">
                <a:solidFill>
                  <a:srgbClr val="000000"/>
                </a:solidFill>
                <a:effectLst/>
                <a:latin typeface="-webkit-standard"/>
              </a:rPr>
              <a:t> &amp; </a:t>
            </a:r>
            <a:r>
              <a:rPr lang="en-US" b="0" i="0" u="none" strike="noStrike" dirty="0" err="1">
                <a:solidFill>
                  <a:srgbClr val="000000"/>
                </a:solidFill>
                <a:effectLst/>
                <a:latin typeface="-webkit-standard"/>
              </a:rPr>
              <a:t>Hawa</a:t>
            </a:r>
            <a:r>
              <a:rPr lang="en-US" b="0" i="0" u="none" strike="noStrike" dirty="0">
                <a:solidFill>
                  <a:srgbClr val="000000"/>
                </a:solidFill>
                <a:effectLst/>
                <a:latin typeface="-webkit-standard"/>
              </a:rPr>
              <a:t> progress? </a:t>
            </a:r>
            <a:endParaRPr lang="en-US" dirty="0"/>
          </a:p>
        </p:txBody>
      </p:sp>
      <p:sp>
        <p:nvSpPr>
          <p:cNvPr id="4" name="Slide Number Placeholder 3"/>
          <p:cNvSpPr>
            <a:spLocks noGrp="1"/>
          </p:cNvSpPr>
          <p:nvPr>
            <p:ph type="sldNum" sz="quarter" idx="5"/>
          </p:nvPr>
        </p:nvSpPr>
        <p:spPr/>
        <p:txBody>
          <a:bodyPr/>
          <a:lstStyle/>
          <a:p>
            <a:fld id="{8129EFA8-4CCE-E64C-9A1C-34A129D9BCDA}" type="slidenum">
              <a:rPr lang="en-US" smtClean="0"/>
              <a:t>14</a:t>
            </a:fld>
            <a:endParaRPr lang="en-US"/>
          </a:p>
        </p:txBody>
      </p:sp>
    </p:spTree>
    <p:extLst>
      <p:ext uri="{BB962C8B-B14F-4D97-AF65-F5344CB8AC3E}">
        <p14:creationId xmlns:p14="http://schemas.microsoft.com/office/powerpoint/2010/main" val="29168410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risalah</a:t>
            </a:r>
            <a:r>
              <a:rPr lang="en-US" dirty="0"/>
              <a:t> then continues to say that time is what are you in, if you are in the </a:t>
            </a:r>
            <a:r>
              <a:rPr lang="en-US" dirty="0" err="1"/>
              <a:t>dunya</a:t>
            </a:r>
            <a:r>
              <a:rPr lang="en-US" dirty="0"/>
              <a:t>, then your time is the </a:t>
            </a:r>
            <a:r>
              <a:rPr lang="en-US" dirty="0" err="1"/>
              <a:t>dunya</a:t>
            </a:r>
            <a:r>
              <a:rPr lang="en-US" dirty="0"/>
              <a:t>, if you are in the afterlife then time is the afterlife, if you are in joy, then time is joy, and if you are in grief, then time is grief. Time is essentially what overwhelms the human being. It’s your experience, It is the now and only God is the eternal One. </a:t>
            </a:r>
          </a:p>
          <a:p>
            <a:endParaRPr lang="en-US" dirty="0"/>
          </a:p>
          <a:p>
            <a:r>
              <a:rPr lang="en-US" dirty="0"/>
              <a:t>Imam </a:t>
            </a:r>
            <a:r>
              <a:rPr lang="en-US" dirty="0" err="1"/>
              <a:t>shafi</a:t>
            </a:r>
            <a:r>
              <a:rPr lang="en-US" dirty="0"/>
              <a:t> once said he </a:t>
            </a:r>
            <a:r>
              <a:rPr lang="en-US" dirty="0" err="1"/>
              <a:t>leanred</a:t>
            </a:r>
            <a:r>
              <a:rPr lang="en-US" dirty="0"/>
              <a:t> two things from </a:t>
            </a:r>
            <a:r>
              <a:rPr lang="en-US" dirty="0" err="1"/>
              <a:t>sufi’s</a:t>
            </a:r>
            <a:r>
              <a:rPr lang="en-US" dirty="0"/>
              <a:t> and one of them is that if you don’t cut time, then time will cut you. </a:t>
            </a:r>
          </a:p>
          <a:p>
            <a:r>
              <a:rPr lang="en-US" dirty="0"/>
              <a:t>We don’t kill time – it kills us. So, then perhaps we can start framing our minds each day and rather than starting our days thinking about what we have to do that day, we can think.</a:t>
            </a:r>
          </a:p>
        </p:txBody>
      </p:sp>
      <p:sp>
        <p:nvSpPr>
          <p:cNvPr id="4" name="Slide Number Placeholder 3"/>
          <p:cNvSpPr>
            <a:spLocks noGrp="1"/>
          </p:cNvSpPr>
          <p:nvPr>
            <p:ph type="sldNum" sz="quarter" idx="5"/>
          </p:nvPr>
        </p:nvSpPr>
        <p:spPr/>
        <p:txBody>
          <a:bodyPr/>
          <a:lstStyle/>
          <a:p>
            <a:fld id="{8129EFA8-4CCE-E64C-9A1C-34A129D9BCDA}" type="slidenum">
              <a:rPr lang="en-US" smtClean="0"/>
              <a:t>15</a:t>
            </a:fld>
            <a:endParaRPr lang="en-US"/>
          </a:p>
        </p:txBody>
      </p:sp>
    </p:spTree>
    <p:extLst>
      <p:ext uri="{BB962C8B-B14F-4D97-AF65-F5344CB8AC3E}">
        <p14:creationId xmlns:p14="http://schemas.microsoft.com/office/powerpoint/2010/main" val="7939004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 then continues saying our egos are such an entity that if we don’t preoccupy it, it will focus on the harmful. </a:t>
            </a:r>
          </a:p>
          <a:p>
            <a:endParaRPr lang="en-US" dirty="0"/>
          </a:p>
          <a:p>
            <a:r>
              <a:rPr lang="en-US" dirty="0"/>
              <a:t>Then he concludes the chapter by saying that as each day passes it takes a part of him and leaves remorse in his heart for that time he wasted. This continues on for a while and ends by saying that the intelligent one is the one who is mindful of his time. </a:t>
            </a:r>
          </a:p>
        </p:txBody>
      </p:sp>
      <p:sp>
        <p:nvSpPr>
          <p:cNvPr id="4" name="Slide Number Placeholder 3"/>
          <p:cNvSpPr>
            <a:spLocks noGrp="1"/>
          </p:cNvSpPr>
          <p:nvPr>
            <p:ph type="sldNum" sz="quarter" idx="5"/>
          </p:nvPr>
        </p:nvSpPr>
        <p:spPr/>
        <p:txBody>
          <a:bodyPr/>
          <a:lstStyle/>
          <a:p>
            <a:fld id="{8129EFA8-4CCE-E64C-9A1C-34A129D9BCDA}" type="slidenum">
              <a:rPr lang="en-US" smtClean="0"/>
              <a:t>16</a:t>
            </a:fld>
            <a:endParaRPr lang="en-US"/>
          </a:p>
        </p:txBody>
      </p:sp>
    </p:spTree>
    <p:extLst>
      <p:ext uri="{BB962C8B-B14F-4D97-AF65-F5344CB8AC3E}">
        <p14:creationId xmlns:p14="http://schemas.microsoft.com/office/powerpoint/2010/main" val="16225284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look at Prophet Muhammad, everything about him was in the middle, completely void of extremes. And he gave us a path to become awakened. And this is through dhikr. In fact, one of the best ways to become someone who remembers Allah is to have a daily dhikr. Many scholars have created their own and published them into books. I would like to share a few with you – and I am guessing you may already use them. </a:t>
            </a:r>
          </a:p>
          <a:p>
            <a:endParaRPr lang="en-US" dirty="0"/>
          </a:p>
          <a:p>
            <a:endParaRPr lang="en-US" dirty="0"/>
          </a:p>
        </p:txBody>
      </p:sp>
      <p:sp>
        <p:nvSpPr>
          <p:cNvPr id="4" name="Slide Number Placeholder 3"/>
          <p:cNvSpPr>
            <a:spLocks noGrp="1"/>
          </p:cNvSpPr>
          <p:nvPr>
            <p:ph type="sldNum" sz="quarter" idx="5"/>
          </p:nvPr>
        </p:nvSpPr>
        <p:spPr/>
        <p:txBody>
          <a:bodyPr/>
          <a:lstStyle/>
          <a:p>
            <a:fld id="{8129EFA8-4CCE-E64C-9A1C-34A129D9BCDA}" type="slidenum">
              <a:rPr lang="en-US" smtClean="0"/>
              <a:t>17</a:t>
            </a:fld>
            <a:endParaRPr lang="en-US"/>
          </a:p>
        </p:txBody>
      </p:sp>
    </p:spTree>
    <p:extLst>
      <p:ext uri="{BB962C8B-B14F-4D97-AF65-F5344CB8AC3E}">
        <p14:creationId xmlns:p14="http://schemas.microsoft.com/office/powerpoint/2010/main" val="7632672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here, I also recommend expanding this list when you are ready. Now, I do have a recommendation that I hope everyone takes heed to. Please do these with intention and do not rush through them. Sometimes I join prayers and we do the </a:t>
            </a:r>
            <a:r>
              <a:rPr lang="en-US" dirty="0" err="1"/>
              <a:t>tasbihat</a:t>
            </a:r>
            <a:r>
              <a:rPr lang="en-US" dirty="0"/>
              <a:t> afterwards, but we read through them so quickly, it is almost impossible for us to understand and feel them in our souls. Let’s not do them just to do them, but know their meanings and read them slowly. </a:t>
            </a:r>
          </a:p>
          <a:p>
            <a:endParaRPr lang="en-US" dirty="0"/>
          </a:p>
          <a:p>
            <a:r>
              <a:rPr lang="en-US" dirty="0"/>
              <a:t>Lastly, I wanted to take just a moment to discuss the power of wudu. It is an incredibly powerful tool that we can use not only as a preparation for salah, but as an ibadah anytime throughout the day, and if we say bismillah before beginning and the ending </a:t>
            </a:r>
            <a:r>
              <a:rPr lang="en-US" dirty="0" err="1"/>
              <a:t>dua</a:t>
            </a:r>
            <a:r>
              <a:rPr lang="en-US" dirty="0"/>
              <a:t> afterwards, it also becomes a form of dhikr. </a:t>
            </a:r>
          </a:p>
          <a:p>
            <a:endParaRPr lang="en-US" dirty="0"/>
          </a:p>
          <a:p>
            <a:r>
              <a:rPr lang="en-US" b="0" i="0" u="none" strike="noStrike" dirty="0">
                <a:solidFill>
                  <a:srgbClr val="555555"/>
                </a:solidFill>
                <a:effectLst/>
                <a:highlight>
                  <a:srgbClr val="FFFFFF"/>
                </a:highlight>
                <a:latin typeface="Open Sans" panose="020F0502020204030204" pitchFamily="34" charset="0"/>
              </a:rPr>
              <a:t>Ash-</a:t>
            </a:r>
            <a:r>
              <a:rPr lang="en-US" b="0" i="0" u="none" strike="noStrike" dirty="0" err="1">
                <a:solidFill>
                  <a:srgbClr val="555555"/>
                </a:solidFill>
                <a:effectLst/>
                <a:highlight>
                  <a:srgbClr val="FFFFFF"/>
                </a:highlight>
                <a:latin typeface="Open Sans" panose="020F0502020204030204" pitchFamily="34" charset="0"/>
              </a:rPr>
              <a:t>hadu</a:t>
            </a:r>
            <a:r>
              <a:rPr lang="en-US" b="0" i="0" u="none" strike="noStrike" dirty="0">
                <a:solidFill>
                  <a:srgbClr val="555555"/>
                </a:solidFill>
                <a:effectLst/>
                <a:highlight>
                  <a:srgbClr val="FFFFFF"/>
                </a:highlight>
                <a:latin typeface="Open Sans" panose="020F0502020204030204" pitchFamily="34" charset="0"/>
              </a:rPr>
              <a:t> ‘an </a:t>
            </a:r>
            <a:r>
              <a:rPr lang="en-US" b="0" i="0" u="none" strike="noStrike" dirty="0" err="1">
                <a:solidFill>
                  <a:srgbClr val="555555"/>
                </a:solidFill>
                <a:effectLst/>
                <a:highlight>
                  <a:srgbClr val="FFFFFF"/>
                </a:highlight>
                <a:latin typeface="Open Sans" panose="020F0502020204030204" pitchFamily="34" charset="0"/>
              </a:rPr>
              <a:t>laa</a:t>
            </a:r>
            <a:r>
              <a:rPr lang="en-US" b="0" i="0" u="none" strike="noStrike" dirty="0">
                <a:solidFill>
                  <a:srgbClr val="555555"/>
                </a:solidFill>
                <a:effectLst/>
                <a:highlight>
                  <a:srgbClr val="FFFFFF"/>
                </a:highlight>
                <a:latin typeface="Open Sans" panose="020F0502020204030204" pitchFamily="34" charset="0"/>
              </a:rPr>
              <a:t> ‘</a:t>
            </a:r>
            <a:r>
              <a:rPr lang="en-US" b="0" i="0" u="none" strike="noStrike" dirty="0" err="1">
                <a:solidFill>
                  <a:srgbClr val="555555"/>
                </a:solidFill>
                <a:effectLst/>
                <a:highlight>
                  <a:srgbClr val="FFFFFF"/>
                </a:highlight>
                <a:latin typeface="Open Sans" panose="020F0502020204030204" pitchFamily="34" charset="0"/>
              </a:rPr>
              <a:t>ilaaha</a:t>
            </a:r>
            <a:r>
              <a:rPr lang="en-US" b="0" i="0" u="none" strike="noStrike" dirty="0">
                <a:solidFill>
                  <a:srgbClr val="555555"/>
                </a:solidFill>
                <a:effectLst/>
                <a:highlight>
                  <a:srgbClr val="FFFFFF"/>
                </a:highlight>
                <a:latin typeface="Open Sans" panose="020F0502020204030204" pitchFamily="34" charset="0"/>
              </a:rPr>
              <a:t> ‘</a:t>
            </a:r>
            <a:r>
              <a:rPr lang="en-US" b="0" i="0" u="none" strike="noStrike" dirty="0" err="1">
                <a:solidFill>
                  <a:srgbClr val="555555"/>
                </a:solidFill>
                <a:effectLst/>
                <a:highlight>
                  <a:srgbClr val="FFFFFF"/>
                </a:highlight>
                <a:latin typeface="Open Sans" panose="020F0502020204030204" pitchFamily="34" charset="0"/>
              </a:rPr>
              <a:t>illallaahu</a:t>
            </a:r>
            <a:r>
              <a:rPr lang="en-US" b="0" i="0" u="none" strike="noStrike" dirty="0">
                <a:solidFill>
                  <a:srgbClr val="555555"/>
                </a:solidFill>
                <a:effectLst/>
                <a:highlight>
                  <a:srgbClr val="FFFFFF"/>
                </a:highlight>
                <a:latin typeface="Open Sans" panose="020F0502020204030204" pitchFamily="34" charset="0"/>
              </a:rPr>
              <a:t> </a:t>
            </a:r>
            <a:r>
              <a:rPr lang="en-US" b="0" i="0" u="none" strike="noStrike" dirty="0" err="1">
                <a:solidFill>
                  <a:srgbClr val="555555"/>
                </a:solidFill>
                <a:effectLst/>
                <a:highlight>
                  <a:srgbClr val="FFFFFF"/>
                </a:highlight>
                <a:latin typeface="Open Sans" panose="020F0502020204030204" pitchFamily="34" charset="0"/>
              </a:rPr>
              <a:t>wahdahu</a:t>
            </a:r>
            <a:r>
              <a:rPr lang="en-US" b="0" i="0" u="none" strike="noStrike" dirty="0">
                <a:solidFill>
                  <a:srgbClr val="555555"/>
                </a:solidFill>
                <a:effectLst/>
                <a:highlight>
                  <a:srgbClr val="FFFFFF"/>
                </a:highlight>
                <a:latin typeface="Open Sans" panose="020F0502020204030204" pitchFamily="34" charset="0"/>
              </a:rPr>
              <a:t> </a:t>
            </a:r>
            <a:r>
              <a:rPr lang="en-US" b="0" i="0" u="none" strike="noStrike" dirty="0" err="1">
                <a:solidFill>
                  <a:srgbClr val="555555"/>
                </a:solidFill>
                <a:effectLst/>
                <a:highlight>
                  <a:srgbClr val="FFFFFF"/>
                </a:highlight>
                <a:latin typeface="Open Sans" panose="020F0502020204030204" pitchFamily="34" charset="0"/>
              </a:rPr>
              <a:t>laa</a:t>
            </a:r>
            <a:r>
              <a:rPr lang="en-US" b="0" i="0" u="none" strike="noStrike" dirty="0">
                <a:solidFill>
                  <a:srgbClr val="555555"/>
                </a:solidFill>
                <a:effectLst/>
                <a:highlight>
                  <a:srgbClr val="FFFFFF"/>
                </a:highlight>
                <a:latin typeface="Open Sans" panose="020F0502020204030204" pitchFamily="34" charset="0"/>
              </a:rPr>
              <a:t> </a:t>
            </a:r>
            <a:r>
              <a:rPr lang="en-US" b="0" i="0" u="none" strike="noStrike" dirty="0" err="1">
                <a:solidFill>
                  <a:srgbClr val="555555"/>
                </a:solidFill>
                <a:effectLst/>
                <a:highlight>
                  <a:srgbClr val="FFFFFF"/>
                </a:highlight>
                <a:latin typeface="Open Sans" panose="020F0502020204030204" pitchFamily="34" charset="0"/>
              </a:rPr>
              <a:t>shareeka</a:t>
            </a:r>
            <a:r>
              <a:rPr lang="en-US" b="0" i="0" u="none" strike="noStrike" dirty="0">
                <a:solidFill>
                  <a:srgbClr val="555555"/>
                </a:solidFill>
                <a:effectLst/>
                <a:highlight>
                  <a:srgbClr val="FFFFFF"/>
                </a:highlight>
                <a:latin typeface="Open Sans" panose="020F0502020204030204" pitchFamily="34" charset="0"/>
              </a:rPr>
              <a:t> </a:t>
            </a:r>
            <a:r>
              <a:rPr lang="en-US" b="0" i="0" u="none" strike="noStrike" dirty="0" err="1">
                <a:solidFill>
                  <a:srgbClr val="555555"/>
                </a:solidFill>
                <a:effectLst/>
                <a:highlight>
                  <a:srgbClr val="FFFFFF"/>
                </a:highlight>
                <a:latin typeface="Open Sans" panose="020F0502020204030204" pitchFamily="34" charset="0"/>
              </a:rPr>
              <a:t>lahu</a:t>
            </a:r>
            <a:r>
              <a:rPr lang="en-US" b="0" i="0" u="none" strike="noStrike" dirty="0">
                <a:solidFill>
                  <a:srgbClr val="555555"/>
                </a:solidFill>
                <a:effectLst/>
                <a:highlight>
                  <a:srgbClr val="FFFFFF"/>
                </a:highlight>
                <a:latin typeface="Open Sans" panose="020F0502020204030204" pitchFamily="34" charset="0"/>
              </a:rPr>
              <a:t> </a:t>
            </a:r>
            <a:r>
              <a:rPr lang="en-US" b="0" i="0" u="none" strike="noStrike" dirty="0" err="1">
                <a:solidFill>
                  <a:srgbClr val="555555"/>
                </a:solidFill>
                <a:effectLst/>
                <a:highlight>
                  <a:srgbClr val="FFFFFF"/>
                </a:highlight>
                <a:latin typeface="Open Sans" panose="020F0502020204030204" pitchFamily="34" charset="0"/>
              </a:rPr>
              <a:t>wa</a:t>
            </a:r>
            <a:r>
              <a:rPr lang="en-US" b="0" i="0" u="none" strike="noStrike" dirty="0">
                <a:solidFill>
                  <a:srgbClr val="555555"/>
                </a:solidFill>
                <a:effectLst/>
                <a:highlight>
                  <a:srgbClr val="FFFFFF"/>
                </a:highlight>
                <a:latin typeface="Open Sans" panose="020F0502020204030204" pitchFamily="34" charset="0"/>
              </a:rPr>
              <a:t> ‘ash-</a:t>
            </a:r>
            <a:r>
              <a:rPr lang="en-US" b="0" i="0" u="none" strike="noStrike" dirty="0" err="1">
                <a:solidFill>
                  <a:srgbClr val="555555"/>
                </a:solidFill>
                <a:effectLst/>
                <a:highlight>
                  <a:srgbClr val="FFFFFF"/>
                </a:highlight>
                <a:latin typeface="Open Sans" panose="020F0502020204030204" pitchFamily="34" charset="0"/>
              </a:rPr>
              <a:t>hadu</a:t>
            </a:r>
            <a:r>
              <a:rPr lang="en-US" b="0" i="0" u="none" strike="noStrike" dirty="0">
                <a:solidFill>
                  <a:srgbClr val="555555"/>
                </a:solidFill>
                <a:effectLst/>
                <a:highlight>
                  <a:srgbClr val="FFFFFF"/>
                </a:highlight>
                <a:latin typeface="Open Sans" panose="020F0502020204030204" pitchFamily="34" charset="0"/>
              </a:rPr>
              <a:t> ‘anna Muhammadan ‘</a:t>
            </a:r>
            <a:r>
              <a:rPr lang="en-US" b="0" i="0" u="none" strike="noStrike" dirty="0" err="1">
                <a:solidFill>
                  <a:srgbClr val="555555"/>
                </a:solidFill>
                <a:effectLst/>
                <a:highlight>
                  <a:srgbClr val="FFFFFF"/>
                </a:highlight>
                <a:latin typeface="Open Sans" panose="020F0502020204030204" pitchFamily="34" charset="0"/>
              </a:rPr>
              <a:t>abduhu</a:t>
            </a:r>
            <a:r>
              <a:rPr lang="en-US" b="0" i="0" u="none" strike="noStrike" dirty="0">
                <a:solidFill>
                  <a:srgbClr val="555555"/>
                </a:solidFill>
                <a:effectLst/>
                <a:highlight>
                  <a:srgbClr val="FFFFFF"/>
                </a:highlight>
                <a:latin typeface="Open Sans" panose="020F0502020204030204" pitchFamily="34" charset="0"/>
              </a:rPr>
              <a:t> </a:t>
            </a:r>
            <a:r>
              <a:rPr lang="en-US" b="0" i="0" u="none" strike="noStrike" dirty="0" err="1">
                <a:solidFill>
                  <a:srgbClr val="555555"/>
                </a:solidFill>
                <a:effectLst/>
                <a:highlight>
                  <a:srgbClr val="FFFFFF"/>
                </a:highlight>
                <a:latin typeface="Open Sans" panose="020F0502020204030204" pitchFamily="34" charset="0"/>
              </a:rPr>
              <a:t>wa</a:t>
            </a:r>
            <a:r>
              <a:rPr lang="en-US" b="0" i="0" u="none" strike="noStrike" dirty="0">
                <a:solidFill>
                  <a:srgbClr val="555555"/>
                </a:solidFill>
                <a:effectLst/>
                <a:highlight>
                  <a:srgbClr val="FFFFFF"/>
                </a:highlight>
                <a:latin typeface="Open Sans" panose="020F0502020204030204" pitchFamily="34" charset="0"/>
              </a:rPr>
              <a:t> </a:t>
            </a:r>
            <a:r>
              <a:rPr lang="en-US" b="0" i="0" u="none" strike="noStrike" dirty="0" err="1">
                <a:solidFill>
                  <a:srgbClr val="555555"/>
                </a:solidFill>
                <a:effectLst/>
                <a:highlight>
                  <a:srgbClr val="FFFFFF"/>
                </a:highlight>
                <a:latin typeface="Open Sans" panose="020F0502020204030204" pitchFamily="34" charset="0"/>
              </a:rPr>
              <a:t>Rasooluhu</a:t>
            </a:r>
            <a:r>
              <a:rPr lang="en-US" b="0" i="0" u="none" strike="noStrike" dirty="0">
                <a:solidFill>
                  <a:srgbClr val="555555"/>
                </a:solidFill>
                <a:effectLst/>
                <a:highlight>
                  <a:srgbClr val="FFFFFF"/>
                </a:highlight>
                <a:latin typeface="Open Sans" panose="020F0502020204030204" pitchFamily="34" charset="0"/>
              </a:rPr>
              <a:t>.</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129EFA8-4CCE-E64C-9A1C-34A129D9BCDA}" type="slidenum">
              <a:rPr lang="en-US" smtClean="0"/>
              <a:t>18</a:t>
            </a:fld>
            <a:endParaRPr lang="en-US"/>
          </a:p>
        </p:txBody>
      </p:sp>
    </p:spTree>
    <p:extLst>
      <p:ext uri="{BB962C8B-B14F-4D97-AF65-F5344CB8AC3E}">
        <p14:creationId xmlns:p14="http://schemas.microsoft.com/office/powerpoint/2010/main" val="3221946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Mindfulness became popular in the US in the 1960s, but has been a part of both our </a:t>
            </a:r>
            <a:r>
              <a:rPr lang="en-US" dirty="0" err="1"/>
              <a:t>islamic</a:t>
            </a:r>
            <a:r>
              <a:rPr lang="en-US" dirty="0"/>
              <a:t> tradition and ancient traditions for centuries. </a:t>
            </a:r>
          </a:p>
          <a:p>
            <a:endParaRPr lang="en-US" b="0" i="0" u="none" strike="noStrike" dirty="0">
              <a:solidFill>
                <a:srgbClr val="000000"/>
              </a:solidFill>
              <a:effectLst/>
              <a:latin typeface="-webkit-standard"/>
            </a:endParaRPr>
          </a:p>
          <a:p>
            <a:r>
              <a:rPr lang="en-US" b="0" i="0" u="none" strike="noStrike" dirty="0">
                <a:solidFill>
                  <a:srgbClr val="000000"/>
                </a:solidFill>
                <a:effectLst/>
                <a:latin typeface="-webkit-standard"/>
              </a:rPr>
              <a:t>mindfulness in the Western context is about cultivating a state of active, open attention on the present. It involves observing one's thoughts and feelings without judgment, which helps to create a sense of calm and focus. This practice is often seen as a way to enhance psychological well-being and improve quality of life through increased awareness and acceptance.</a:t>
            </a:r>
          </a:p>
          <a:p>
            <a:endParaRPr lang="en-US" b="0" i="0" u="none" strike="noStrike" dirty="0">
              <a:solidFill>
                <a:srgbClr val="000000"/>
              </a:solidFill>
              <a:effectLst/>
              <a:latin typeface="-webkit-standard"/>
            </a:endParaRPr>
          </a:p>
          <a:p>
            <a:r>
              <a:rPr lang="en-US" b="0" i="0" u="none" strike="noStrike" dirty="0">
                <a:solidFill>
                  <a:srgbClr val="000000"/>
                </a:solidFill>
                <a:effectLst/>
                <a:latin typeface="-webkit-standard"/>
              </a:rPr>
              <a:t>mindfulness in Islam is a holistic concept that encompasses spiritual awareness, ethical living, and continuous self-reflection. It integrates the mindfulness of one's inner state with the external adherence to Islamic teachings, aiming for a harmonious and conscious life that is always aware of Allah’s presence.</a:t>
            </a:r>
            <a:endParaRPr lang="en-US" dirty="0"/>
          </a:p>
        </p:txBody>
      </p:sp>
      <p:sp>
        <p:nvSpPr>
          <p:cNvPr id="4" name="Slide Number Placeholder 3"/>
          <p:cNvSpPr>
            <a:spLocks noGrp="1"/>
          </p:cNvSpPr>
          <p:nvPr>
            <p:ph type="sldNum" sz="quarter" idx="5"/>
          </p:nvPr>
        </p:nvSpPr>
        <p:spPr/>
        <p:txBody>
          <a:bodyPr/>
          <a:lstStyle/>
          <a:p>
            <a:fld id="{8129EFA8-4CCE-E64C-9A1C-34A129D9BCDA}" type="slidenum">
              <a:rPr lang="en-US" smtClean="0"/>
              <a:t>2</a:t>
            </a:fld>
            <a:endParaRPr lang="en-US"/>
          </a:p>
        </p:txBody>
      </p:sp>
    </p:spTree>
    <p:extLst>
      <p:ext uri="{BB962C8B-B14F-4D97-AF65-F5344CB8AC3E}">
        <p14:creationId xmlns:p14="http://schemas.microsoft.com/office/powerpoint/2010/main" val="279974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Mindfulness in the Islamic perspective, often referred to as "muraqaba" (which can mean vigilance or watchfulness), involves being constantly aware of one's thoughts, actions, and the presence of God (Allah). It integrates mindfulness practices with spiritual consciousness and ethical living according to Islamic teachings. Here are key aspects of mindfulness from the Islamic perspective:</a:t>
            </a:r>
          </a:p>
          <a:p>
            <a:endParaRPr lang="en-US" dirty="0"/>
          </a:p>
          <a:p>
            <a:r>
              <a:rPr lang="en-US" dirty="0"/>
              <a:t>1. **Awareness of God (</a:t>
            </a:r>
            <a:r>
              <a:rPr lang="en-US" dirty="0" err="1"/>
              <a:t>Taqwa</a:t>
            </a:r>
            <a:r>
              <a:rPr lang="en-US" dirty="0"/>
              <a:t>):**</a:t>
            </a:r>
          </a:p>
          <a:p>
            <a:r>
              <a:rPr lang="en-US" dirty="0"/>
              <a:t>   - Central to Islamic mindfulness is the concept of **</a:t>
            </a:r>
            <a:r>
              <a:rPr lang="en-US" dirty="0" err="1"/>
              <a:t>taqwa</a:t>
            </a:r>
            <a:r>
              <a:rPr lang="en-US" dirty="0"/>
              <a:t>**, which means having a consciousness of Allah in every aspect of life. It involves being aware that Allah is always watching and that one is accountable for their actions.</a:t>
            </a:r>
          </a:p>
          <a:p>
            <a:r>
              <a:rPr lang="en-US" dirty="0"/>
              <a:t>   - This awareness helps Muslims to align their actions with Islamic principles, fostering a sense of spiritual vigilance and moral integrity.</a:t>
            </a:r>
          </a:p>
          <a:p>
            <a:endParaRPr lang="en-US" dirty="0"/>
          </a:p>
          <a:p>
            <a:r>
              <a:rPr lang="en-US" dirty="0"/>
              <a:t>2. **Intention (</a:t>
            </a:r>
            <a:r>
              <a:rPr lang="en-US" dirty="0" err="1"/>
              <a:t>Niyyah</a:t>
            </a:r>
            <a:r>
              <a:rPr lang="en-US" dirty="0"/>
              <a:t>):**</a:t>
            </a:r>
          </a:p>
          <a:p>
            <a:r>
              <a:rPr lang="en-US" dirty="0"/>
              <a:t>   - In Islam, the intention behind actions is crucial. Mindfulness includes being conscious of one’s intentions (</a:t>
            </a:r>
            <a:r>
              <a:rPr lang="en-US" dirty="0" err="1"/>
              <a:t>niyyah</a:t>
            </a:r>
            <a:r>
              <a:rPr lang="en-US" dirty="0"/>
              <a:t>) in every action, ensuring they are for the sake of Allah.</a:t>
            </a:r>
          </a:p>
          <a:p>
            <a:r>
              <a:rPr lang="en-US" dirty="0"/>
              <a:t>   - A hadith (saying of the Prophet Muhammad) emphasizes the importance of intention: "Actions are judged by intentions."</a:t>
            </a:r>
          </a:p>
          <a:p>
            <a:endParaRPr lang="en-US" dirty="0"/>
          </a:p>
          <a:p>
            <a:r>
              <a:rPr lang="en-US" dirty="0"/>
              <a:t>3. **Remembrance of Allah (Dhikr):**</a:t>
            </a:r>
          </a:p>
          <a:p>
            <a:r>
              <a:rPr lang="en-US" dirty="0"/>
              <a:t>   - Dhikr, or the remembrance of Allah, is a practice that involves reciting phrases that glorify and praise Allah. This can be a form of meditation that keeps the believer mindful of God’s presence.</a:t>
            </a:r>
          </a:p>
          <a:p>
            <a:r>
              <a:rPr lang="en-US" dirty="0"/>
              <a:t>   - Regular dhikr helps in maintaining a state of mindfulness and spiritual awareness throughout the day.</a:t>
            </a:r>
          </a:p>
          <a:p>
            <a:endParaRPr lang="en-US" dirty="0"/>
          </a:p>
          <a:p>
            <a:r>
              <a:rPr lang="en-US" dirty="0"/>
              <a:t>4. **Self-Reflection (</a:t>
            </a:r>
            <a:r>
              <a:rPr lang="en-US" dirty="0" err="1"/>
              <a:t>Muhasabah</a:t>
            </a:r>
            <a:r>
              <a:rPr lang="en-US" dirty="0"/>
              <a:t>):**</a:t>
            </a:r>
          </a:p>
          <a:p>
            <a:r>
              <a:rPr lang="en-US" dirty="0"/>
              <a:t>   - </a:t>
            </a:r>
            <a:r>
              <a:rPr lang="en-US" dirty="0" err="1"/>
              <a:t>Muhasabah</a:t>
            </a:r>
            <a:r>
              <a:rPr lang="en-US" dirty="0"/>
              <a:t> involves self-examination and reflection on one's deeds and thoughts. Muslims are encouraged to regularly assess their actions and intentions to ensure they conform to Islamic teachings.</a:t>
            </a:r>
          </a:p>
          <a:p>
            <a:r>
              <a:rPr lang="en-US" dirty="0"/>
              <a:t>   - This practice promotes self-awareness and continuous improvement in one's spiritual and moral conduct.</a:t>
            </a:r>
          </a:p>
          <a:p>
            <a:endParaRPr lang="en-US" dirty="0"/>
          </a:p>
          <a:p>
            <a:r>
              <a:rPr lang="en-US" dirty="0"/>
              <a:t>5. **Presence in Worship (</a:t>
            </a:r>
            <a:r>
              <a:rPr lang="en-US" dirty="0" err="1"/>
              <a:t>Khushu</a:t>
            </a:r>
            <a:r>
              <a:rPr lang="en-US" dirty="0"/>
              <a:t>):**</a:t>
            </a:r>
          </a:p>
          <a:p>
            <a:r>
              <a:rPr lang="en-US" dirty="0"/>
              <a:t>   - </a:t>
            </a:r>
            <a:r>
              <a:rPr lang="en-US" dirty="0" err="1"/>
              <a:t>Khushu</a:t>
            </a:r>
            <a:r>
              <a:rPr lang="en-US" dirty="0"/>
              <a:t> refers to a state of humility and concentration in prayer (Salah). Muslims strive to perform their prayers with full attention and a sense of reverence, being mindful of each movement and recitation.</a:t>
            </a:r>
          </a:p>
          <a:p>
            <a:r>
              <a:rPr lang="en-US" dirty="0"/>
              <a:t>   - Achieving </a:t>
            </a:r>
            <a:r>
              <a:rPr lang="en-US" dirty="0" err="1"/>
              <a:t>khushu</a:t>
            </a:r>
            <a:r>
              <a:rPr lang="en-US" dirty="0"/>
              <a:t> in prayer is seen as a way to deepen one’s connection with Allah and enhance overall mindfulness.</a:t>
            </a:r>
          </a:p>
          <a:p>
            <a:endParaRPr lang="en-US" dirty="0"/>
          </a:p>
          <a:p>
            <a:r>
              <a:rPr lang="en-US" dirty="0"/>
              <a:t>6. **Balance and Moderation (</a:t>
            </a:r>
            <a:r>
              <a:rPr lang="en-US" dirty="0" err="1"/>
              <a:t>Wasatiyyah</a:t>
            </a:r>
            <a:r>
              <a:rPr lang="en-US" dirty="0"/>
              <a:t>):**</a:t>
            </a:r>
          </a:p>
          <a:p>
            <a:r>
              <a:rPr lang="en-US" dirty="0"/>
              <a:t>   - Islam advocates for a balanced approach to life, avoiding extremes. This concept of </a:t>
            </a:r>
            <a:r>
              <a:rPr lang="en-US" dirty="0" err="1"/>
              <a:t>wasatiyyah</a:t>
            </a:r>
            <a:r>
              <a:rPr lang="en-US" dirty="0"/>
              <a:t> can be seen as a form of mindful living, where one maintains equilibrium in their spiritual, physical, and emotional aspects of life.</a:t>
            </a:r>
          </a:p>
          <a:p>
            <a:r>
              <a:rPr lang="en-US" dirty="0"/>
              <a:t>   - Practicing moderation helps in leading a mindful and disciplined lifestyle.</a:t>
            </a:r>
          </a:p>
          <a:p>
            <a:endParaRPr lang="en-US" dirty="0"/>
          </a:p>
          <a:p>
            <a:r>
              <a:rPr lang="en-US" dirty="0"/>
              <a:t>In summary, mindfulness in Islam is a holistic concept that encompasses spiritual awareness, ethical living, and continuous self-reflection. It integrates the mindfulness of one's inner state with the external adherence to Islamic teachings, aiming for a harmonious and conscious life that is always aware of Allah’s presence.</a:t>
            </a:r>
          </a:p>
        </p:txBody>
      </p:sp>
      <p:sp>
        <p:nvSpPr>
          <p:cNvPr id="4" name="Slide Number Placeholder 3"/>
          <p:cNvSpPr>
            <a:spLocks noGrp="1"/>
          </p:cNvSpPr>
          <p:nvPr>
            <p:ph type="sldNum" sz="quarter" idx="5"/>
          </p:nvPr>
        </p:nvSpPr>
        <p:spPr/>
        <p:txBody>
          <a:bodyPr/>
          <a:lstStyle/>
          <a:p>
            <a:fld id="{8129EFA8-4CCE-E64C-9A1C-34A129D9BCDA}" type="slidenum">
              <a:rPr lang="en-US" smtClean="0"/>
              <a:t>3</a:t>
            </a:fld>
            <a:endParaRPr lang="en-US"/>
          </a:p>
        </p:txBody>
      </p:sp>
    </p:spTree>
    <p:extLst>
      <p:ext uri="{BB962C8B-B14F-4D97-AF65-F5344CB8AC3E}">
        <p14:creationId xmlns:p14="http://schemas.microsoft.com/office/powerpoint/2010/main" val="1891906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mindfulness actually started as a practice with Buddhism. Hamza Yusuf actually wrote an article called Buddha in Quran? That discusses the parallels between what we know about </a:t>
            </a:r>
            <a:r>
              <a:rPr lang="en-US" dirty="0" err="1"/>
              <a:t>Khidr</a:t>
            </a:r>
            <a:r>
              <a:rPr lang="en-US" dirty="0"/>
              <a:t> (as) and Buddha and there are a lot of them. Some scholars even suggest that they may have been the same person. Allahu alim. </a:t>
            </a:r>
          </a:p>
          <a:p>
            <a:endParaRPr lang="en-US" dirty="0"/>
          </a:p>
          <a:p>
            <a:r>
              <a:rPr lang="en-US" dirty="0"/>
              <a:t>Anyway the Buddha talked about mindfulness often and I was interested to see how they translated the word mindfulness from the Pali language, which was the original language he spoke. Another side note, Dr. Thomas Cleary, who was a translator or eastern texts, including </a:t>
            </a:r>
            <a:r>
              <a:rPr lang="en-US" dirty="0" err="1"/>
              <a:t>islamic</a:t>
            </a:r>
            <a:r>
              <a:rPr lang="en-US" dirty="0"/>
              <a:t> works, argues that in the earliest manuscript called the </a:t>
            </a:r>
            <a:r>
              <a:rPr lang="en-US" dirty="0" err="1"/>
              <a:t>Dhammapadha</a:t>
            </a:r>
            <a:r>
              <a:rPr lang="en-US" dirty="0"/>
              <a:t>, that the Buddha actually predicted the coming of the Prophet Muhammad, </a:t>
            </a:r>
            <a:r>
              <a:rPr lang="en-US" dirty="0" err="1"/>
              <a:t>pbuh</a:t>
            </a:r>
            <a:r>
              <a:rPr lang="en-US" dirty="0"/>
              <a:t>.</a:t>
            </a:r>
          </a:p>
          <a:p>
            <a:endParaRPr lang="en-US" dirty="0"/>
          </a:p>
          <a:p>
            <a:r>
              <a:rPr lang="en-US" dirty="0"/>
              <a:t>The word used is sati. </a:t>
            </a:r>
          </a:p>
        </p:txBody>
      </p:sp>
      <p:sp>
        <p:nvSpPr>
          <p:cNvPr id="4" name="Slide Number Placeholder 3"/>
          <p:cNvSpPr>
            <a:spLocks noGrp="1"/>
          </p:cNvSpPr>
          <p:nvPr>
            <p:ph type="sldNum" sz="quarter" idx="5"/>
          </p:nvPr>
        </p:nvSpPr>
        <p:spPr/>
        <p:txBody>
          <a:bodyPr/>
          <a:lstStyle/>
          <a:p>
            <a:fld id="{8129EFA8-4CCE-E64C-9A1C-34A129D9BCDA}" type="slidenum">
              <a:rPr lang="en-US" smtClean="0"/>
              <a:t>4</a:t>
            </a:fld>
            <a:endParaRPr lang="en-US"/>
          </a:p>
        </p:txBody>
      </p:sp>
    </p:spTree>
    <p:extLst>
      <p:ext uri="{BB962C8B-B14F-4D97-AF65-F5344CB8AC3E}">
        <p14:creationId xmlns:p14="http://schemas.microsoft.com/office/powerpoint/2010/main" val="3396732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Sati in the </a:t>
            </a:r>
            <a:r>
              <a:rPr lang="en-US" dirty="0" err="1"/>
              <a:t>pali</a:t>
            </a:r>
            <a:r>
              <a:rPr lang="en-US" dirty="0"/>
              <a:t> language means “remembrance of the sacred scriptures” So, its dhikr. The question then becomes what are we doing dhikr of? In other words, what is our mind full of? Are we doing </a:t>
            </a:r>
            <a:r>
              <a:rPr lang="en-US" dirty="0" err="1"/>
              <a:t>dhikrulnafs</a:t>
            </a:r>
            <a:r>
              <a:rPr lang="en-US" dirty="0"/>
              <a:t>? Just thoughts full of ourselves? </a:t>
            </a:r>
          </a:p>
        </p:txBody>
      </p:sp>
      <p:sp>
        <p:nvSpPr>
          <p:cNvPr id="4" name="Slide Number Placeholder 3"/>
          <p:cNvSpPr>
            <a:spLocks noGrp="1"/>
          </p:cNvSpPr>
          <p:nvPr>
            <p:ph type="sldNum" sz="quarter" idx="5"/>
          </p:nvPr>
        </p:nvSpPr>
        <p:spPr/>
        <p:txBody>
          <a:bodyPr/>
          <a:lstStyle/>
          <a:p>
            <a:fld id="{8129EFA8-4CCE-E64C-9A1C-34A129D9BCDA}" type="slidenum">
              <a:rPr lang="en-US" smtClean="0"/>
              <a:t>5</a:t>
            </a:fld>
            <a:endParaRPr lang="en-US"/>
          </a:p>
        </p:txBody>
      </p:sp>
    </p:spTree>
    <p:extLst>
      <p:ext uri="{BB962C8B-B14F-4D97-AF65-F5344CB8AC3E}">
        <p14:creationId xmlns:p14="http://schemas.microsoft.com/office/powerpoint/2010/main" val="269180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live in an age of immense distractions, I argue that we live in the most distracted age of human history. But what does distraction mean? </a:t>
            </a:r>
          </a:p>
          <a:p>
            <a:endParaRPr lang="en-US" dirty="0"/>
          </a:p>
          <a:p>
            <a:r>
              <a:rPr lang="en-US" dirty="0"/>
              <a:t>We are living in a time where people don’t even know what they are and have forgotten Allah. They think this is all meaningless and they are completely distracted. What are they distracted from and who is distracting them? </a:t>
            </a:r>
          </a:p>
          <a:p>
            <a:endParaRPr lang="en-US" dirty="0"/>
          </a:p>
          <a:p>
            <a:r>
              <a:rPr lang="en-US" dirty="0"/>
              <a:t>One of the problems of distraction is that if you’re looking for it, there are plenty there, and plenty of people that will help you find it. Think about advertisements for a moment. </a:t>
            </a:r>
          </a:p>
        </p:txBody>
      </p:sp>
      <p:sp>
        <p:nvSpPr>
          <p:cNvPr id="4" name="Slide Number Placeholder 3"/>
          <p:cNvSpPr>
            <a:spLocks noGrp="1"/>
          </p:cNvSpPr>
          <p:nvPr>
            <p:ph type="sldNum" sz="quarter" idx="5"/>
          </p:nvPr>
        </p:nvSpPr>
        <p:spPr/>
        <p:txBody>
          <a:bodyPr/>
          <a:lstStyle/>
          <a:p>
            <a:fld id="{8129EFA8-4CCE-E64C-9A1C-34A129D9BCDA}" type="slidenum">
              <a:rPr lang="en-US" smtClean="0"/>
              <a:t>6</a:t>
            </a:fld>
            <a:endParaRPr lang="en-US"/>
          </a:p>
        </p:txBody>
      </p:sp>
    </p:spTree>
    <p:extLst>
      <p:ext uri="{BB962C8B-B14F-4D97-AF65-F5344CB8AC3E}">
        <p14:creationId xmlns:p14="http://schemas.microsoft.com/office/powerpoint/2010/main" val="281775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Advert literally means to distract or draw your attention to something. Social media was designed to keep us on it. And they don’t call it surfing the web for no reason. What do you know about webs? Or better what do spiders do in their webs? </a:t>
            </a:r>
          </a:p>
          <a:p>
            <a:endParaRPr lang="en-US" dirty="0"/>
          </a:p>
          <a:p>
            <a:r>
              <a:rPr lang="en-US" dirty="0"/>
              <a:t>Now think about surfing. Has anyone here ever gone surfing before? When you surf, all you can do is try to stay afloat, but the wave takes you away. Same goes for surfing the web and wasting time on social media. </a:t>
            </a:r>
          </a:p>
          <a:p>
            <a:endParaRPr lang="en-US" dirty="0"/>
          </a:p>
          <a:p>
            <a:r>
              <a:rPr lang="en-US" dirty="0"/>
              <a:t>One of the definitions of distraction is that it creates mental distress and divides your attention. In the English language, the meaning of the root word of decide is to cut. Because when you decide to do something, you cut off everything else related to that choice. So we have to make decisions like where do we spend our time and who do we give our time to? </a:t>
            </a:r>
          </a:p>
        </p:txBody>
      </p:sp>
      <p:sp>
        <p:nvSpPr>
          <p:cNvPr id="4" name="Slide Number Placeholder 3"/>
          <p:cNvSpPr>
            <a:spLocks noGrp="1"/>
          </p:cNvSpPr>
          <p:nvPr>
            <p:ph type="sldNum" sz="quarter" idx="5"/>
          </p:nvPr>
        </p:nvSpPr>
        <p:spPr/>
        <p:txBody>
          <a:bodyPr/>
          <a:lstStyle/>
          <a:p>
            <a:fld id="{8129EFA8-4CCE-E64C-9A1C-34A129D9BCDA}" type="slidenum">
              <a:rPr lang="en-US" smtClean="0"/>
              <a:t>7</a:t>
            </a:fld>
            <a:endParaRPr lang="en-US"/>
          </a:p>
        </p:txBody>
      </p:sp>
    </p:spTree>
    <p:extLst>
      <p:ext uri="{BB962C8B-B14F-4D97-AF65-F5344CB8AC3E}">
        <p14:creationId xmlns:p14="http://schemas.microsoft.com/office/powerpoint/2010/main" val="3302776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word in Arabic for distraction is </a:t>
            </a:r>
            <a:r>
              <a:rPr lang="en-US" dirty="0" err="1"/>
              <a:t>ilha</a:t>
            </a:r>
            <a:r>
              <a:rPr lang="en-US" dirty="0"/>
              <a:t> (coming from il ha un) which means to pull somebody into </a:t>
            </a:r>
            <a:r>
              <a:rPr lang="en-US" dirty="0" err="1"/>
              <a:t>lahu</a:t>
            </a:r>
            <a:r>
              <a:rPr lang="en-US" dirty="0"/>
              <a:t> or entertainment, which is the </a:t>
            </a:r>
            <a:r>
              <a:rPr lang="en-US" dirty="0" err="1"/>
              <a:t>pleasureable</a:t>
            </a:r>
            <a:r>
              <a:rPr lang="en-US" dirty="0"/>
              <a:t> occupation of the mind. </a:t>
            </a:r>
          </a:p>
          <a:p>
            <a:endParaRPr lang="en-US" dirty="0"/>
          </a:p>
          <a:p>
            <a:r>
              <a:rPr lang="en-US" dirty="0"/>
              <a:t>In other words, what you give your attention to, will determine your reality. For example, if we watch news that constantly talks about crime, we will think crime is much more relevant than it actually is, and we will walk around scared, like chicken little. So, if what we give our attention to determines our reality, then what is Allah asking of us? </a:t>
            </a:r>
          </a:p>
          <a:p>
            <a:endParaRPr lang="en-US" dirty="0"/>
          </a:p>
          <a:p>
            <a:r>
              <a:rPr lang="en-US" dirty="0"/>
              <a:t>He is asking us to give our attention to Him. </a:t>
            </a:r>
          </a:p>
        </p:txBody>
      </p:sp>
      <p:sp>
        <p:nvSpPr>
          <p:cNvPr id="4" name="Slide Number Placeholder 3"/>
          <p:cNvSpPr>
            <a:spLocks noGrp="1"/>
          </p:cNvSpPr>
          <p:nvPr>
            <p:ph type="sldNum" sz="quarter" idx="5"/>
          </p:nvPr>
        </p:nvSpPr>
        <p:spPr/>
        <p:txBody>
          <a:bodyPr/>
          <a:lstStyle/>
          <a:p>
            <a:fld id="{8129EFA8-4CCE-E64C-9A1C-34A129D9BCDA}" type="slidenum">
              <a:rPr lang="en-US" smtClean="0"/>
              <a:t>8</a:t>
            </a:fld>
            <a:endParaRPr lang="en-US"/>
          </a:p>
        </p:txBody>
      </p:sp>
    </p:spTree>
    <p:extLst>
      <p:ext uri="{BB962C8B-B14F-4D97-AF65-F5344CB8AC3E}">
        <p14:creationId xmlns:p14="http://schemas.microsoft.com/office/powerpoint/2010/main" val="3443145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English, attention has a lot of meanings, one of them is courtesy. “He was very attentive of me” </a:t>
            </a:r>
          </a:p>
          <a:p>
            <a:endParaRPr lang="en-US" dirty="0"/>
          </a:p>
          <a:p>
            <a:r>
              <a:rPr lang="en-US" dirty="0"/>
              <a:t>So your attention becomes your devotion. Prophet Muhammad PBUH said whoever makes his concerns about one thing, Allah will take care of all of his other concerns. What is that? Hum al-</a:t>
            </a:r>
            <a:r>
              <a:rPr lang="en-US" dirty="0" err="1"/>
              <a:t>akhira</a:t>
            </a:r>
            <a:r>
              <a:rPr lang="en-US" dirty="0"/>
              <a:t>. </a:t>
            </a:r>
          </a:p>
          <a:p>
            <a:endParaRPr lang="en-US" dirty="0"/>
          </a:p>
          <a:p>
            <a:r>
              <a:rPr lang="en-US" dirty="0"/>
              <a:t>Prophet Muhammad also said to die before you are dead. Meaning come to attention before you are brought to attention, or wake up now. </a:t>
            </a:r>
          </a:p>
        </p:txBody>
      </p:sp>
      <p:sp>
        <p:nvSpPr>
          <p:cNvPr id="4" name="Slide Number Placeholder 3"/>
          <p:cNvSpPr>
            <a:spLocks noGrp="1"/>
          </p:cNvSpPr>
          <p:nvPr>
            <p:ph type="sldNum" sz="quarter" idx="5"/>
          </p:nvPr>
        </p:nvSpPr>
        <p:spPr/>
        <p:txBody>
          <a:bodyPr/>
          <a:lstStyle/>
          <a:p>
            <a:fld id="{8129EFA8-4CCE-E64C-9A1C-34A129D9BCDA}" type="slidenum">
              <a:rPr lang="en-US" smtClean="0"/>
              <a:t>9</a:t>
            </a:fld>
            <a:endParaRPr lang="en-US"/>
          </a:p>
        </p:txBody>
      </p:sp>
    </p:spTree>
    <p:extLst>
      <p:ext uri="{BB962C8B-B14F-4D97-AF65-F5344CB8AC3E}">
        <p14:creationId xmlns:p14="http://schemas.microsoft.com/office/powerpoint/2010/main" val="2352780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DDA51639-B2D6-4652-B8C3-1B4C224A7BAF}" type="datetimeFigureOut">
              <a:rPr lang="en-US" smtClean="0"/>
              <a:t>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0386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smtClean="0"/>
              <a:t>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24768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smtClean="0"/>
              <a:t>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6838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F5DD9-2C52-442D-92E2-8072C0C3D7CD}" type="datetimeFigureOut">
              <a:rPr lang="en-US" smtClean="0"/>
              <a:t>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18735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4961B7-6B89-48AB-966F-622E2788EECC}" type="datetimeFigureOut">
              <a:rPr lang="en-US" smtClean="0"/>
              <a:t>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5259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smtClean="0"/>
              <a:t>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31434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smtClean="0"/>
              <a:t>10/20/24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35744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smtClean="0"/>
              <a:t>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23129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smtClean="0"/>
              <a:t>10/20/24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5826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F131DD-A141-4471-BCF9-C6073EDD7E20}" type="datetimeFigureOut">
              <a:rPr lang="en-US" smtClean="0"/>
              <a:t>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13086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B334A90-EB03-42F3-8859-2C2B2724C058}" type="datetimeFigureOut">
              <a:rPr lang="en-US" smtClean="0"/>
              <a:t>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0574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BC48EC7-AF6A-48D3-8284-14BACBEBDD84}" type="datetimeFigureOut">
              <a:rPr lang="en-US" smtClean="0"/>
              <a:t>10/20/24</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8137855"/>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lienzodebabel.blogspot.com/2015/08/"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s://miriamherbon.com/evento/taller-mindfulness-e-inteligencia-emocional-en-beasain/"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erdali.deviantart.com/art/name-of-allah-257254892"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piqsels.com/en/public-domain-photo-stpvo"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mad4yoga.com/como-saber-distinguir-entre-mindfulness-y-meditacion/"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ccmit.mit.edu/observation/"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flickr.com/photos/9106303@N05/5045320233/" TargetMode="External"/><Relationship Id="rId3" Type="http://schemas.openxmlformats.org/officeDocument/2006/relationships/image" Target="../media/image5.jpg"/><Relationship Id="rId7"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pixabay.com/en/social-media-world-communication-1405601/" TargetMode="External"/><Relationship Id="rId5" Type="http://schemas.openxmlformats.org/officeDocument/2006/relationships/image" Target="../media/image6.png"/><Relationship Id="rId10" Type="http://schemas.openxmlformats.org/officeDocument/2006/relationships/hyperlink" Target="https://creativecommons.org/licenses/by/3.0/" TargetMode="External"/><Relationship Id="rId4" Type="http://schemas.openxmlformats.org/officeDocument/2006/relationships/hyperlink" Target="https://frank.itlab.us/photo_essays/wrapper.php?jan_17_2012_sunrise.html" TargetMode="External"/><Relationship Id="rId9" Type="http://schemas.openxmlformats.org/officeDocument/2006/relationships/hyperlink" Target="https://creativecommons.org/licenses/by-nc-sa/3.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87DED590-291C-4D46-BBE6-EE5F0C44D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81EC9D6-90B6-4037-BCD1-DF32371E21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6184"/>
            <a:ext cx="3248522" cy="588563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A6D698BE-A4EB-E967-4FB6-C47DD0CAADB9}"/>
              </a:ext>
            </a:extLst>
          </p:cNvPr>
          <p:cNvSpPr>
            <a:spLocks noGrp="1"/>
          </p:cNvSpPr>
          <p:nvPr>
            <p:ph type="subTitle" idx="1"/>
          </p:nvPr>
        </p:nvSpPr>
        <p:spPr>
          <a:xfrm>
            <a:off x="768485" y="858475"/>
            <a:ext cx="2629727" cy="5141050"/>
          </a:xfrm>
        </p:spPr>
        <p:txBody>
          <a:bodyPr>
            <a:normAutofit/>
          </a:bodyPr>
          <a:lstStyle/>
          <a:p>
            <a:pPr algn="r"/>
            <a:endParaRPr lang="en-US" sz="2400" dirty="0">
              <a:solidFill>
                <a:schemeClr val="bg1"/>
              </a:solidFill>
            </a:endParaRPr>
          </a:p>
        </p:txBody>
      </p:sp>
      <p:pic>
        <p:nvPicPr>
          <p:cNvPr id="7" name="Picture 6" descr="A tree in the water&#10;&#10;Description automatically generated">
            <a:extLst>
              <a:ext uri="{FF2B5EF4-FFF2-40B4-BE49-F238E27FC236}">
                <a16:creationId xmlns:a16="http://schemas.microsoft.com/office/drawing/2014/main" id="{7D72E250-6187-5216-BB13-2361159E78FC}"/>
              </a:ext>
            </a:extLst>
          </p:cNvPr>
          <p:cNvPicPr>
            <a:picLocks noChangeAspect="1"/>
          </p:cNvPicPr>
          <p:nvPr/>
        </p:nvPicPr>
        <p:blipFill rotWithShape="1">
          <a:blip r:embed="rId3">
            <a:duotone>
              <a:schemeClr val="accent1">
                <a:shade val="45000"/>
                <a:satMod val="135000"/>
              </a:schemeClr>
              <a:prstClr val="white"/>
            </a:duotone>
            <a:extLst>
              <a:ext uri="{837473B0-CC2E-450A-ABE3-18F120FF3D39}">
                <a1611:picAttrSrcUrl xmlns:a1611="http://schemas.microsoft.com/office/drawing/2016/11/main" r:id="rId4"/>
              </a:ext>
            </a:extLst>
          </a:blip>
          <a:srcRect l="17227" r="2" b="2"/>
          <a:stretch/>
        </p:blipFill>
        <p:spPr>
          <a:xfrm>
            <a:off x="3897745" y="486184"/>
            <a:ext cx="7794722" cy="5885632"/>
          </a:xfrm>
          <a:prstGeom prst="rect">
            <a:avLst/>
          </a:prstGeom>
        </p:spPr>
      </p:pic>
      <p:sp>
        <p:nvSpPr>
          <p:cNvPr id="25" name="Rectangle 24">
            <a:extLst>
              <a:ext uri="{FF2B5EF4-FFF2-40B4-BE49-F238E27FC236}">
                <a16:creationId xmlns:a16="http://schemas.microsoft.com/office/drawing/2014/main" id="{09DFC1FD-759F-47F1-B791-6DD75BB7FF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7745" y="486184"/>
            <a:ext cx="7794722" cy="5885631"/>
          </a:xfrm>
          <a:prstGeom prst="rect">
            <a:avLst/>
          </a:prstGeom>
          <a:solidFill>
            <a:schemeClr val="accent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7D444F-A63F-9E9A-8D06-513AC7D111E7}"/>
              </a:ext>
            </a:extLst>
          </p:cNvPr>
          <p:cNvSpPr>
            <a:spLocks noGrp="1"/>
          </p:cNvSpPr>
          <p:nvPr>
            <p:ph type="ctrTitle"/>
          </p:nvPr>
        </p:nvSpPr>
        <p:spPr>
          <a:xfrm>
            <a:off x="4299626" y="858475"/>
            <a:ext cx="6984459" cy="5141050"/>
          </a:xfrm>
        </p:spPr>
        <p:txBody>
          <a:bodyPr>
            <a:normAutofit/>
          </a:bodyPr>
          <a:lstStyle/>
          <a:p>
            <a:pPr algn="l"/>
            <a:r>
              <a:rPr lang="en-US" sz="6000" dirty="0">
                <a:solidFill>
                  <a:srgbClr val="FFFFFF"/>
                </a:solidFill>
              </a:rPr>
              <a:t>Faith &amp; Mindfulness</a:t>
            </a:r>
          </a:p>
        </p:txBody>
      </p:sp>
    </p:spTree>
    <p:extLst>
      <p:ext uri="{BB962C8B-B14F-4D97-AF65-F5344CB8AC3E}">
        <p14:creationId xmlns:p14="http://schemas.microsoft.com/office/powerpoint/2010/main" val="2570827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nodePh="1">
                                  <p:stCondLst>
                                    <p:cond delay="1000"/>
                                  </p:stCondLst>
                                  <p:endCondLst>
                                    <p:cond evt="begin" delay="0">
                                      <p:tn val="8"/>
                                    </p:cond>
                                  </p:endCondLst>
                                  <p:iterate type="wd">
                                    <p:tmPct val="15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erson sitting on a rock looking at the ocean&#10;&#10;Description automatically generated">
            <a:extLst>
              <a:ext uri="{FF2B5EF4-FFF2-40B4-BE49-F238E27FC236}">
                <a16:creationId xmlns:a16="http://schemas.microsoft.com/office/drawing/2014/main" id="{1679A166-44E1-527F-A1F6-51EEAA63B633}"/>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24799" r="9091"/>
          <a:stretch/>
        </p:blipFill>
        <p:spPr>
          <a:xfrm>
            <a:off x="20" y="10"/>
            <a:ext cx="12191980" cy="6857990"/>
          </a:xfrm>
          <a:prstGeom prst="rect">
            <a:avLst/>
          </a:prstGeom>
        </p:spPr>
      </p:pic>
      <p:sp>
        <p:nvSpPr>
          <p:cNvPr id="18" name="Rectangle 17">
            <a:extLst>
              <a:ext uri="{FF2B5EF4-FFF2-40B4-BE49-F238E27FC236}">
                <a16:creationId xmlns:a16="http://schemas.microsoft.com/office/drawing/2014/main" id="{57D175FC-84CC-4D12-A5E2-FA27D934E9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52265" cy="6858000"/>
          </a:xfrm>
          <a:prstGeom prst="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102CC15E-821B-6B2F-0379-77F1792264FE}"/>
              </a:ext>
            </a:extLst>
          </p:cNvPr>
          <p:cNvSpPr>
            <a:spLocks noGrp="1"/>
          </p:cNvSpPr>
          <p:nvPr>
            <p:ph type="title"/>
          </p:nvPr>
        </p:nvSpPr>
        <p:spPr>
          <a:xfrm>
            <a:off x="1024128" y="585216"/>
            <a:ext cx="6066816" cy="1499616"/>
          </a:xfrm>
        </p:spPr>
        <p:txBody>
          <a:bodyPr>
            <a:normAutofit/>
          </a:bodyPr>
          <a:lstStyle/>
          <a:p>
            <a:r>
              <a:rPr lang="en-US">
                <a:solidFill>
                  <a:srgbClr val="000000"/>
                </a:solidFill>
              </a:rPr>
              <a:t>Yaqadha </a:t>
            </a:r>
            <a:r>
              <a:rPr lang="ar-AE" b="0" i="0" u="none" strike="noStrike">
                <a:solidFill>
                  <a:srgbClr val="000000"/>
                </a:solidFill>
                <a:effectLst/>
                <a:latin typeface="-webkit-standard"/>
              </a:rPr>
              <a:t>يقظة</a:t>
            </a:r>
            <a:endParaRPr lang="en-US">
              <a:solidFill>
                <a:srgbClr val="000000"/>
              </a:solidFill>
            </a:endParaRPr>
          </a:p>
        </p:txBody>
      </p:sp>
      <p:cxnSp>
        <p:nvCxnSpPr>
          <p:cNvPr id="20" name="Straight Connector 19">
            <a:extLst>
              <a:ext uri="{FF2B5EF4-FFF2-40B4-BE49-F238E27FC236}">
                <a16:creationId xmlns:a16="http://schemas.microsoft.com/office/drawing/2014/main" id="{8AC38328-2D50-4DDB-BD20-28DE12E4996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607B370-100C-A9F3-D4FF-5B532B102FC7}"/>
              </a:ext>
            </a:extLst>
          </p:cNvPr>
          <p:cNvSpPr>
            <a:spLocks noGrp="1"/>
          </p:cNvSpPr>
          <p:nvPr>
            <p:ph idx="1"/>
          </p:nvPr>
        </p:nvSpPr>
        <p:spPr>
          <a:xfrm>
            <a:off x="1024128" y="2286000"/>
            <a:ext cx="6066816" cy="4023360"/>
          </a:xfrm>
        </p:spPr>
        <p:txBody>
          <a:bodyPr>
            <a:normAutofit/>
          </a:bodyPr>
          <a:lstStyle/>
          <a:p>
            <a:r>
              <a:rPr lang="en-US">
                <a:solidFill>
                  <a:srgbClr val="000000"/>
                </a:solidFill>
              </a:rPr>
              <a:t>In Arabic means "alertness," "wakefulness," or "vigilance." It refers to a state of being awake and aware, both physically and mentally. In a spiritual context, yaqadha can denote a heightened state of awareness and consciousness, particularly regarding one's actions, thoughts, and spiritual duties. It emphasizes being mindful and attentive to one's responsibilities and surroundings.</a:t>
            </a:r>
          </a:p>
        </p:txBody>
      </p:sp>
      <p:sp>
        <p:nvSpPr>
          <p:cNvPr id="6" name="TextBox 5">
            <a:extLst>
              <a:ext uri="{FF2B5EF4-FFF2-40B4-BE49-F238E27FC236}">
                <a16:creationId xmlns:a16="http://schemas.microsoft.com/office/drawing/2014/main" id="{5FBF6285-5EAA-2502-CC67-9EAF0E9EC7DC}"/>
              </a:ext>
            </a:extLst>
          </p:cNvPr>
          <p:cNvSpPr txBox="1"/>
          <p:nvPr/>
        </p:nvSpPr>
        <p:spPr>
          <a:xfrm>
            <a:off x="9783970" y="6657945"/>
            <a:ext cx="240803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miriamherbon.com/evento/taller-mindfulness-e-inteligencia-emocional-en-beasain/">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3763044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8CD2B798-7994-4548-A2BE-4AEF9C1A5F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4" name="Oval 5">
            <a:extLst>
              <a:ext uri="{FF2B5EF4-FFF2-40B4-BE49-F238E27FC236}">
                <a16:creationId xmlns:a16="http://schemas.microsoft.com/office/drawing/2014/main" id="{E6162320-3B67-42BB-AF9D-939326E648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35" name="Straight Connector 34">
            <a:extLst>
              <a:ext uri="{FF2B5EF4-FFF2-40B4-BE49-F238E27FC236}">
                <a16:creationId xmlns:a16="http://schemas.microsoft.com/office/drawing/2014/main" id="{6722E143-84C1-4F95-937C-78B92D2811C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circular blue and green circle with blue and green text&#10;&#10;Description automatically generated with medium confidence">
            <a:extLst>
              <a:ext uri="{FF2B5EF4-FFF2-40B4-BE49-F238E27FC236}">
                <a16:creationId xmlns:a16="http://schemas.microsoft.com/office/drawing/2014/main" id="{A8C43E01-55AD-BB45-1F6E-EE47B8231944}"/>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5303" t="15923" r="1278" b="-1"/>
          <a:stretch/>
        </p:blipFill>
        <p:spPr>
          <a:xfrm>
            <a:off x="20" y="10"/>
            <a:ext cx="12191980" cy="6857990"/>
          </a:xfrm>
          <a:prstGeom prst="rect">
            <a:avLst/>
          </a:prstGeom>
        </p:spPr>
      </p:pic>
      <p:sp>
        <p:nvSpPr>
          <p:cNvPr id="36" name="Rectangle 35">
            <a:extLst>
              <a:ext uri="{FF2B5EF4-FFF2-40B4-BE49-F238E27FC236}">
                <a16:creationId xmlns:a16="http://schemas.microsoft.com/office/drawing/2014/main" id="{4FE1B9C8-0443-4506-BBD6-3AF8DE46D4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9968"/>
            <a:ext cx="12192000" cy="2298032"/>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8CACA1-43AE-8C94-EE2E-88DD5468B76A}"/>
              </a:ext>
            </a:extLst>
          </p:cNvPr>
          <p:cNvSpPr>
            <a:spLocks noGrp="1"/>
          </p:cNvSpPr>
          <p:nvPr>
            <p:ph type="title"/>
          </p:nvPr>
        </p:nvSpPr>
        <p:spPr>
          <a:xfrm>
            <a:off x="457200" y="4960137"/>
            <a:ext cx="7772400" cy="1463040"/>
          </a:xfrm>
        </p:spPr>
        <p:txBody>
          <a:bodyPr vert="horz" lIns="91440" tIns="45720" rIns="91440" bIns="45720" rtlCol="0" anchor="ctr">
            <a:normAutofit/>
          </a:bodyPr>
          <a:lstStyle/>
          <a:p>
            <a:pPr algn="r"/>
            <a:r>
              <a:rPr lang="en-US" kern="1200" cap="all" spc="200" baseline="0" dirty="0">
                <a:solidFill>
                  <a:schemeClr val="tx1">
                    <a:lumMod val="95000"/>
                    <a:lumOff val="5000"/>
                  </a:schemeClr>
                </a:solidFill>
                <a:latin typeface="+mj-lt"/>
                <a:ea typeface="+mj-ea"/>
                <a:cs typeface="+mj-cs"/>
              </a:rPr>
              <a:t>Life is a gift from allah </a:t>
            </a:r>
          </a:p>
        </p:txBody>
      </p:sp>
      <p:cxnSp>
        <p:nvCxnSpPr>
          <p:cNvPr id="37" name="Straight Connector 36">
            <a:extLst>
              <a:ext uri="{FF2B5EF4-FFF2-40B4-BE49-F238E27FC236}">
                <a16:creationId xmlns:a16="http://schemas.microsoft.com/office/drawing/2014/main" id="{354C29FE-6D99-4083-90D8-9683EA5D44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alpha val="80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3368F56-0E18-EF38-3A61-4E55A2CFD7CA}"/>
              </a:ext>
            </a:extLst>
          </p:cNvPr>
          <p:cNvSpPr txBox="1"/>
          <p:nvPr/>
        </p:nvSpPr>
        <p:spPr>
          <a:xfrm>
            <a:off x="10072509" y="6657945"/>
            <a:ext cx="211949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erdali.deviantart.com/art/name-of-allah-257254892">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424666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426464-9A3D-EFD1-6619-3ECE4FE0E852}"/>
              </a:ext>
            </a:extLst>
          </p:cNvPr>
          <p:cNvSpPr>
            <a:spLocks noGrp="1"/>
          </p:cNvSpPr>
          <p:nvPr>
            <p:ph type="title"/>
          </p:nvPr>
        </p:nvSpPr>
        <p:spPr>
          <a:xfrm>
            <a:off x="1024129" y="585216"/>
            <a:ext cx="3779085" cy="1499616"/>
          </a:xfrm>
        </p:spPr>
        <p:txBody>
          <a:bodyPr>
            <a:normAutofit/>
          </a:bodyPr>
          <a:lstStyle/>
          <a:p>
            <a:r>
              <a:rPr lang="en-US" dirty="0">
                <a:solidFill>
                  <a:srgbClr val="FFFFFF"/>
                </a:solidFill>
              </a:rPr>
              <a:t>Imam al-</a:t>
            </a:r>
            <a:r>
              <a:rPr lang="en-US" dirty="0" err="1">
                <a:solidFill>
                  <a:srgbClr val="FFFFFF"/>
                </a:solidFill>
              </a:rPr>
              <a:t>qushayri</a:t>
            </a:r>
            <a:endParaRPr lang="en-US" dirty="0">
              <a:solidFill>
                <a:srgbClr val="FFFFFF"/>
              </a:solidFill>
            </a:endParaRPr>
          </a:p>
        </p:txBody>
      </p:sp>
      <p:cxnSp>
        <p:nvCxnSpPr>
          <p:cNvPr id="23" name="Straight Connector 22">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8" name="Content Placeholder 17">
            <a:extLst>
              <a:ext uri="{FF2B5EF4-FFF2-40B4-BE49-F238E27FC236}">
                <a16:creationId xmlns:a16="http://schemas.microsoft.com/office/drawing/2014/main" id="{7E6DD048-E3BD-13B4-54C5-123C0DD84D28}"/>
              </a:ext>
            </a:extLst>
          </p:cNvPr>
          <p:cNvSpPr>
            <a:spLocks noGrp="1"/>
          </p:cNvSpPr>
          <p:nvPr>
            <p:ph idx="1"/>
          </p:nvPr>
        </p:nvSpPr>
        <p:spPr>
          <a:xfrm>
            <a:off x="1024129" y="2286000"/>
            <a:ext cx="3791711" cy="3931920"/>
          </a:xfrm>
        </p:spPr>
        <p:txBody>
          <a:bodyPr>
            <a:normAutofit/>
          </a:bodyPr>
          <a:lstStyle/>
          <a:p>
            <a:r>
              <a:rPr lang="en-US" dirty="0">
                <a:solidFill>
                  <a:srgbClr val="FFFFFF"/>
                </a:solidFill>
              </a:rPr>
              <a:t>D.  1074</a:t>
            </a:r>
          </a:p>
          <a:p>
            <a:r>
              <a:rPr lang="en-US" dirty="0">
                <a:solidFill>
                  <a:srgbClr val="FFFFFF"/>
                </a:solidFill>
              </a:rPr>
              <a:t>Foundational book on the concept of </a:t>
            </a:r>
            <a:r>
              <a:rPr lang="en-US" dirty="0" err="1">
                <a:solidFill>
                  <a:srgbClr val="FFFFFF"/>
                </a:solidFill>
              </a:rPr>
              <a:t>Tasawwuf</a:t>
            </a:r>
            <a:r>
              <a:rPr lang="en-US" dirty="0">
                <a:solidFill>
                  <a:srgbClr val="FFFFFF"/>
                </a:solidFill>
              </a:rPr>
              <a:t> </a:t>
            </a:r>
          </a:p>
        </p:txBody>
      </p:sp>
      <p:pic>
        <p:nvPicPr>
          <p:cNvPr id="5" name="Content Placeholder 4" descr="A blue book cover with gold text&#10;&#10;Description automatically generated">
            <a:extLst>
              <a:ext uri="{FF2B5EF4-FFF2-40B4-BE49-F238E27FC236}">
                <a16:creationId xmlns:a16="http://schemas.microsoft.com/office/drawing/2014/main" id="{E54485CB-2361-E298-22F3-CA38DFB25DE2}"/>
              </a:ext>
            </a:extLst>
          </p:cNvPr>
          <p:cNvPicPr>
            <a:picLocks noChangeAspect="1"/>
          </p:cNvPicPr>
          <p:nvPr/>
        </p:nvPicPr>
        <p:blipFill>
          <a:blip r:embed="rId3"/>
          <a:stretch>
            <a:fillRect/>
          </a:stretch>
        </p:blipFill>
        <p:spPr>
          <a:xfrm>
            <a:off x="6976302" y="640080"/>
            <a:ext cx="3695317" cy="5577840"/>
          </a:xfrm>
          <a:prstGeom prst="rect">
            <a:avLst/>
          </a:prstGeom>
        </p:spPr>
      </p:pic>
    </p:spTree>
    <p:extLst>
      <p:ext uri="{BB962C8B-B14F-4D97-AF65-F5344CB8AC3E}">
        <p14:creationId xmlns:p14="http://schemas.microsoft.com/office/powerpoint/2010/main" val="2038405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diagram of a spiritual path&#10;&#10;Description automatically generated with medium confidence">
            <a:extLst>
              <a:ext uri="{FF2B5EF4-FFF2-40B4-BE49-F238E27FC236}">
                <a16:creationId xmlns:a16="http://schemas.microsoft.com/office/drawing/2014/main" id="{CFEBF610-A36E-F456-5C39-9A652EB42005}"/>
              </a:ext>
            </a:extLst>
          </p:cNvPr>
          <p:cNvPicPr>
            <a:picLocks noChangeAspect="1"/>
          </p:cNvPicPr>
          <p:nvPr/>
        </p:nvPicPr>
        <p:blipFill rotWithShape="1">
          <a:blip r:embed="rId3"/>
          <a:srcRect b="443"/>
          <a:stretch/>
        </p:blipFill>
        <p:spPr>
          <a:xfrm>
            <a:off x="20" y="10"/>
            <a:ext cx="12191980" cy="6857990"/>
          </a:xfrm>
          <a:prstGeom prst="rect">
            <a:avLst/>
          </a:prstGeom>
        </p:spPr>
      </p:pic>
      <p:sp>
        <p:nvSpPr>
          <p:cNvPr id="2" name="Frame 1">
            <a:extLst>
              <a:ext uri="{FF2B5EF4-FFF2-40B4-BE49-F238E27FC236}">
                <a16:creationId xmlns:a16="http://schemas.microsoft.com/office/drawing/2014/main" id="{85A40D87-B6FA-138C-B730-84883156EAD2}"/>
              </a:ext>
            </a:extLst>
          </p:cNvPr>
          <p:cNvSpPr/>
          <p:nvPr/>
        </p:nvSpPr>
        <p:spPr>
          <a:xfrm>
            <a:off x="436728" y="2528047"/>
            <a:ext cx="11436824" cy="1452282"/>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25884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4"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6" name="Straight Connector 25">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28" name="Rectangle 27">
            <a:extLst>
              <a:ext uri="{FF2B5EF4-FFF2-40B4-BE49-F238E27FC236}">
                <a16:creationId xmlns:a16="http://schemas.microsoft.com/office/drawing/2014/main" id="{42DD0C21-8FEE-4C18-8789-CC8ABE206F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4B51757-7607-4CEA-A0EE-3C5BDC2C1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1998"/>
            <a:ext cx="12188952"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77557856-7D60-745E-76D6-1337812DD2CE}"/>
              </a:ext>
            </a:extLst>
          </p:cNvPr>
          <p:cNvSpPr>
            <a:spLocks noGrp="1"/>
          </p:cNvSpPr>
          <p:nvPr>
            <p:ph type="title"/>
          </p:nvPr>
        </p:nvSpPr>
        <p:spPr>
          <a:xfrm>
            <a:off x="457200" y="4960137"/>
            <a:ext cx="7772400" cy="1463040"/>
          </a:xfrm>
        </p:spPr>
        <p:txBody>
          <a:bodyPr vert="horz" lIns="91440" tIns="45720" rIns="91440" bIns="45720" rtlCol="0" anchor="ctr">
            <a:normAutofit/>
          </a:bodyPr>
          <a:lstStyle/>
          <a:p>
            <a:pPr algn="r"/>
            <a:r>
              <a:rPr lang="en-US" spc="200" dirty="0" err="1">
                <a:solidFill>
                  <a:srgbClr val="FFFFFF"/>
                </a:solidFill>
              </a:rPr>
              <a:t>Dua</a:t>
            </a:r>
            <a:r>
              <a:rPr lang="en-US" spc="200" dirty="0">
                <a:solidFill>
                  <a:srgbClr val="FFFFFF"/>
                </a:solidFill>
              </a:rPr>
              <a:t> of </a:t>
            </a:r>
            <a:r>
              <a:rPr lang="en-US" spc="200" dirty="0" err="1">
                <a:solidFill>
                  <a:srgbClr val="FFFFFF"/>
                </a:solidFill>
              </a:rPr>
              <a:t>Adem</a:t>
            </a:r>
            <a:r>
              <a:rPr lang="en-US" spc="200" dirty="0">
                <a:solidFill>
                  <a:srgbClr val="FFFFFF"/>
                </a:solidFill>
              </a:rPr>
              <a:t> (as)</a:t>
            </a:r>
            <a:endParaRPr lang="en-US" sz="5000" kern="1200" cap="all" spc="200" baseline="0" dirty="0">
              <a:solidFill>
                <a:srgbClr val="FFFFFF"/>
              </a:solidFill>
              <a:latin typeface="+mj-lt"/>
              <a:ea typeface="+mj-ea"/>
              <a:cs typeface="+mj-cs"/>
            </a:endParaRPr>
          </a:p>
        </p:txBody>
      </p:sp>
      <p:pic>
        <p:nvPicPr>
          <p:cNvPr id="5" name="Picture 4" descr="A black text on a white background&#10;&#10;Description automatically generated">
            <a:extLst>
              <a:ext uri="{FF2B5EF4-FFF2-40B4-BE49-F238E27FC236}">
                <a16:creationId xmlns:a16="http://schemas.microsoft.com/office/drawing/2014/main" id="{3B5E5959-CD1F-301B-CB2A-758A7C29EB0D}"/>
              </a:ext>
            </a:extLst>
          </p:cNvPr>
          <p:cNvPicPr>
            <a:picLocks noChangeAspect="1"/>
          </p:cNvPicPr>
          <p:nvPr/>
        </p:nvPicPr>
        <p:blipFill>
          <a:blip r:embed="rId3"/>
          <a:stretch>
            <a:fillRect/>
          </a:stretch>
        </p:blipFill>
        <p:spPr>
          <a:xfrm>
            <a:off x="634276" y="764838"/>
            <a:ext cx="10917644" cy="3056941"/>
          </a:xfrm>
          <a:prstGeom prst="rect">
            <a:avLst/>
          </a:prstGeom>
        </p:spPr>
      </p:pic>
      <p:cxnSp>
        <p:nvCxnSpPr>
          <p:cNvPr id="32" name="Straight Connector 31">
            <a:extLst>
              <a:ext uri="{FF2B5EF4-FFF2-40B4-BE49-F238E27FC236}">
                <a16:creationId xmlns:a16="http://schemas.microsoft.com/office/drawing/2014/main" id="{FEF39256-F095-41C8-8707-6C1A665E8F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406507" y="5220212"/>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0" name="Double Bracket 9">
            <a:extLst>
              <a:ext uri="{FF2B5EF4-FFF2-40B4-BE49-F238E27FC236}">
                <a16:creationId xmlns:a16="http://schemas.microsoft.com/office/drawing/2014/main" id="{B03C169F-0015-3057-D520-A8ABB6CDCBAF}"/>
              </a:ext>
            </a:extLst>
          </p:cNvPr>
          <p:cNvSpPr/>
          <p:nvPr/>
        </p:nvSpPr>
        <p:spPr>
          <a:xfrm>
            <a:off x="2816942" y="1120877"/>
            <a:ext cx="7639664" cy="766917"/>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645551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6A78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1CE365-7007-9218-A5A8-7D0BD4D5F857}"/>
              </a:ext>
            </a:extLst>
          </p:cNvPr>
          <p:cNvSpPr>
            <a:spLocks noGrp="1"/>
          </p:cNvSpPr>
          <p:nvPr>
            <p:ph type="title"/>
          </p:nvPr>
        </p:nvSpPr>
        <p:spPr>
          <a:xfrm>
            <a:off x="524256" y="4767072"/>
            <a:ext cx="6594189" cy="1625210"/>
          </a:xfrm>
        </p:spPr>
        <p:txBody>
          <a:bodyPr>
            <a:normAutofit/>
          </a:bodyPr>
          <a:lstStyle/>
          <a:p>
            <a:pPr algn="r"/>
            <a:r>
              <a:rPr lang="en-US">
                <a:solidFill>
                  <a:srgbClr val="FFFFFF"/>
                </a:solidFill>
              </a:rPr>
              <a:t>Time is what you are in</a:t>
            </a:r>
          </a:p>
        </p:txBody>
      </p:sp>
      <p:pic>
        <p:nvPicPr>
          <p:cNvPr id="10" name="Content Placeholder 9" descr="A blue sky with clouds&#10;&#10;Description automatically generated">
            <a:extLst>
              <a:ext uri="{FF2B5EF4-FFF2-40B4-BE49-F238E27FC236}">
                <a16:creationId xmlns:a16="http://schemas.microsoft.com/office/drawing/2014/main" id="{8EB96DAD-476A-6572-72A0-8AB9F9F4B7F5}"/>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r="1" b="12822"/>
          <a:stretch/>
        </p:blipFill>
        <p:spPr>
          <a:xfrm>
            <a:off x="327547" y="321733"/>
            <a:ext cx="7058306" cy="4107392"/>
          </a:xfrm>
          <a:prstGeom prst="rect">
            <a:avLst/>
          </a:prstGeom>
        </p:spPr>
      </p:pic>
      <p:sp>
        <p:nvSpPr>
          <p:cNvPr id="19" name="Rectangle 1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13">
            <a:extLst>
              <a:ext uri="{FF2B5EF4-FFF2-40B4-BE49-F238E27FC236}">
                <a16:creationId xmlns:a16="http://schemas.microsoft.com/office/drawing/2014/main" id="{C63D3ED6-FA34-48F5-9959-AD7372046F3D}"/>
              </a:ext>
            </a:extLst>
          </p:cNvPr>
          <p:cNvSpPr>
            <a:spLocks noGrp="1"/>
          </p:cNvSpPr>
          <p:nvPr>
            <p:ph idx="1"/>
          </p:nvPr>
        </p:nvSpPr>
        <p:spPr>
          <a:xfrm>
            <a:off x="8029319" y="917725"/>
            <a:ext cx="3424739" cy="4852362"/>
          </a:xfrm>
        </p:spPr>
        <p:txBody>
          <a:bodyPr anchor="ctr">
            <a:normAutofit/>
          </a:bodyPr>
          <a:lstStyle/>
          <a:p>
            <a:endParaRPr lang="en-US">
              <a:solidFill>
                <a:srgbClr val="FFFFFF"/>
              </a:solidFill>
            </a:endParaRPr>
          </a:p>
        </p:txBody>
      </p:sp>
    </p:spTree>
    <p:extLst>
      <p:ext uri="{BB962C8B-B14F-4D97-AF65-F5344CB8AC3E}">
        <p14:creationId xmlns:p14="http://schemas.microsoft.com/office/powerpoint/2010/main" val="479288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prstClr val="white"/>
              </a:solidFill>
            </a:endParaRPr>
          </a:p>
        </p:txBody>
      </p:sp>
      <p:sp>
        <p:nvSpPr>
          <p:cNvPr id="10" name="Rectangle 9">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4020" y="643461"/>
            <a:ext cx="7654513" cy="55710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7ED9FB-EDB9-4054-77EE-B5D1C0D68086}"/>
              </a:ext>
            </a:extLst>
          </p:cNvPr>
          <p:cNvSpPr>
            <a:spLocks noGrp="1"/>
          </p:cNvSpPr>
          <p:nvPr>
            <p:ph type="title"/>
          </p:nvPr>
        </p:nvSpPr>
        <p:spPr>
          <a:xfrm>
            <a:off x="4219803" y="4735775"/>
            <a:ext cx="7006998" cy="1245732"/>
          </a:xfrm>
        </p:spPr>
        <p:txBody>
          <a:bodyPr anchor="t">
            <a:normAutofit/>
          </a:bodyPr>
          <a:lstStyle/>
          <a:p>
            <a:r>
              <a:rPr lang="en-US" sz="4600">
                <a:solidFill>
                  <a:srgbClr val="FFFFFF"/>
                </a:solidFill>
              </a:rPr>
              <a:t>What is allah going to do through me today?</a:t>
            </a:r>
          </a:p>
        </p:txBody>
      </p:sp>
      <p:sp>
        <p:nvSpPr>
          <p:cNvPr id="12" name="Freeform 18">
            <a:extLst>
              <a:ext uri="{FF2B5EF4-FFF2-40B4-BE49-F238E27FC236}">
                <a16:creationId xmlns:a16="http://schemas.microsoft.com/office/drawing/2014/main" id="{A24A153C-9BEC-46E7-9AA4-DFC65A2B1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9400" y="1910808"/>
            <a:ext cx="5571069" cy="3036377"/>
          </a:xfrm>
          <a:custGeom>
            <a:avLst/>
            <a:gdLst>
              <a:gd name="connsiteX0" fmla="*/ 5215514 w 5851096"/>
              <a:gd name="connsiteY0" fmla="*/ 659222 h 3089525"/>
              <a:gd name="connsiteX1" fmla="*/ 5783878 w 5851096"/>
              <a:gd name="connsiteY1" fmla="*/ 1223782 h 3089525"/>
              <a:gd name="connsiteX2" fmla="*/ 5215514 w 5851096"/>
              <a:gd name="connsiteY2" fmla="*/ 659222 h 3089525"/>
              <a:gd name="connsiteX3" fmla="*/ 5215514 w 5851096"/>
              <a:gd name="connsiteY3" fmla="*/ 2417442 h 3089525"/>
              <a:gd name="connsiteX4" fmla="*/ 5783878 w 5851096"/>
              <a:gd name="connsiteY4" fmla="*/ 2982001 h 3089525"/>
              <a:gd name="connsiteX5" fmla="*/ 5215514 w 5851096"/>
              <a:gd name="connsiteY5" fmla="*/ 2417442 h 3089525"/>
              <a:gd name="connsiteX6" fmla="*/ 5215512 w 5851096"/>
              <a:gd name="connsiteY6" fmla="*/ 2107862 h 3089525"/>
              <a:gd name="connsiteX7" fmla="*/ 5783876 w 5851096"/>
              <a:gd name="connsiteY7" fmla="*/ 1547735 h 3089525"/>
              <a:gd name="connsiteX8" fmla="*/ 5215512 w 5851096"/>
              <a:gd name="connsiteY8" fmla="*/ 2107862 h 3089525"/>
              <a:gd name="connsiteX9" fmla="*/ 5065535 w 5851096"/>
              <a:gd name="connsiteY9" fmla="*/ 521483 h 3089525"/>
              <a:gd name="connsiteX10" fmla="*/ 5066157 w 5851096"/>
              <a:gd name="connsiteY10" fmla="*/ 509629 h 3089525"/>
              <a:gd name="connsiteX11" fmla="*/ 5066678 w 5851096"/>
              <a:gd name="connsiteY11" fmla="*/ 509663 h 3089525"/>
              <a:gd name="connsiteX12" fmla="*/ 5066705 w 5851096"/>
              <a:gd name="connsiteY12" fmla="*/ 509151 h 3089525"/>
              <a:gd name="connsiteX13" fmla="*/ 5084580 w 5851096"/>
              <a:gd name="connsiteY13" fmla="*/ 510833 h 3089525"/>
              <a:gd name="connsiteX14" fmla="*/ 5184444 w 5851096"/>
              <a:gd name="connsiteY14" fmla="*/ 520226 h 3089525"/>
              <a:gd name="connsiteX15" fmla="*/ 5201405 w 5851096"/>
              <a:gd name="connsiteY15" fmla="*/ 521820 h 3089525"/>
              <a:gd name="connsiteX16" fmla="*/ 5201527 w 5851096"/>
              <a:gd name="connsiteY16" fmla="*/ 523010 h 3089525"/>
              <a:gd name="connsiteX17" fmla="*/ 5841311 w 5851096"/>
              <a:gd name="connsiteY17" fmla="*/ 983324 h 3089525"/>
              <a:gd name="connsiteX18" fmla="*/ 5851096 w 5851096"/>
              <a:gd name="connsiteY18" fmla="*/ 1006985 h 3089525"/>
              <a:gd name="connsiteX19" fmla="*/ 5851096 w 5851096"/>
              <a:gd name="connsiteY19" fmla="*/ 1366179 h 3089525"/>
              <a:gd name="connsiteX20" fmla="*/ 5814952 w 5851096"/>
              <a:gd name="connsiteY20" fmla="*/ 1362779 h 3089525"/>
              <a:gd name="connsiteX21" fmla="*/ 5797987 w 5851096"/>
              <a:gd name="connsiteY21" fmla="*/ 1361184 h 3089525"/>
              <a:gd name="connsiteX22" fmla="*/ 5797866 w 5851096"/>
              <a:gd name="connsiteY22" fmla="*/ 1359994 h 3089525"/>
              <a:gd name="connsiteX23" fmla="*/ 5075873 w 5851096"/>
              <a:gd name="connsiteY23" fmla="*/ 641878 h 3089525"/>
              <a:gd name="connsiteX24" fmla="*/ 5075344 w 5851096"/>
              <a:gd name="connsiteY24" fmla="*/ 641812 h 3089525"/>
              <a:gd name="connsiteX25" fmla="*/ 5074781 w 5851096"/>
              <a:gd name="connsiteY25" fmla="*/ 634895 h 3089525"/>
              <a:gd name="connsiteX26" fmla="*/ 5066970 w 5851096"/>
              <a:gd name="connsiteY26" fmla="*/ 539073 h 3089525"/>
              <a:gd name="connsiteX27" fmla="*/ 5065535 w 5851096"/>
              <a:gd name="connsiteY27" fmla="*/ 521483 h 3089525"/>
              <a:gd name="connsiteX28" fmla="*/ 5065535 w 5851096"/>
              <a:gd name="connsiteY28" fmla="*/ 2279702 h 3089525"/>
              <a:gd name="connsiteX29" fmla="*/ 5066157 w 5851096"/>
              <a:gd name="connsiteY29" fmla="*/ 2267848 h 3089525"/>
              <a:gd name="connsiteX30" fmla="*/ 5066678 w 5851096"/>
              <a:gd name="connsiteY30" fmla="*/ 2267882 h 3089525"/>
              <a:gd name="connsiteX31" fmla="*/ 5066705 w 5851096"/>
              <a:gd name="connsiteY31" fmla="*/ 2267371 h 3089525"/>
              <a:gd name="connsiteX32" fmla="*/ 5084580 w 5851096"/>
              <a:gd name="connsiteY32" fmla="*/ 2269052 h 3089525"/>
              <a:gd name="connsiteX33" fmla="*/ 5184444 w 5851096"/>
              <a:gd name="connsiteY33" fmla="*/ 2278445 h 3089525"/>
              <a:gd name="connsiteX34" fmla="*/ 5201405 w 5851096"/>
              <a:gd name="connsiteY34" fmla="*/ 2280040 h 3089525"/>
              <a:gd name="connsiteX35" fmla="*/ 5201527 w 5851096"/>
              <a:gd name="connsiteY35" fmla="*/ 2281230 h 3089525"/>
              <a:gd name="connsiteX36" fmla="*/ 5841311 w 5851096"/>
              <a:gd name="connsiteY36" fmla="*/ 2741544 h 3089525"/>
              <a:gd name="connsiteX37" fmla="*/ 5851096 w 5851096"/>
              <a:gd name="connsiteY37" fmla="*/ 2765204 h 3089525"/>
              <a:gd name="connsiteX38" fmla="*/ 5851096 w 5851096"/>
              <a:gd name="connsiteY38" fmla="*/ 3089525 h 3089525"/>
              <a:gd name="connsiteX39" fmla="*/ 5680952 w 5851096"/>
              <a:gd name="connsiteY39" fmla="*/ 3089525 h 3089525"/>
              <a:gd name="connsiteX40" fmla="*/ 5661219 w 5851096"/>
              <a:gd name="connsiteY40" fmla="*/ 3084683 h 3089525"/>
              <a:gd name="connsiteX41" fmla="*/ 5075873 w 5851096"/>
              <a:gd name="connsiteY41" fmla="*/ 2400097 h 3089525"/>
              <a:gd name="connsiteX42" fmla="*/ 5075344 w 5851096"/>
              <a:gd name="connsiteY42" fmla="*/ 2400032 h 3089525"/>
              <a:gd name="connsiteX43" fmla="*/ 5074781 w 5851096"/>
              <a:gd name="connsiteY43" fmla="*/ 2393114 h 3089525"/>
              <a:gd name="connsiteX44" fmla="*/ 5066970 w 5851096"/>
              <a:gd name="connsiteY44" fmla="*/ 2297292 h 3089525"/>
              <a:gd name="connsiteX45" fmla="*/ 5065535 w 5851096"/>
              <a:gd name="connsiteY45" fmla="*/ 2279702 h 3089525"/>
              <a:gd name="connsiteX46" fmla="*/ 5065533 w 5851096"/>
              <a:gd name="connsiteY46" fmla="*/ 486299 h 3089525"/>
              <a:gd name="connsiteX47" fmla="*/ 5066968 w 5851096"/>
              <a:gd name="connsiteY47" fmla="*/ 468842 h 3089525"/>
              <a:gd name="connsiteX48" fmla="*/ 5074776 w 5851096"/>
              <a:gd name="connsiteY48" fmla="*/ 373792 h 3089525"/>
              <a:gd name="connsiteX49" fmla="*/ 5075341 w 5851096"/>
              <a:gd name="connsiteY49" fmla="*/ 366915 h 3089525"/>
              <a:gd name="connsiteX50" fmla="*/ 5075869 w 5851096"/>
              <a:gd name="connsiteY50" fmla="*/ 366850 h 3089525"/>
              <a:gd name="connsiteX51" fmla="*/ 5163966 w 5851096"/>
              <a:gd name="connsiteY51" fmla="*/ 100280 h 3089525"/>
              <a:gd name="connsiteX52" fmla="*/ 5229488 w 5851096"/>
              <a:gd name="connsiteY52" fmla="*/ 0 h 3089525"/>
              <a:gd name="connsiteX53" fmla="*/ 5405629 w 5851096"/>
              <a:gd name="connsiteY53" fmla="*/ 0 h 3089525"/>
              <a:gd name="connsiteX54" fmla="*/ 5334254 w 5851096"/>
              <a:gd name="connsiteY54" fmla="*/ 79433 h 3089525"/>
              <a:gd name="connsiteX55" fmla="*/ 5215512 w 5851096"/>
              <a:gd name="connsiteY55" fmla="*/ 349642 h 3089525"/>
              <a:gd name="connsiteX56" fmla="*/ 5674730 w 5851096"/>
              <a:gd name="connsiteY56" fmla="*/ 45955 h 3089525"/>
              <a:gd name="connsiteX57" fmla="*/ 5697983 w 5851096"/>
              <a:gd name="connsiteY57" fmla="*/ 0 h 3089525"/>
              <a:gd name="connsiteX58" fmla="*/ 5851096 w 5851096"/>
              <a:gd name="connsiteY58" fmla="*/ 0 h 3089525"/>
              <a:gd name="connsiteX59" fmla="*/ 5851096 w 5851096"/>
              <a:gd name="connsiteY59" fmla="*/ 4349 h 3089525"/>
              <a:gd name="connsiteX60" fmla="*/ 5799246 w 5851096"/>
              <a:gd name="connsiteY60" fmla="*/ 99096 h 3089525"/>
              <a:gd name="connsiteX61" fmla="*/ 5201524 w 5851096"/>
              <a:gd name="connsiteY61" fmla="*/ 484784 h 3089525"/>
              <a:gd name="connsiteX62" fmla="*/ 5201403 w 5851096"/>
              <a:gd name="connsiteY62" fmla="*/ 485964 h 3089525"/>
              <a:gd name="connsiteX63" fmla="*/ 5184438 w 5851096"/>
              <a:gd name="connsiteY63" fmla="*/ 487548 h 3089525"/>
              <a:gd name="connsiteX64" fmla="*/ 5084610 w 5851096"/>
              <a:gd name="connsiteY64" fmla="*/ 496864 h 3089525"/>
              <a:gd name="connsiteX65" fmla="*/ 5066703 w 5851096"/>
              <a:gd name="connsiteY65" fmla="*/ 498535 h 3089525"/>
              <a:gd name="connsiteX66" fmla="*/ 5066676 w 5851096"/>
              <a:gd name="connsiteY66" fmla="*/ 498027 h 3089525"/>
              <a:gd name="connsiteX67" fmla="*/ 5066154 w 5851096"/>
              <a:gd name="connsiteY67" fmla="*/ 498061 h 3089525"/>
              <a:gd name="connsiteX68" fmla="*/ 5065533 w 5851096"/>
              <a:gd name="connsiteY68" fmla="*/ 486299 h 3089525"/>
              <a:gd name="connsiteX69" fmla="*/ 5065533 w 5851096"/>
              <a:gd name="connsiteY69" fmla="*/ 2244520 h 3089525"/>
              <a:gd name="connsiteX70" fmla="*/ 5066968 w 5851096"/>
              <a:gd name="connsiteY70" fmla="*/ 2227062 h 3089525"/>
              <a:gd name="connsiteX71" fmla="*/ 5074776 w 5851096"/>
              <a:gd name="connsiteY71" fmla="*/ 2132012 h 3089525"/>
              <a:gd name="connsiteX72" fmla="*/ 5075341 w 5851096"/>
              <a:gd name="connsiteY72" fmla="*/ 2125135 h 3089525"/>
              <a:gd name="connsiteX73" fmla="*/ 5075869 w 5851096"/>
              <a:gd name="connsiteY73" fmla="*/ 2125070 h 3089525"/>
              <a:gd name="connsiteX74" fmla="*/ 5797863 w 5851096"/>
              <a:gd name="connsiteY74" fmla="*/ 1412593 h 3089525"/>
              <a:gd name="connsiteX75" fmla="*/ 5797985 w 5851096"/>
              <a:gd name="connsiteY75" fmla="*/ 1411413 h 3089525"/>
              <a:gd name="connsiteX76" fmla="*/ 5814946 w 5851096"/>
              <a:gd name="connsiteY76" fmla="*/ 1409830 h 3089525"/>
              <a:gd name="connsiteX77" fmla="*/ 5851096 w 5851096"/>
              <a:gd name="connsiteY77" fmla="*/ 1406457 h 3089525"/>
              <a:gd name="connsiteX78" fmla="*/ 5851096 w 5851096"/>
              <a:gd name="connsiteY78" fmla="*/ 1762823 h 3089525"/>
              <a:gd name="connsiteX79" fmla="*/ 5841309 w 5851096"/>
              <a:gd name="connsiteY79" fmla="*/ 1786304 h 3089525"/>
              <a:gd name="connsiteX80" fmla="*/ 5201524 w 5851096"/>
              <a:gd name="connsiteY80" fmla="*/ 2243004 h 3089525"/>
              <a:gd name="connsiteX81" fmla="*/ 5201403 w 5851096"/>
              <a:gd name="connsiteY81" fmla="*/ 2244184 h 3089525"/>
              <a:gd name="connsiteX82" fmla="*/ 5184438 w 5851096"/>
              <a:gd name="connsiteY82" fmla="*/ 2245767 h 3089525"/>
              <a:gd name="connsiteX83" fmla="*/ 5084610 w 5851096"/>
              <a:gd name="connsiteY83" fmla="*/ 2255084 h 3089525"/>
              <a:gd name="connsiteX84" fmla="*/ 5066703 w 5851096"/>
              <a:gd name="connsiteY84" fmla="*/ 2256755 h 3089525"/>
              <a:gd name="connsiteX85" fmla="*/ 5066676 w 5851096"/>
              <a:gd name="connsiteY85" fmla="*/ 2256246 h 3089525"/>
              <a:gd name="connsiteX86" fmla="*/ 5066154 w 5851096"/>
              <a:gd name="connsiteY86" fmla="*/ 2256280 h 3089525"/>
              <a:gd name="connsiteX87" fmla="*/ 5065533 w 5851096"/>
              <a:gd name="connsiteY87" fmla="*/ 2244520 h 3089525"/>
              <a:gd name="connsiteX88" fmla="*/ 4325732 w 5851096"/>
              <a:gd name="connsiteY88" fmla="*/ 1223782 h 3089525"/>
              <a:gd name="connsiteX89" fmla="*/ 4894096 w 5851096"/>
              <a:gd name="connsiteY89" fmla="*/ 659222 h 3089525"/>
              <a:gd name="connsiteX90" fmla="*/ 4325732 w 5851096"/>
              <a:gd name="connsiteY90" fmla="*/ 1223782 h 3089525"/>
              <a:gd name="connsiteX91" fmla="*/ 4325732 w 5851096"/>
              <a:gd name="connsiteY91" fmla="*/ 1547735 h 3089525"/>
              <a:gd name="connsiteX92" fmla="*/ 4894096 w 5851096"/>
              <a:gd name="connsiteY92" fmla="*/ 2107862 h 3089525"/>
              <a:gd name="connsiteX93" fmla="*/ 4325732 w 5851096"/>
              <a:gd name="connsiteY93" fmla="*/ 1547735 h 3089525"/>
              <a:gd name="connsiteX94" fmla="*/ 4325732 w 5851096"/>
              <a:gd name="connsiteY94" fmla="*/ 2982001 h 3089525"/>
              <a:gd name="connsiteX95" fmla="*/ 4894096 w 5851096"/>
              <a:gd name="connsiteY95" fmla="*/ 2417442 h 3089525"/>
              <a:gd name="connsiteX96" fmla="*/ 4325732 w 5851096"/>
              <a:gd name="connsiteY96" fmla="*/ 2982001 h 3089525"/>
              <a:gd name="connsiteX97" fmla="*/ 4256134 w 5851096"/>
              <a:gd name="connsiteY97" fmla="*/ 0 h 3089525"/>
              <a:gd name="connsiteX98" fmla="*/ 4411625 w 5851096"/>
              <a:gd name="connsiteY98" fmla="*/ 0 h 3089525"/>
              <a:gd name="connsiteX99" fmla="*/ 4434878 w 5851096"/>
              <a:gd name="connsiteY99" fmla="*/ 45955 h 3089525"/>
              <a:gd name="connsiteX100" fmla="*/ 4894096 w 5851096"/>
              <a:gd name="connsiteY100" fmla="*/ 349642 h 3089525"/>
              <a:gd name="connsiteX101" fmla="*/ 4775353 w 5851096"/>
              <a:gd name="connsiteY101" fmla="*/ 79433 h 3089525"/>
              <a:gd name="connsiteX102" fmla="*/ 4703980 w 5851096"/>
              <a:gd name="connsiteY102" fmla="*/ 0 h 3089525"/>
              <a:gd name="connsiteX103" fmla="*/ 4880119 w 5851096"/>
              <a:gd name="connsiteY103" fmla="*/ 0 h 3089525"/>
              <a:gd name="connsiteX104" fmla="*/ 4945641 w 5851096"/>
              <a:gd name="connsiteY104" fmla="*/ 100280 h 3089525"/>
              <a:gd name="connsiteX105" fmla="*/ 5033738 w 5851096"/>
              <a:gd name="connsiteY105" fmla="*/ 366850 h 3089525"/>
              <a:gd name="connsiteX106" fmla="*/ 5034267 w 5851096"/>
              <a:gd name="connsiteY106" fmla="*/ 366915 h 3089525"/>
              <a:gd name="connsiteX107" fmla="*/ 5034832 w 5851096"/>
              <a:gd name="connsiteY107" fmla="*/ 373792 h 3089525"/>
              <a:gd name="connsiteX108" fmla="*/ 5042640 w 5851096"/>
              <a:gd name="connsiteY108" fmla="*/ 468842 h 3089525"/>
              <a:gd name="connsiteX109" fmla="*/ 5044074 w 5851096"/>
              <a:gd name="connsiteY109" fmla="*/ 486299 h 3089525"/>
              <a:gd name="connsiteX110" fmla="*/ 5043454 w 5851096"/>
              <a:gd name="connsiteY110" fmla="*/ 498061 h 3089525"/>
              <a:gd name="connsiteX111" fmla="*/ 5042932 w 5851096"/>
              <a:gd name="connsiteY111" fmla="*/ 498027 h 3089525"/>
              <a:gd name="connsiteX112" fmla="*/ 5042905 w 5851096"/>
              <a:gd name="connsiteY112" fmla="*/ 498535 h 3089525"/>
              <a:gd name="connsiteX113" fmla="*/ 5024997 w 5851096"/>
              <a:gd name="connsiteY113" fmla="*/ 496864 h 3089525"/>
              <a:gd name="connsiteX114" fmla="*/ 4925170 w 5851096"/>
              <a:gd name="connsiteY114" fmla="*/ 487548 h 3089525"/>
              <a:gd name="connsiteX115" fmla="*/ 4908205 w 5851096"/>
              <a:gd name="connsiteY115" fmla="*/ 485964 h 3089525"/>
              <a:gd name="connsiteX116" fmla="*/ 4908084 w 5851096"/>
              <a:gd name="connsiteY116" fmla="*/ 484784 h 3089525"/>
              <a:gd name="connsiteX117" fmla="*/ 4310363 w 5851096"/>
              <a:gd name="connsiteY117" fmla="*/ 99096 h 3089525"/>
              <a:gd name="connsiteX118" fmla="*/ 4178216 w 5851096"/>
              <a:gd name="connsiteY118" fmla="*/ 3089525 h 3089525"/>
              <a:gd name="connsiteX119" fmla="*/ 4184996 w 5851096"/>
              <a:gd name="connsiteY119" fmla="*/ 3006343 h 3089525"/>
              <a:gd name="connsiteX120" fmla="*/ 4185561 w 5851096"/>
              <a:gd name="connsiteY120" fmla="*/ 2999411 h 3089525"/>
              <a:gd name="connsiteX121" fmla="*/ 4186090 w 5851096"/>
              <a:gd name="connsiteY121" fmla="*/ 2999346 h 3089525"/>
              <a:gd name="connsiteX122" fmla="*/ 4908083 w 5851096"/>
              <a:gd name="connsiteY122" fmla="*/ 2281230 h 3089525"/>
              <a:gd name="connsiteX123" fmla="*/ 4908205 w 5851096"/>
              <a:gd name="connsiteY123" fmla="*/ 2280040 h 3089525"/>
              <a:gd name="connsiteX124" fmla="*/ 4925166 w 5851096"/>
              <a:gd name="connsiteY124" fmla="*/ 2278445 h 3089525"/>
              <a:gd name="connsiteX125" fmla="*/ 5025030 w 5851096"/>
              <a:gd name="connsiteY125" fmla="*/ 2269052 h 3089525"/>
              <a:gd name="connsiteX126" fmla="*/ 5042905 w 5851096"/>
              <a:gd name="connsiteY126" fmla="*/ 2267371 h 3089525"/>
              <a:gd name="connsiteX127" fmla="*/ 5042932 w 5851096"/>
              <a:gd name="connsiteY127" fmla="*/ 2267882 h 3089525"/>
              <a:gd name="connsiteX128" fmla="*/ 5043453 w 5851096"/>
              <a:gd name="connsiteY128" fmla="*/ 2267848 h 3089525"/>
              <a:gd name="connsiteX129" fmla="*/ 5044074 w 5851096"/>
              <a:gd name="connsiteY129" fmla="*/ 2279702 h 3089525"/>
              <a:gd name="connsiteX130" fmla="*/ 5042640 w 5851096"/>
              <a:gd name="connsiteY130" fmla="*/ 2297292 h 3089525"/>
              <a:gd name="connsiteX131" fmla="*/ 5034829 w 5851096"/>
              <a:gd name="connsiteY131" fmla="*/ 2393114 h 3089525"/>
              <a:gd name="connsiteX132" fmla="*/ 5034266 w 5851096"/>
              <a:gd name="connsiteY132" fmla="*/ 2400032 h 3089525"/>
              <a:gd name="connsiteX133" fmla="*/ 5033737 w 5851096"/>
              <a:gd name="connsiteY133" fmla="*/ 2400097 h 3089525"/>
              <a:gd name="connsiteX134" fmla="*/ 4448391 w 5851096"/>
              <a:gd name="connsiteY134" fmla="*/ 3084683 h 3089525"/>
              <a:gd name="connsiteX135" fmla="*/ 4428658 w 5851096"/>
              <a:gd name="connsiteY135" fmla="*/ 3089525 h 3089525"/>
              <a:gd name="connsiteX136" fmla="*/ 4175753 w 5851096"/>
              <a:gd name="connsiteY136" fmla="*/ 1361522 h 3089525"/>
              <a:gd name="connsiteX137" fmla="*/ 4177187 w 5851096"/>
              <a:gd name="connsiteY137" fmla="*/ 1343926 h 3089525"/>
              <a:gd name="connsiteX138" fmla="*/ 4184996 w 5851096"/>
              <a:gd name="connsiteY138" fmla="*/ 1248124 h 3089525"/>
              <a:gd name="connsiteX139" fmla="*/ 4185561 w 5851096"/>
              <a:gd name="connsiteY139" fmla="*/ 1241192 h 3089525"/>
              <a:gd name="connsiteX140" fmla="*/ 4186090 w 5851096"/>
              <a:gd name="connsiteY140" fmla="*/ 1241127 h 3089525"/>
              <a:gd name="connsiteX141" fmla="*/ 4908083 w 5851096"/>
              <a:gd name="connsiteY141" fmla="*/ 523010 h 3089525"/>
              <a:gd name="connsiteX142" fmla="*/ 4908205 w 5851096"/>
              <a:gd name="connsiteY142" fmla="*/ 521820 h 3089525"/>
              <a:gd name="connsiteX143" fmla="*/ 4925166 w 5851096"/>
              <a:gd name="connsiteY143" fmla="*/ 520226 h 3089525"/>
              <a:gd name="connsiteX144" fmla="*/ 5025030 w 5851096"/>
              <a:gd name="connsiteY144" fmla="*/ 510833 h 3089525"/>
              <a:gd name="connsiteX145" fmla="*/ 5042905 w 5851096"/>
              <a:gd name="connsiteY145" fmla="*/ 509151 h 3089525"/>
              <a:gd name="connsiteX146" fmla="*/ 5042932 w 5851096"/>
              <a:gd name="connsiteY146" fmla="*/ 509663 h 3089525"/>
              <a:gd name="connsiteX147" fmla="*/ 5043453 w 5851096"/>
              <a:gd name="connsiteY147" fmla="*/ 509629 h 3089525"/>
              <a:gd name="connsiteX148" fmla="*/ 5044074 w 5851096"/>
              <a:gd name="connsiteY148" fmla="*/ 521483 h 3089525"/>
              <a:gd name="connsiteX149" fmla="*/ 5042640 w 5851096"/>
              <a:gd name="connsiteY149" fmla="*/ 539073 h 3089525"/>
              <a:gd name="connsiteX150" fmla="*/ 5034829 w 5851096"/>
              <a:gd name="connsiteY150" fmla="*/ 634895 h 3089525"/>
              <a:gd name="connsiteX151" fmla="*/ 5034266 w 5851096"/>
              <a:gd name="connsiteY151" fmla="*/ 641812 h 3089525"/>
              <a:gd name="connsiteX152" fmla="*/ 5033737 w 5851096"/>
              <a:gd name="connsiteY152" fmla="*/ 641878 h 3089525"/>
              <a:gd name="connsiteX153" fmla="*/ 4311744 w 5851096"/>
              <a:gd name="connsiteY153" fmla="*/ 1359994 h 3089525"/>
              <a:gd name="connsiteX154" fmla="*/ 4311623 w 5851096"/>
              <a:gd name="connsiteY154" fmla="*/ 1361184 h 3089525"/>
              <a:gd name="connsiteX155" fmla="*/ 4294658 w 5851096"/>
              <a:gd name="connsiteY155" fmla="*/ 1362780 h 3089525"/>
              <a:gd name="connsiteX156" fmla="*/ 4194831 w 5851096"/>
              <a:gd name="connsiteY156" fmla="*/ 1372169 h 3089525"/>
              <a:gd name="connsiteX157" fmla="*/ 4176923 w 5851096"/>
              <a:gd name="connsiteY157" fmla="*/ 1373854 h 3089525"/>
              <a:gd name="connsiteX158" fmla="*/ 4176896 w 5851096"/>
              <a:gd name="connsiteY158" fmla="*/ 1373341 h 3089525"/>
              <a:gd name="connsiteX159" fmla="*/ 4176374 w 5851096"/>
              <a:gd name="connsiteY159" fmla="*/ 1373376 h 3089525"/>
              <a:gd name="connsiteX160" fmla="*/ 4175753 w 5851096"/>
              <a:gd name="connsiteY160" fmla="*/ 1361522 h 3089525"/>
              <a:gd name="connsiteX161" fmla="*/ 4175753 w 5851096"/>
              <a:gd name="connsiteY161" fmla="*/ 1411078 h 3089525"/>
              <a:gd name="connsiteX162" fmla="*/ 4176375 w 5851096"/>
              <a:gd name="connsiteY162" fmla="*/ 1399317 h 3089525"/>
              <a:gd name="connsiteX163" fmla="*/ 4176896 w 5851096"/>
              <a:gd name="connsiteY163" fmla="*/ 1399351 h 3089525"/>
              <a:gd name="connsiteX164" fmla="*/ 4176923 w 5851096"/>
              <a:gd name="connsiteY164" fmla="*/ 1398843 h 3089525"/>
              <a:gd name="connsiteX165" fmla="*/ 4194799 w 5851096"/>
              <a:gd name="connsiteY165" fmla="*/ 1400511 h 3089525"/>
              <a:gd name="connsiteX166" fmla="*/ 4294662 w 5851096"/>
              <a:gd name="connsiteY166" fmla="*/ 1409831 h 3089525"/>
              <a:gd name="connsiteX167" fmla="*/ 4311623 w 5851096"/>
              <a:gd name="connsiteY167" fmla="*/ 1411413 h 3089525"/>
              <a:gd name="connsiteX168" fmla="*/ 4311745 w 5851096"/>
              <a:gd name="connsiteY168" fmla="*/ 1412593 h 3089525"/>
              <a:gd name="connsiteX169" fmla="*/ 5033738 w 5851096"/>
              <a:gd name="connsiteY169" fmla="*/ 2125070 h 3089525"/>
              <a:gd name="connsiteX170" fmla="*/ 5034267 w 5851096"/>
              <a:gd name="connsiteY170" fmla="*/ 2125135 h 3089525"/>
              <a:gd name="connsiteX171" fmla="*/ 5034832 w 5851096"/>
              <a:gd name="connsiteY171" fmla="*/ 2132012 h 3089525"/>
              <a:gd name="connsiteX172" fmla="*/ 5042640 w 5851096"/>
              <a:gd name="connsiteY172" fmla="*/ 2227062 h 3089525"/>
              <a:gd name="connsiteX173" fmla="*/ 5044074 w 5851096"/>
              <a:gd name="connsiteY173" fmla="*/ 2244520 h 3089525"/>
              <a:gd name="connsiteX174" fmla="*/ 5043454 w 5851096"/>
              <a:gd name="connsiteY174" fmla="*/ 2256280 h 3089525"/>
              <a:gd name="connsiteX175" fmla="*/ 5042932 w 5851096"/>
              <a:gd name="connsiteY175" fmla="*/ 2256246 h 3089525"/>
              <a:gd name="connsiteX176" fmla="*/ 5042905 w 5851096"/>
              <a:gd name="connsiteY176" fmla="*/ 2256755 h 3089525"/>
              <a:gd name="connsiteX177" fmla="*/ 5024997 w 5851096"/>
              <a:gd name="connsiteY177" fmla="*/ 2255084 h 3089525"/>
              <a:gd name="connsiteX178" fmla="*/ 4925170 w 5851096"/>
              <a:gd name="connsiteY178" fmla="*/ 2245767 h 3089525"/>
              <a:gd name="connsiteX179" fmla="*/ 4908205 w 5851096"/>
              <a:gd name="connsiteY179" fmla="*/ 2244184 h 3089525"/>
              <a:gd name="connsiteX180" fmla="*/ 4908084 w 5851096"/>
              <a:gd name="connsiteY180" fmla="*/ 2243004 h 3089525"/>
              <a:gd name="connsiteX181" fmla="*/ 4186091 w 5851096"/>
              <a:gd name="connsiteY181" fmla="*/ 1530527 h 3089525"/>
              <a:gd name="connsiteX182" fmla="*/ 4185562 w 5851096"/>
              <a:gd name="connsiteY182" fmla="*/ 1530463 h 3089525"/>
              <a:gd name="connsiteX183" fmla="*/ 4184999 w 5851096"/>
              <a:gd name="connsiteY183" fmla="*/ 1523599 h 3089525"/>
              <a:gd name="connsiteX184" fmla="*/ 4177187 w 5851096"/>
              <a:gd name="connsiteY184" fmla="*/ 1428529 h 3089525"/>
              <a:gd name="connsiteX185" fmla="*/ 4175753 w 5851096"/>
              <a:gd name="connsiteY185" fmla="*/ 1411078 h 3089525"/>
              <a:gd name="connsiteX186" fmla="*/ 3445328 w 5851096"/>
              <a:gd name="connsiteY186" fmla="*/ 659222 h 3089525"/>
              <a:gd name="connsiteX187" fmla="*/ 4013692 w 5851096"/>
              <a:gd name="connsiteY187" fmla="*/ 1223782 h 3089525"/>
              <a:gd name="connsiteX188" fmla="*/ 3445328 w 5851096"/>
              <a:gd name="connsiteY188" fmla="*/ 659222 h 3089525"/>
              <a:gd name="connsiteX189" fmla="*/ 3445328 w 5851096"/>
              <a:gd name="connsiteY189" fmla="*/ 2417442 h 3089525"/>
              <a:gd name="connsiteX190" fmla="*/ 4013692 w 5851096"/>
              <a:gd name="connsiteY190" fmla="*/ 2982001 h 3089525"/>
              <a:gd name="connsiteX191" fmla="*/ 3445328 w 5851096"/>
              <a:gd name="connsiteY191" fmla="*/ 2417442 h 3089525"/>
              <a:gd name="connsiteX192" fmla="*/ 3445326 w 5851096"/>
              <a:gd name="connsiteY192" fmla="*/ 2107862 h 3089525"/>
              <a:gd name="connsiteX193" fmla="*/ 4013690 w 5851096"/>
              <a:gd name="connsiteY193" fmla="*/ 1547735 h 3089525"/>
              <a:gd name="connsiteX194" fmla="*/ 3445326 w 5851096"/>
              <a:gd name="connsiteY194" fmla="*/ 2107862 h 3089525"/>
              <a:gd name="connsiteX195" fmla="*/ 3295350 w 5851096"/>
              <a:gd name="connsiteY195" fmla="*/ 521483 h 3089525"/>
              <a:gd name="connsiteX196" fmla="*/ 3295971 w 5851096"/>
              <a:gd name="connsiteY196" fmla="*/ 509629 h 3089525"/>
              <a:gd name="connsiteX197" fmla="*/ 3296492 w 5851096"/>
              <a:gd name="connsiteY197" fmla="*/ 509663 h 3089525"/>
              <a:gd name="connsiteX198" fmla="*/ 3296519 w 5851096"/>
              <a:gd name="connsiteY198" fmla="*/ 509151 h 3089525"/>
              <a:gd name="connsiteX199" fmla="*/ 3314395 w 5851096"/>
              <a:gd name="connsiteY199" fmla="*/ 510833 h 3089525"/>
              <a:gd name="connsiteX200" fmla="*/ 3414258 w 5851096"/>
              <a:gd name="connsiteY200" fmla="*/ 520226 h 3089525"/>
              <a:gd name="connsiteX201" fmla="*/ 3431219 w 5851096"/>
              <a:gd name="connsiteY201" fmla="*/ 521820 h 3089525"/>
              <a:gd name="connsiteX202" fmla="*/ 3431341 w 5851096"/>
              <a:gd name="connsiteY202" fmla="*/ 523010 h 3089525"/>
              <a:gd name="connsiteX203" fmla="*/ 4153335 w 5851096"/>
              <a:gd name="connsiteY203" fmla="*/ 1241127 h 3089525"/>
              <a:gd name="connsiteX204" fmla="*/ 4153863 w 5851096"/>
              <a:gd name="connsiteY204" fmla="*/ 1241192 h 3089525"/>
              <a:gd name="connsiteX205" fmla="*/ 4154429 w 5851096"/>
              <a:gd name="connsiteY205" fmla="*/ 1248124 h 3089525"/>
              <a:gd name="connsiteX206" fmla="*/ 4162237 w 5851096"/>
              <a:gd name="connsiteY206" fmla="*/ 1343926 h 3089525"/>
              <a:gd name="connsiteX207" fmla="*/ 4163671 w 5851096"/>
              <a:gd name="connsiteY207" fmla="*/ 1361522 h 3089525"/>
              <a:gd name="connsiteX208" fmla="*/ 4163050 w 5851096"/>
              <a:gd name="connsiteY208" fmla="*/ 1373376 h 3089525"/>
              <a:gd name="connsiteX209" fmla="*/ 4162528 w 5851096"/>
              <a:gd name="connsiteY209" fmla="*/ 1373341 h 3089525"/>
              <a:gd name="connsiteX210" fmla="*/ 4162501 w 5851096"/>
              <a:gd name="connsiteY210" fmla="*/ 1373854 h 3089525"/>
              <a:gd name="connsiteX211" fmla="*/ 4144594 w 5851096"/>
              <a:gd name="connsiteY211" fmla="*/ 1372169 h 3089525"/>
              <a:gd name="connsiteX212" fmla="*/ 4044766 w 5851096"/>
              <a:gd name="connsiteY212" fmla="*/ 1362780 h 3089525"/>
              <a:gd name="connsiteX213" fmla="*/ 4027802 w 5851096"/>
              <a:gd name="connsiteY213" fmla="*/ 1361184 h 3089525"/>
              <a:gd name="connsiteX214" fmla="*/ 4027681 w 5851096"/>
              <a:gd name="connsiteY214" fmla="*/ 1359994 h 3089525"/>
              <a:gd name="connsiteX215" fmla="*/ 3305687 w 5851096"/>
              <a:gd name="connsiteY215" fmla="*/ 641878 h 3089525"/>
              <a:gd name="connsiteX216" fmla="*/ 3305158 w 5851096"/>
              <a:gd name="connsiteY216" fmla="*/ 641812 h 3089525"/>
              <a:gd name="connsiteX217" fmla="*/ 3304595 w 5851096"/>
              <a:gd name="connsiteY217" fmla="*/ 634895 h 3089525"/>
              <a:gd name="connsiteX218" fmla="*/ 3296784 w 5851096"/>
              <a:gd name="connsiteY218" fmla="*/ 539073 h 3089525"/>
              <a:gd name="connsiteX219" fmla="*/ 3295350 w 5851096"/>
              <a:gd name="connsiteY219" fmla="*/ 521483 h 3089525"/>
              <a:gd name="connsiteX220" fmla="*/ 3295350 w 5851096"/>
              <a:gd name="connsiteY220" fmla="*/ 2279702 h 3089525"/>
              <a:gd name="connsiteX221" fmla="*/ 3295971 w 5851096"/>
              <a:gd name="connsiteY221" fmla="*/ 2267848 h 3089525"/>
              <a:gd name="connsiteX222" fmla="*/ 3296492 w 5851096"/>
              <a:gd name="connsiteY222" fmla="*/ 2267882 h 3089525"/>
              <a:gd name="connsiteX223" fmla="*/ 3296519 w 5851096"/>
              <a:gd name="connsiteY223" fmla="*/ 2267371 h 3089525"/>
              <a:gd name="connsiteX224" fmla="*/ 3314395 w 5851096"/>
              <a:gd name="connsiteY224" fmla="*/ 2269052 h 3089525"/>
              <a:gd name="connsiteX225" fmla="*/ 3414258 w 5851096"/>
              <a:gd name="connsiteY225" fmla="*/ 2278445 h 3089525"/>
              <a:gd name="connsiteX226" fmla="*/ 3431219 w 5851096"/>
              <a:gd name="connsiteY226" fmla="*/ 2280040 h 3089525"/>
              <a:gd name="connsiteX227" fmla="*/ 3431341 w 5851096"/>
              <a:gd name="connsiteY227" fmla="*/ 2281230 h 3089525"/>
              <a:gd name="connsiteX228" fmla="*/ 4153335 w 5851096"/>
              <a:gd name="connsiteY228" fmla="*/ 2999346 h 3089525"/>
              <a:gd name="connsiteX229" fmla="*/ 4153863 w 5851096"/>
              <a:gd name="connsiteY229" fmla="*/ 2999411 h 3089525"/>
              <a:gd name="connsiteX230" fmla="*/ 4154429 w 5851096"/>
              <a:gd name="connsiteY230" fmla="*/ 3006343 h 3089525"/>
              <a:gd name="connsiteX231" fmla="*/ 4161209 w 5851096"/>
              <a:gd name="connsiteY231" fmla="*/ 3089525 h 3089525"/>
              <a:gd name="connsiteX232" fmla="*/ 3910768 w 5851096"/>
              <a:gd name="connsiteY232" fmla="*/ 3089525 h 3089525"/>
              <a:gd name="connsiteX233" fmla="*/ 3891034 w 5851096"/>
              <a:gd name="connsiteY233" fmla="*/ 3084683 h 3089525"/>
              <a:gd name="connsiteX234" fmla="*/ 3305687 w 5851096"/>
              <a:gd name="connsiteY234" fmla="*/ 2400097 h 3089525"/>
              <a:gd name="connsiteX235" fmla="*/ 3305158 w 5851096"/>
              <a:gd name="connsiteY235" fmla="*/ 2400032 h 3089525"/>
              <a:gd name="connsiteX236" fmla="*/ 3304595 w 5851096"/>
              <a:gd name="connsiteY236" fmla="*/ 2393114 h 3089525"/>
              <a:gd name="connsiteX237" fmla="*/ 3296784 w 5851096"/>
              <a:gd name="connsiteY237" fmla="*/ 2297292 h 3089525"/>
              <a:gd name="connsiteX238" fmla="*/ 3295350 w 5851096"/>
              <a:gd name="connsiteY238" fmla="*/ 2279702 h 3089525"/>
              <a:gd name="connsiteX239" fmla="*/ 3295347 w 5851096"/>
              <a:gd name="connsiteY239" fmla="*/ 486299 h 3089525"/>
              <a:gd name="connsiteX240" fmla="*/ 3296782 w 5851096"/>
              <a:gd name="connsiteY240" fmla="*/ 468842 h 3089525"/>
              <a:gd name="connsiteX241" fmla="*/ 3304590 w 5851096"/>
              <a:gd name="connsiteY241" fmla="*/ 373792 h 3089525"/>
              <a:gd name="connsiteX242" fmla="*/ 3305155 w 5851096"/>
              <a:gd name="connsiteY242" fmla="*/ 366915 h 3089525"/>
              <a:gd name="connsiteX243" fmla="*/ 3305684 w 5851096"/>
              <a:gd name="connsiteY243" fmla="*/ 366850 h 3089525"/>
              <a:gd name="connsiteX244" fmla="*/ 3393781 w 5851096"/>
              <a:gd name="connsiteY244" fmla="*/ 100280 h 3089525"/>
              <a:gd name="connsiteX245" fmla="*/ 3459303 w 5851096"/>
              <a:gd name="connsiteY245" fmla="*/ 0 h 3089525"/>
              <a:gd name="connsiteX246" fmla="*/ 3635443 w 5851096"/>
              <a:gd name="connsiteY246" fmla="*/ 0 h 3089525"/>
              <a:gd name="connsiteX247" fmla="*/ 3564068 w 5851096"/>
              <a:gd name="connsiteY247" fmla="*/ 79433 h 3089525"/>
              <a:gd name="connsiteX248" fmla="*/ 3445326 w 5851096"/>
              <a:gd name="connsiteY248" fmla="*/ 349642 h 3089525"/>
              <a:gd name="connsiteX249" fmla="*/ 3904544 w 5851096"/>
              <a:gd name="connsiteY249" fmla="*/ 45955 h 3089525"/>
              <a:gd name="connsiteX250" fmla="*/ 3927798 w 5851096"/>
              <a:gd name="connsiteY250" fmla="*/ 0 h 3089525"/>
              <a:gd name="connsiteX251" fmla="*/ 4083290 w 5851096"/>
              <a:gd name="connsiteY251" fmla="*/ 0 h 3089525"/>
              <a:gd name="connsiteX252" fmla="*/ 4029061 w 5851096"/>
              <a:gd name="connsiteY252" fmla="*/ 99096 h 3089525"/>
              <a:gd name="connsiteX253" fmla="*/ 3431338 w 5851096"/>
              <a:gd name="connsiteY253" fmla="*/ 484784 h 3089525"/>
              <a:gd name="connsiteX254" fmla="*/ 3431217 w 5851096"/>
              <a:gd name="connsiteY254" fmla="*/ 485964 h 3089525"/>
              <a:gd name="connsiteX255" fmla="*/ 3414252 w 5851096"/>
              <a:gd name="connsiteY255" fmla="*/ 487548 h 3089525"/>
              <a:gd name="connsiteX256" fmla="*/ 3314425 w 5851096"/>
              <a:gd name="connsiteY256" fmla="*/ 496864 h 3089525"/>
              <a:gd name="connsiteX257" fmla="*/ 3296517 w 5851096"/>
              <a:gd name="connsiteY257" fmla="*/ 498535 h 3089525"/>
              <a:gd name="connsiteX258" fmla="*/ 3296490 w 5851096"/>
              <a:gd name="connsiteY258" fmla="*/ 498027 h 3089525"/>
              <a:gd name="connsiteX259" fmla="*/ 3295968 w 5851096"/>
              <a:gd name="connsiteY259" fmla="*/ 498061 h 3089525"/>
              <a:gd name="connsiteX260" fmla="*/ 3295347 w 5851096"/>
              <a:gd name="connsiteY260" fmla="*/ 486299 h 3089525"/>
              <a:gd name="connsiteX261" fmla="*/ 3295347 w 5851096"/>
              <a:gd name="connsiteY261" fmla="*/ 2244520 h 3089525"/>
              <a:gd name="connsiteX262" fmla="*/ 3296782 w 5851096"/>
              <a:gd name="connsiteY262" fmla="*/ 2227062 h 3089525"/>
              <a:gd name="connsiteX263" fmla="*/ 3304590 w 5851096"/>
              <a:gd name="connsiteY263" fmla="*/ 2132012 h 3089525"/>
              <a:gd name="connsiteX264" fmla="*/ 3305155 w 5851096"/>
              <a:gd name="connsiteY264" fmla="*/ 2125135 h 3089525"/>
              <a:gd name="connsiteX265" fmla="*/ 3305684 w 5851096"/>
              <a:gd name="connsiteY265" fmla="*/ 2125070 h 3089525"/>
              <a:gd name="connsiteX266" fmla="*/ 4027678 w 5851096"/>
              <a:gd name="connsiteY266" fmla="*/ 1412593 h 3089525"/>
              <a:gd name="connsiteX267" fmla="*/ 4027800 w 5851096"/>
              <a:gd name="connsiteY267" fmla="*/ 1411413 h 3089525"/>
              <a:gd name="connsiteX268" fmla="*/ 4044760 w 5851096"/>
              <a:gd name="connsiteY268" fmla="*/ 1409831 h 3089525"/>
              <a:gd name="connsiteX269" fmla="*/ 4144624 w 5851096"/>
              <a:gd name="connsiteY269" fmla="*/ 1400511 h 3089525"/>
              <a:gd name="connsiteX270" fmla="*/ 4162499 w 5851096"/>
              <a:gd name="connsiteY270" fmla="*/ 1398843 h 3089525"/>
              <a:gd name="connsiteX271" fmla="*/ 4162526 w 5851096"/>
              <a:gd name="connsiteY271" fmla="*/ 1399351 h 3089525"/>
              <a:gd name="connsiteX272" fmla="*/ 4163047 w 5851096"/>
              <a:gd name="connsiteY272" fmla="*/ 1399317 h 3089525"/>
              <a:gd name="connsiteX273" fmla="*/ 4163669 w 5851096"/>
              <a:gd name="connsiteY273" fmla="*/ 1411078 h 3089525"/>
              <a:gd name="connsiteX274" fmla="*/ 4162235 w 5851096"/>
              <a:gd name="connsiteY274" fmla="*/ 1428529 h 3089525"/>
              <a:gd name="connsiteX275" fmla="*/ 4154424 w 5851096"/>
              <a:gd name="connsiteY275" fmla="*/ 1523599 h 3089525"/>
              <a:gd name="connsiteX276" fmla="*/ 4153860 w 5851096"/>
              <a:gd name="connsiteY276" fmla="*/ 1530463 h 3089525"/>
              <a:gd name="connsiteX277" fmla="*/ 4153332 w 5851096"/>
              <a:gd name="connsiteY277" fmla="*/ 1530527 h 3089525"/>
              <a:gd name="connsiteX278" fmla="*/ 3431338 w 5851096"/>
              <a:gd name="connsiteY278" fmla="*/ 2243004 h 3089525"/>
              <a:gd name="connsiteX279" fmla="*/ 3431217 w 5851096"/>
              <a:gd name="connsiteY279" fmla="*/ 2244184 h 3089525"/>
              <a:gd name="connsiteX280" fmla="*/ 3414252 w 5851096"/>
              <a:gd name="connsiteY280" fmla="*/ 2245767 h 3089525"/>
              <a:gd name="connsiteX281" fmla="*/ 3314425 w 5851096"/>
              <a:gd name="connsiteY281" fmla="*/ 2255084 h 3089525"/>
              <a:gd name="connsiteX282" fmla="*/ 3296517 w 5851096"/>
              <a:gd name="connsiteY282" fmla="*/ 2256755 h 3089525"/>
              <a:gd name="connsiteX283" fmla="*/ 3296490 w 5851096"/>
              <a:gd name="connsiteY283" fmla="*/ 2256246 h 3089525"/>
              <a:gd name="connsiteX284" fmla="*/ 3295968 w 5851096"/>
              <a:gd name="connsiteY284" fmla="*/ 2256280 h 3089525"/>
              <a:gd name="connsiteX285" fmla="*/ 3295347 w 5851096"/>
              <a:gd name="connsiteY285" fmla="*/ 2244520 h 3089525"/>
              <a:gd name="connsiteX286" fmla="*/ 2555546 w 5851096"/>
              <a:gd name="connsiteY286" fmla="*/ 1223782 h 3089525"/>
              <a:gd name="connsiteX287" fmla="*/ 3123910 w 5851096"/>
              <a:gd name="connsiteY287" fmla="*/ 659222 h 3089525"/>
              <a:gd name="connsiteX288" fmla="*/ 2555546 w 5851096"/>
              <a:gd name="connsiteY288" fmla="*/ 1223782 h 3089525"/>
              <a:gd name="connsiteX289" fmla="*/ 2555546 w 5851096"/>
              <a:gd name="connsiteY289" fmla="*/ 1547735 h 3089525"/>
              <a:gd name="connsiteX290" fmla="*/ 3123910 w 5851096"/>
              <a:gd name="connsiteY290" fmla="*/ 2107862 h 3089525"/>
              <a:gd name="connsiteX291" fmla="*/ 2555546 w 5851096"/>
              <a:gd name="connsiteY291" fmla="*/ 1547735 h 3089525"/>
              <a:gd name="connsiteX292" fmla="*/ 2555546 w 5851096"/>
              <a:gd name="connsiteY292" fmla="*/ 2982001 h 3089525"/>
              <a:gd name="connsiteX293" fmla="*/ 3123910 w 5851096"/>
              <a:gd name="connsiteY293" fmla="*/ 2417442 h 3089525"/>
              <a:gd name="connsiteX294" fmla="*/ 2555546 w 5851096"/>
              <a:gd name="connsiteY294" fmla="*/ 2982001 h 3089525"/>
              <a:gd name="connsiteX295" fmla="*/ 2485948 w 5851096"/>
              <a:gd name="connsiteY295" fmla="*/ 0 h 3089525"/>
              <a:gd name="connsiteX296" fmla="*/ 2641440 w 5851096"/>
              <a:gd name="connsiteY296" fmla="*/ 0 h 3089525"/>
              <a:gd name="connsiteX297" fmla="*/ 2664693 w 5851096"/>
              <a:gd name="connsiteY297" fmla="*/ 45955 h 3089525"/>
              <a:gd name="connsiteX298" fmla="*/ 3123910 w 5851096"/>
              <a:gd name="connsiteY298" fmla="*/ 349642 h 3089525"/>
              <a:gd name="connsiteX299" fmla="*/ 3005167 w 5851096"/>
              <a:gd name="connsiteY299" fmla="*/ 79433 h 3089525"/>
              <a:gd name="connsiteX300" fmla="*/ 2933794 w 5851096"/>
              <a:gd name="connsiteY300" fmla="*/ 0 h 3089525"/>
              <a:gd name="connsiteX301" fmla="*/ 3109934 w 5851096"/>
              <a:gd name="connsiteY301" fmla="*/ 0 h 3089525"/>
              <a:gd name="connsiteX302" fmla="*/ 3175456 w 5851096"/>
              <a:gd name="connsiteY302" fmla="*/ 100280 h 3089525"/>
              <a:gd name="connsiteX303" fmla="*/ 3263553 w 5851096"/>
              <a:gd name="connsiteY303" fmla="*/ 366850 h 3089525"/>
              <a:gd name="connsiteX304" fmla="*/ 3264081 w 5851096"/>
              <a:gd name="connsiteY304" fmla="*/ 366915 h 3089525"/>
              <a:gd name="connsiteX305" fmla="*/ 3264647 w 5851096"/>
              <a:gd name="connsiteY305" fmla="*/ 373792 h 3089525"/>
              <a:gd name="connsiteX306" fmla="*/ 3272455 w 5851096"/>
              <a:gd name="connsiteY306" fmla="*/ 468842 h 3089525"/>
              <a:gd name="connsiteX307" fmla="*/ 3273888 w 5851096"/>
              <a:gd name="connsiteY307" fmla="*/ 486299 h 3089525"/>
              <a:gd name="connsiteX308" fmla="*/ 3273268 w 5851096"/>
              <a:gd name="connsiteY308" fmla="*/ 498061 h 3089525"/>
              <a:gd name="connsiteX309" fmla="*/ 3272746 w 5851096"/>
              <a:gd name="connsiteY309" fmla="*/ 498027 h 3089525"/>
              <a:gd name="connsiteX310" fmla="*/ 3272719 w 5851096"/>
              <a:gd name="connsiteY310" fmla="*/ 498535 h 3089525"/>
              <a:gd name="connsiteX311" fmla="*/ 3254811 w 5851096"/>
              <a:gd name="connsiteY311" fmla="*/ 496864 h 3089525"/>
              <a:gd name="connsiteX312" fmla="*/ 3154984 w 5851096"/>
              <a:gd name="connsiteY312" fmla="*/ 487548 h 3089525"/>
              <a:gd name="connsiteX313" fmla="*/ 3138020 w 5851096"/>
              <a:gd name="connsiteY313" fmla="*/ 485964 h 3089525"/>
              <a:gd name="connsiteX314" fmla="*/ 3137899 w 5851096"/>
              <a:gd name="connsiteY314" fmla="*/ 484784 h 3089525"/>
              <a:gd name="connsiteX315" fmla="*/ 2540177 w 5851096"/>
              <a:gd name="connsiteY315" fmla="*/ 99096 h 3089525"/>
              <a:gd name="connsiteX316" fmla="*/ 2408030 w 5851096"/>
              <a:gd name="connsiteY316" fmla="*/ 3089525 h 3089525"/>
              <a:gd name="connsiteX317" fmla="*/ 2414810 w 5851096"/>
              <a:gd name="connsiteY317" fmla="*/ 3006343 h 3089525"/>
              <a:gd name="connsiteX318" fmla="*/ 2415375 w 5851096"/>
              <a:gd name="connsiteY318" fmla="*/ 2999411 h 3089525"/>
              <a:gd name="connsiteX319" fmla="*/ 2415904 w 5851096"/>
              <a:gd name="connsiteY319" fmla="*/ 2999346 h 3089525"/>
              <a:gd name="connsiteX320" fmla="*/ 3137898 w 5851096"/>
              <a:gd name="connsiteY320" fmla="*/ 2281230 h 3089525"/>
              <a:gd name="connsiteX321" fmla="*/ 3138020 w 5851096"/>
              <a:gd name="connsiteY321" fmla="*/ 2280040 h 3089525"/>
              <a:gd name="connsiteX322" fmla="*/ 3154980 w 5851096"/>
              <a:gd name="connsiteY322" fmla="*/ 2278445 h 3089525"/>
              <a:gd name="connsiteX323" fmla="*/ 3254844 w 5851096"/>
              <a:gd name="connsiteY323" fmla="*/ 2269052 h 3089525"/>
              <a:gd name="connsiteX324" fmla="*/ 3272719 w 5851096"/>
              <a:gd name="connsiteY324" fmla="*/ 2267371 h 3089525"/>
              <a:gd name="connsiteX325" fmla="*/ 3272746 w 5851096"/>
              <a:gd name="connsiteY325" fmla="*/ 2267882 h 3089525"/>
              <a:gd name="connsiteX326" fmla="*/ 3273267 w 5851096"/>
              <a:gd name="connsiteY326" fmla="*/ 2267848 h 3089525"/>
              <a:gd name="connsiteX327" fmla="*/ 3273888 w 5851096"/>
              <a:gd name="connsiteY327" fmla="*/ 2279702 h 3089525"/>
              <a:gd name="connsiteX328" fmla="*/ 3272455 w 5851096"/>
              <a:gd name="connsiteY328" fmla="*/ 2297292 h 3089525"/>
              <a:gd name="connsiteX329" fmla="*/ 3264644 w 5851096"/>
              <a:gd name="connsiteY329" fmla="*/ 2393114 h 3089525"/>
              <a:gd name="connsiteX330" fmla="*/ 3264080 w 5851096"/>
              <a:gd name="connsiteY330" fmla="*/ 2400032 h 3089525"/>
              <a:gd name="connsiteX331" fmla="*/ 3263552 w 5851096"/>
              <a:gd name="connsiteY331" fmla="*/ 2400097 h 3089525"/>
              <a:gd name="connsiteX332" fmla="*/ 2678205 w 5851096"/>
              <a:gd name="connsiteY332" fmla="*/ 3084683 h 3089525"/>
              <a:gd name="connsiteX333" fmla="*/ 2658472 w 5851096"/>
              <a:gd name="connsiteY333" fmla="*/ 3089525 h 3089525"/>
              <a:gd name="connsiteX334" fmla="*/ 2405567 w 5851096"/>
              <a:gd name="connsiteY334" fmla="*/ 1361522 h 3089525"/>
              <a:gd name="connsiteX335" fmla="*/ 2407002 w 5851096"/>
              <a:gd name="connsiteY335" fmla="*/ 1343926 h 3089525"/>
              <a:gd name="connsiteX336" fmla="*/ 2414810 w 5851096"/>
              <a:gd name="connsiteY336" fmla="*/ 1248124 h 3089525"/>
              <a:gd name="connsiteX337" fmla="*/ 2415375 w 5851096"/>
              <a:gd name="connsiteY337" fmla="*/ 1241192 h 3089525"/>
              <a:gd name="connsiteX338" fmla="*/ 2415904 w 5851096"/>
              <a:gd name="connsiteY338" fmla="*/ 1241127 h 3089525"/>
              <a:gd name="connsiteX339" fmla="*/ 3137898 w 5851096"/>
              <a:gd name="connsiteY339" fmla="*/ 523010 h 3089525"/>
              <a:gd name="connsiteX340" fmla="*/ 3138020 w 5851096"/>
              <a:gd name="connsiteY340" fmla="*/ 521820 h 3089525"/>
              <a:gd name="connsiteX341" fmla="*/ 3154980 w 5851096"/>
              <a:gd name="connsiteY341" fmla="*/ 520226 h 3089525"/>
              <a:gd name="connsiteX342" fmla="*/ 3254844 w 5851096"/>
              <a:gd name="connsiteY342" fmla="*/ 510833 h 3089525"/>
              <a:gd name="connsiteX343" fmla="*/ 3272719 w 5851096"/>
              <a:gd name="connsiteY343" fmla="*/ 509151 h 3089525"/>
              <a:gd name="connsiteX344" fmla="*/ 3272746 w 5851096"/>
              <a:gd name="connsiteY344" fmla="*/ 509663 h 3089525"/>
              <a:gd name="connsiteX345" fmla="*/ 3273267 w 5851096"/>
              <a:gd name="connsiteY345" fmla="*/ 509629 h 3089525"/>
              <a:gd name="connsiteX346" fmla="*/ 3273888 w 5851096"/>
              <a:gd name="connsiteY346" fmla="*/ 521483 h 3089525"/>
              <a:gd name="connsiteX347" fmla="*/ 3272455 w 5851096"/>
              <a:gd name="connsiteY347" fmla="*/ 539073 h 3089525"/>
              <a:gd name="connsiteX348" fmla="*/ 3264644 w 5851096"/>
              <a:gd name="connsiteY348" fmla="*/ 634895 h 3089525"/>
              <a:gd name="connsiteX349" fmla="*/ 3264080 w 5851096"/>
              <a:gd name="connsiteY349" fmla="*/ 641812 h 3089525"/>
              <a:gd name="connsiteX350" fmla="*/ 3263552 w 5851096"/>
              <a:gd name="connsiteY350" fmla="*/ 641878 h 3089525"/>
              <a:gd name="connsiteX351" fmla="*/ 2541558 w 5851096"/>
              <a:gd name="connsiteY351" fmla="*/ 1359994 h 3089525"/>
              <a:gd name="connsiteX352" fmla="*/ 2541437 w 5851096"/>
              <a:gd name="connsiteY352" fmla="*/ 1361184 h 3089525"/>
              <a:gd name="connsiteX353" fmla="*/ 2524472 w 5851096"/>
              <a:gd name="connsiteY353" fmla="*/ 1362780 h 3089525"/>
              <a:gd name="connsiteX354" fmla="*/ 2424645 w 5851096"/>
              <a:gd name="connsiteY354" fmla="*/ 1372169 h 3089525"/>
              <a:gd name="connsiteX355" fmla="*/ 2406737 w 5851096"/>
              <a:gd name="connsiteY355" fmla="*/ 1373854 h 3089525"/>
              <a:gd name="connsiteX356" fmla="*/ 2406710 w 5851096"/>
              <a:gd name="connsiteY356" fmla="*/ 1373341 h 3089525"/>
              <a:gd name="connsiteX357" fmla="*/ 2406188 w 5851096"/>
              <a:gd name="connsiteY357" fmla="*/ 1373376 h 3089525"/>
              <a:gd name="connsiteX358" fmla="*/ 2405567 w 5851096"/>
              <a:gd name="connsiteY358" fmla="*/ 1361522 h 3089525"/>
              <a:gd name="connsiteX359" fmla="*/ 2405567 w 5851096"/>
              <a:gd name="connsiteY359" fmla="*/ 1411078 h 3089525"/>
              <a:gd name="connsiteX360" fmla="*/ 2406189 w 5851096"/>
              <a:gd name="connsiteY360" fmla="*/ 1399317 h 3089525"/>
              <a:gd name="connsiteX361" fmla="*/ 2406710 w 5851096"/>
              <a:gd name="connsiteY361" fmla="*/ 1399351 h 3089525"/>
              <a:gd name="connsiteX362" fmla="*/ 2406737 w 5851096"/>
              <a:gd name="connsiteY362" fmla="*/ 1398843 h 3089525"/>
              <a:gd name="connsiteX363" fmla="*/ 2424613 w 5851096"/>
              <a:gd name="connsiteY363" fmla="*/ 1400511 h 3089525"/>
              <a:gd name="connsiteX364" fmla="*/ 2524476 w 5851096"/>
              <a:gd name="connsiteY364" fmla="*/ 1409831 h 3089525"/>
              <a:gd name="connsiteX365" fmla="*/ 2541437 w 5851096"/>
              <a:gd name="connsiteY365" fmla="*/ 1411413 h 3089525"/>
              <a:gd name="connsiteX366" fmla="*/ 2541559 w 5851096"/>
              <a:gd name="connsiteY366" fmla="*/ 1412593 h 3089525"/>
              <a:gd name="connsiteX367" fmla="*/ 3263553 w 5851096"/>
              <a:gd name="connsiteY367" fmla="*/ 2125070 h 3089525"/>
              <a:gd name="connsiteX368" fmla="*/ 3264081 w 5851096"/>
              <a:gd name="connsiteY368" fmla="*/ 2125135 h 3089525"/>
              <a:gd name="connsiteX369" fmla="*/ 3264647 w 5851096"/>
              <a:gd name="connsiteY369" fmla="*/ 2132012 h 3089525"/>
              <a:gd name="connsiteX370" fmla="*/ 3272455 w 5851096"/>
              <a:gd name="connsiteY370" fmla="*/ 2227062 h 3089525"/>
              <a:gd name="connsiteX371" fmla="*/ 3273888 w 5851096"/>
              <a:gd name="connsiteY371" fmla="*/ 2244520 h 3089525"/>
              <a:gd name="connsiteX372" fmla="*/ 3273268 w 5851096"/>
              <a:gd name="connsiteY372" fmla="*/ 2256280 h 3089525"/>
              <a:gd name="connsiteX373" fmla="*/ 3272746 w 5851096"/>
              <a:gd name="connsiteY373" fmla="*/ 2256246 h 3089525"/>
              <a:gd name="connsiteX374" fmla="*/ 3272719 w 5851096"/>
              <a:gd name="connsiteY374" fmla="*/ 2256755 h 3089525"/>
              <a:gd name="connsiteX375" fmla="*/ 3254811 w 5851096"/>
              <a:gd name="connsiteY375" fmla="*/ 2255084 h 3089525"/>
              <a:gd name="connsiteX376" fmla="*/ 3154984 w 5851096"/>
              <a:gd name="connsiteY376" fmla="*/ 2245767 h 3089525"/>
              <a:gd name="connsiteX377" fmla="*/ 3138020 w 5851096"/>
              <a:gd name="connsiteY377" fmla="*/ 2244184 h 3089525"/>
              <a:gd name="connsiteX378" fmla="*/ 3137899 w 5851096"/>
              <a:gd name="connsiteY378" fmla="*/ 2243004 h 3089525"/>
              <a:gd name="connsiteX379" fmla="*/ 2415905 w 5851096"/>
              <a:gd name="connsiteY379" fmla="*/ 1530527 h 3089525"/>
              <a:gd name="connsiteX380" fmla="*/ 2415376 w 5851096"/>
              <a:gd name="connsiteY380" fmla="*/ 1530463 h 3089525"/>
              <a:gd name="connsiteX381" fmla="*/ 2414813 w 5851096"/>
              <a:gd name="connsiteY381" fmla="*/ 1523599 h 3089525"/>
              <a:gd name="connsiteX382" fmla="*/ 2407002 w 5851096"/>
              <a:gd name="connsiteY382" fmla="*/ 1428529 h 3089525"/>
              <a:gd name="connsiteX383" fmla="*/ 2405567 w 5851096"/>
              <a:gd name="connsiteY383" fmla="*/ 1411078 h 3089525"/>
              <a:gd name="connsiteX384" fmla="*/ 1675142 w 5851096"/>
              <a:gd name="connsiteY384" fmla="*/ 659222 h 3089525"/>
              <a:gd name="connsiteX385" fmla="*/ 2243506 w 5851096"/>
              <a:gd name="connsiteY385" fmla="*/ 1223782 h 3089525"/>
              <a:gd name="connsiteX386" fmla="*/ 1675142 w 5851096"/>
              <a:gd name="connsiteY386" fmla="*/ 659222 h 3089525"/>
              <a:gd name="connsiteX387" fmla="*/ 1675142 w 5851096"/>
              <a:gd name="connsiteY387" fmla="*/ 2417442 h 3089525"/>
              <a:gd name="connsiteX388" fmla="*/ 2243506 w 5851096"/>
              <a:gd name="connsiteY388" fmla="*/ 2982001 h 3089525"/>
              <a:gd name="connsiteX389" fmla="*/ 1675142 w 5851096"/>
              <a:gd name="connsiteY389" fmla="*/ 2417442 h 3089525"/>
              <a:gd name="connsiteX390" fmla="*/ 1675140 w 5851096"/>
              <a:gd name="connsiteY390" fmla="*/ 2107862 h 3089525"/>
              <a:gd name="connsiteX391" fmla="*/ 2243504 w 5851096"/>
              <a:gd name="connsiteY391" fmla="*/ 1547735 h 3089525"/>
              <a:gd name="connsiteX392" fmla="*/ 1675140 w 5851096"/>
              <a:gd name="connsiteY392" fmla="*/ 2107862 h 3089525"/>
              <a:gd name="connsiteX393" fmla="*/ 1525164 w 5851096"/>
              <a:gd name="connsiteY393" fmla="*/ 521483 h 3089525"/>
              <a:gd name="connsiteX394" fmla="*/ 1525785 w 5851096"/>
              <a:gd name="connsiteY394" fmla="*/ 509629 h 3089525"/>
              <a:gd name="connsiteX395" fmla="*/ 1526306 w 5851096"/>
              <a:gd name="connsiteY395" fmla="*/ 509663 h 3089525"/>
              <a:gd name="connsiteX396" fmla="*/ 1526333 w 5851096"/>
              <a:gd name="connsiteY396" fmla="*/ 509151 h 3089525"/>
              <a:gd name="connsiteX397" fmla="*/ 1544208 w 5851096"/>
              <a:gd name="connsiteY397" fmla="*/ 510833 h 3089525"/>
              <a:gd name="connsiteX398" fmla="*/ 1644072 w 5851096"/>
              <a:gd name="connsiteY398" fmla="*/ 520226 h 3089525"/>
              <a:gd name="connsiteX399" fmla="*/ 1661032 w 5851096"/>
              <a:gd name="connsiteY399" fmla="*/ 521820 h 3089525"/>
              <a:gd name="connsiteX400" fmla="*/ 1661154 w 5851096"/>
              <a:gd name="connsiteY400" fmla="*/ 523010 h 3089525"/>
              <a:gd name="connsiteX401" fmla="*/ 2383148 w 5851096"/>
              <a:gd name="connsiteY401" fmla="*/ 1241127 h 3089525"/>
              <a:gd name="connsiteX402" fmla="*/ 2383678 w 5851096"/>
              <a:gd name="connsiteY402" fmla="*/ 1241192 h 3089525"/>
              <a:gd name="connsiteX403" fmla="*/ 2384242 w 5851096"/>
              <a:gd name="connsiteY403" fmla="*/ 1248124 h 3089525"/>
              <a:gd name="connsiteX404" fmla="*/ 2392051 w 5851096"/>
              <a:gd name="connsiteY404" fmla="*/ 1343926 h 3089525"/>
              <a:gd name="connsiteX405" fmla="*/ 2393485 w 5851096"/>
              <a:gd name="connsiteY405" fmla="*/ 1361522 h 3089525"/>
              <a:gd name="connsiteX406" fmla="*/ 2392864 w 5851096"/>
              <a:gd name="connsiteY406" fmla="*/ 1373376 h 3089525"/>
              <a:gd name="connsiteX407" fmla="*/ 2392342 w 5851096"/>
              <a:gd name="connsiteY407" fmla="*/ 1373341 h 3089525"/>
              <a:gd name="connsiteX408" fmla="*/ 2392315 w 5851096"/>
              <a:gd name="connsiteY408" fmla="*/ 1373854 h 3089525"/>
              <a:gd name="connsiteX409" fmla="*/ 2374407 w 5851096"/>
              <a:gd name="connsiteY409" fmla="*/ 1372169 h 3089525"/>
              <a:gd name="connsiteX410" fmla="*/ 2274580 w 5851096"/>
              <a:gd name="connsiteY410" fmla="*/ 1362780 h 3089525"/>
              <a:gd name="connsiteX411" fmla="*/ 2257615 w 5851096"/>
              <a:gd name="connsiteY411" fmla="*/ 1361184 h 3089525"/>
              <a:gd name="connsiteX412" fmla="*/ 2257494 w 5851096"/>
              <a:gd name="connsiteY412" fmla="*/ 1359994 h 3089525"/>
              <a:gd name="connsiteX413" fmla="*/ 1535500 w 5851096"/>
              <a:gd name="connsiteY413" fmla="*/ 641878 h 3089525"/>
              <a:gd name="connsiteX414" fmla="*/ 1534972 w 5851096"/>
              <a:gd name="connsiteY414" fmla="*/ 641812 h 3089525"/>
              <a:gd name="connsiteX415" fmla="*/ 1534408 w 5851096"/>
              <a:gd name="connsiteY415" fmla="*/ 634895 h 3089525"/>
              <a:gd name="connsiteX416" fmla="*/ 1526597 w 5851096"/>
              <a:gd name="connsiteY416" fmla="*/ 539073 h 3089525"/>
              <a:gd name="connsiteX417" fmla="*/ 1525164 w 5851096"/>
              <a:gd name="connsiteY417" fmla="*/ 521483 h 3089525"/>
              <a:gd name="connsiteX418" fmla="*/ 1525164 w 5851096"/>
              <a:gd name="connsiteY418" fmla="*/ 2279702 h 3089525"/>
              <a:gd name="connsiteX419" fmla="*/ 1525785 w 5851096"/>
              <a:gd name="connsiteY419" fmla="*/ 2267848 h 3089525"/>
              <a:gd name="connsiteX420" fmla="*/ 1526306 w 5851096"/>
              <a:gd name="connsiteY420" fmla="*/ 2267882 h 3089525"/>
              <a:gd name="connsiteX421" fmla="*/ 1526333 w 5851096"/>
              <a:gd name="connsiteY421" fmla="*/ 2267371 h 3089525"/>
              <a:gd name="connsiteX422" fmla="*/ 1544208 w 5851096"/>
              <a:gd name="connsiteY422" fmla="*/ 2269052 h 3089525"/>
              <a:gd name="connsiteX423" fmla="*/ 1644072 w 5851096"/>
              <a:gd name="connsiteY423" fmla="*/ 2278445 h 3089525"/>
              <a:gd name="connsiteX424" fmla="*/ 1661032 w 5851096"/>
              <a:gd name="connsiteY424" fmla="*/ 2280040 h 3089525"/>
              <a:gd name="connsiteX425" fmla="*/ 1661154 w 5851096"/>
              <a:gd name="connsiteY425" fmla="*/ 2281230 h 3089525"/>
              <a:gd name="connsiteX426" fmla="*/ 2383148 w 5851096"/>
              <a:gd name="connsiteY426" fmla="*/ 2999346 h 3089525"/>
              <a:gd name="connsiteX427" fmla="*/ 2383678 w 5851096"/>
              <a:gd name="connsiteY427" fmla="*/ 2999411 h 3089525"/>
              <a:gd name="connsiteX428" fmla="*/ 2384242 w 5851096"/>
              <a:gd name="connsiteY428" fmla="*/ 3006343 h 3089525"/>
              <a:gd name="connsiteX429" fmla="*/ 2391022 w 5851096"/>
              <a:gd name="connsiteY429" fmla="*/ 3089525 h 3089525"/>
              <a:gd name="connsiteX430" fmla="*/ 2140581 w 5851096"/>
              <a:gd name="connsiteY430" fmla="*/ 3089525 h 3089525"/>
              <a:gd name="connsiteX431" fmla="*/ 2120847 w 5851096"/>
              <a:gd name="connsiteY431" fmla="*/ 3084683 h 3089525"/>
              <a:gd name="connsiteX432" fmla="*/ 1535500 w 5851096"/>
              <a:gd name="connsiteY432" fmla="*/ 2400097 h 3089525"/>
              <a:gd name="connsiteX433" fmla="*/ 1534972 w 5851096"/>
              <a:gd name="connsiteY433" fmla="*/ 2400032 h 3089525"/>
              <a:gd name="connsiteX434" fmla="*/ 1534408 w 5851096"/>
              <a:gd name="connsiteY434" fmla="*/ 2393114 h 3089525"/>
              <a:gd name="connsiteX435" fmla="*/ 1526597 w 5851096"/>
              <a:gd name="connsiteY435" fmla="*/ 2297292 h 3089525"/>
              <a:gd name="connsiteX436" fmla="*/ 1525164 w 5851096"/>
              <a:gd name="connsiteY436" fmla="*/ 2279702 h 3089525"/>
              <a:gd name="connsiteX437" fmla="*/ 1525162 w 5851096"/>
              <a:gd name="connsiteY437" fmla="*/ 486299 h 3089525"/>
              <a:gd name="connsiteX438" fmla="*/ 1526595 w 5851096"/>
              <a:gd name="connsiteY438" fmla="*/ 468842 h 3089525"/>
              <a:gd name="connsiteX439" fmla="*/ 1534403 w 5851096"/>
              <a:gd name="connsiteY439" fmla="*/ 373792 h 3089525"/>
              <a:gd name="connsiteX440" fmla="*/ 1534969 w 5851096"/>
              <a:gd name="connsiteY440" fmla="*/ 366915 h 3089525"/>
              <a:gd name="connsiteX441" fmla="*/ 1535497 w 5851096"/>
              <a:gd name="connsiteY441" fmla="*/ 366850 h 3089525"/>
              <a:gd name="connsiteX442" fmla="*/ 1623594 w 5851096"/>
              <a:gd name="connsiteY442" fmla="*/ 100280 h 3089525"/>
              <a:gd name="connsiteX443" fmla="*/ 1689117 w 5851096"/>
              <a:gd name="connsiteY443" fmla="*/ 0 h 3089525"/>
              <a:gd name="connsiteX444" fmla="*/ 1865257 w 5851096"/>
              <a:gd name="connsiteY444" fmla="*/ 0 h 3089525"/>
              <a:gd name="connsiteX445" fmla="*/ 1793882 w 5851096"/>
              <a:gd name="connsiteY445" fmla="*/ 79433 h 3089525"/>
              <a:gd name="connsiteX446" fmla="*/ 1675140 w 5851096"/>
              <a:gd name="connsiteY446" fmla="*/ 349642 h 3089525"/>
              <a:gd name="connsiteX447" fmla="*/ 2134358 w 5851096"/>
              <a:gd name="connsiteY447" fmla="*/ 45955 h 3089525"/>
              <a:gd name="connsiteX448" fmla="*/ 2157611 w 5851096"/>
              <a:gd name="connsiteY448" fmla="*/ 0 h 3089525"/>
              <a:gd name="connsiteX449" fmla="*/ 2313103 w 5851096"/>
              <a:gd name="connsiteY449" fmla="*/ 0 h 3089525"/>
              <a:gd name="connsiteX450" fmla="*/ 2258874 w 5851096"/>
              <a:gd name="connsiteY450" fmla="*/ 99096 h 3089525"/>
              <a:gd name="connsiteX451" fmla="*/ 1661151 w 5851096"/>
              <a:gd name="connsiteY451" fmla="*/ 484784 h 3089525"/>
              <a:gd name="connsiteX452" fmla="*/ 1661030 w 5851096"/>
              <a:gd name="connsiteY452" fmla="*/ 485964 h 3089525"/>
              <a:gd name="connsiteX453" fmla="*/ 1644066 w 5851096"/>
              <a:gd name="connsiteY453" fmla="*/ 487548 h 3089525"/>
              <a:gd name="connsiteX454" fmla="*/ 1544239 w 5851096"/>
              <a:gd name="connsiteY454" fmla="*/ 496864 h 3089525"/>
              <a:gd name="connsiteX455" fmla="*/ 1526331 w 5851096"/>
              <a:gd name="connsiteY455" fmla="*/ 498535 h 3089525"/>
              <a:gd name="connsiteX456" fmla="*/ 1526304 w 5851096"/>
              <a:gd name="connsiteY456" fmla="*/ 498027 h 3089525"/>
              <a:gd name="connsiteX457" fmla="*/ 1525782 w 5851096"/>
              <a:gd name="connsiteY457" fmla="*/ 498061 h 3089525"/>
              <a:gd name="connsiteX458" fmla="*/ 1525162 w 5851096"/>
              <a:gd name="connsiteY458" fmla="*/ 486299 h 3089525"/>
              <a:gd name="connsiteX459" fmla="*/ 1525161 w 5851096"/>
              <a:gd name="connsiteY459" fmla="*/ 2244520 h 3089525"/>
              <a:gd name="connsiteX460" fmla="*/ 1526595 w 5851096"/>
              <a:gd name="connsiteY460" fmla="*/ 2227062 h 3089525"/>
              <a:gd name="connsiteX461" fmla="*/ 1534403 w 5851096"/>
              <a:gd name="connsiteY461" fmla="*/ 2132012 h 3089525"/>
              <a:gd name="connsiteX462" fmla="*/ 1534969 w 5851096"/>
              <a:gd name="connsiteY462" fmla="*/ 2125135 h 3089525"/>
              <a:gd name="connsiteX463" fmla="*/ 1535497 w 5851096"/>
              <a:gd name="connsiteY463" fmla="*/ 2125070 h 3089525"/>
              <a:gd name="connsiteX464" fmla="*/ 2257491 w 5851096"/>
              <a:gd name="connsiteY464" fmla="*/ 1412593 h 3089525"/>
              <a:gd name="connsiteX465" fmla="*/ 2257613 w 5851096"/>
              <a:gd name="connsiteY465" fmla="*/ 1411413 h 3089525"/>
              <a:gd name="connsiteX466" fmla="*/ 2274574 w 5851096"/>
              <a:gd name="connsiteY466" fmla="*/ 1409831 h 3089525"/>
              <a:gd name="connsiteX467" fmla="*/ 2374437 w 5851096"/>
              <a:gd name="connsiteY467" fmla="*/ 1400511 h 3089525"/>
              <a:gd name="connsiteX468" fmla="*/ 2392313 w 5851096"/>
              <a:gd name="connsiteY468" fmla="*/ 1398843 h 3089525"/>
              <a:gd name="connsiteX469" fmla="*/ 2392341 w 5851096"/>
              <a:gd name="connsiteY469" fmla="*/ 1399351 h 3089525"/>
              <a:gd name="connsiteX470" fmla="*/ 2392861 w 5851096"/>
              <a:gd name="connsiteY470" fmla="*/ 1399317 h 3089525"/>
              <a:gd name="connsiteX471" fmla="*/ 2393483 w 5851096"/>
              <a:gd name="connsiteY471" fmla="*/ 1411078 h 3089525"/>
              <a:gd name="connsiteX472" fmla="*/ 2392048 w 5851096"/>
              <a:gd name="connsiteY472" fmla="*/ 1428529 h 3089525"/>
              <a:gd name="connsiteX473" fmla="*/ 2384237 w 5851096"/>
              <a:gd name="connsiteY473" fmla="*/ 1523599 h 3089525"/>
              <a:gd name="connsiteX474" fmla="*/ 2383674 w 5851096"/>
              <a:gd name="connsiteY474" fmla="*/ 1530463 h 3089525"/>
              <a:gd name="connsiteX475" fmla="*/ 2383145 w 5851096"/>
              <a:gd name="connsiteY475" fmla="*/ 1530527 h 3089525"/>
              <a:gd name="connsiteX476" fmla="*/ 1661151 w 5851096"/>
              <a:gd name="connsiteY476" fmla="*/ 2243004 h 3089525"/>
              <a:gd name="connsiteX477" fmla="*/ 1661030 w 5851096"/>
              <a:gd name="connsiteY477" fmla="*/ 2244184 h 3089525"/>
              <a:gd name="connsiteX478" fmla="*/ 1644066 w 5851096"/>
              <a:gd name="connsiteY478" fmla="*/ 2245767 h 3089525"/>
              <a:gd name="connsiteX479" fmla="*/ 1544238 w 5851096"/>
              <a:gd name="connsiteY479" fmla="*/ 2255084 h 3089525"/>
              <a:gd name="connsiteX480" fmla="*/ 1526331 w 5851096"/>
              <a:gd name="connsiteY480" fmla="*/ 2256755 h 3089525"/>
              <a:gd name="connsiteX481" fmla="*/ 1526304 w 5851096"/>
              <a:gd name="connsiteY481" fmla="*/ 2256246 h 3089525"/>
              <a:gd name="connsiteX482" fmla="*/ 1525782 w 5851096"/>
              <a:gd name="connsiteY482" fmla="*/ 2256280 h 3089525"/>
              <a:gd name="connsiteX483" fmla="*/ 1525161 w 5851096"/>
              <a:gd name="connsiteY483" fmla="*/ 2244520 h 3089525"/>
              <a:gd name="connsiteX484" fmla="*/ 785360 w 5851096"/>
              <a:gd name="connsiteY484" fmla="*/ 1223782 h 3089525"/>
              <a:gd name="connsiteX485" fmla="*/ 1353724 w 5851096"/>
              <a:gd name="connsiteY485" fmla="*/ 659222 h 3089525"/>
              <a:gd name="connsiteX486" fmla="*/ 785360 w 5851096"/>
              <a:gd name="connsiteY486" fmla="*/ 1223782 h 3089525"/>
              <a:gd name="connsiteX487" fmla="*/ 785360 w 5851096"/>
              <a:gd name="connsiteY487" fmla="*/ 1547735 h 3089525"/>
              <a:gd name="connsiteX488" fmla="*/ 1353724 w 5851096"/>
              <a:gd name="connsiteY488" fmla="*/ 2107862 h 3089525"/>
              <a:gd name="connsiteX489" fmla="*/ 785360 w 5851096"/>
              <a:gd name="connsiteY489" fmla="*/ 1547735 h 3089525"/>
              <a:gd name="connsiteX490" fmla="*/ 785360 w 5851096"/>
              <a:gd name="connsiteY490" fmla="*/ 2982001 h 3089525"/>
              <a:gd name="connsiteX491" fmla="*/ 1353724 w 5851096"/>
              <a:gd name="connsiteY491" fmla="*/ 2417442 h 3089525"/>
              <a:gd name="connsiteX492" fmla="*/ 785360 w 5851096"/>
              <a:gd name="connsiteY492" fmla="*/ 2982001 h 3089525"/>
              <a:gd name="connsiteX493" fmla="*/ 715762 w 5851096"/>
              <a:gd name="connsiteY493" fmla="*/ 0 h 3089525"/>
              <a:gd name="connsiteX494" fmla="*/ 871255 w 5851096"/>
              <a:gd name="connsiteY494" fmla="*/ 0 h 3089525"/>
              <a:gd name="connsiteX495" fmla="*/ 894508 w 5851096"/>
              <a:gd name="connsiteY495" fmla="*/ 45955 h 3089525"/>
              <a:gd name="connsiteX496" fmla="*/ 1353724 w 5851096"/>
              <a:gd name="connsiteY496" fmla="*/ 349642 h 3089525"/>
              <a:gd name="connsiteX497" fmla="*/ 1234983 w 5851096"/>
              <a:gd name="connsiteY497" fmla="*/ 79433 h 3089525"/>
              <a:gd name="connsiteX498" fmla="*/ 1163608 w 5851096"/>
              <a:gd name="connsiteY498" fmla="*/ 0 h 3089525"/>
              <a:gd name="connsiteX499" fmla="*/ 1339748 w 5851096"/>
              <a:gd name="connsiteY499" fmla="*/ 0 h 3089525"/>
              <a:gd name="connsiteX500" fmla="*/ 1405271 w 5851096"/>
              <a:gd name="connsiteY500" fmla="*/ 100280 h 3089525"/>
              <a:gd name="connsiteX501" fmla="*/ 1493366 w 5851096"/>
              <a:gd name="connsiteY501" fmla="*/ 366850 h 3089525"/>
              <a:gd name="connsiteX502" fmla="*/ 1493895 w 5851096"/>
              <a:gd name="connsiteY502" fmla="*/ 366914 h 3089525"/>
              <a:gd name="connsiteX503" fmla="*/ 1494460 w 5851096"/>
              <a:gd name="connsiteY503" fmla="*/ 373792 h 3089525"/>
              <a:gd name="connsiteX504" fmla="*/ 1502268 w 5851096"/>
              <a:gd name="connsiteY504" fmla="*/ 468842 h 3089525"/>
              <a:gd name="connsiteX505" fmla="*/ 1503703 w 5851096"/>
              <a:gd name="connsiteY505" fmla="*/ 486299 h 3089525"/>
              <a:gd name="connsiteX506" fmla="*/ 1503082 w 5851096"/>
              <a:gd name="connsiteY506" fmla="*/ 498061 h 3089525"/>
              <a:gd name="connsiteX507" fmla="*/ 1502560 w 5851096"/>
              <a:gd name="connsiteY507" fmla="*/ 498027 h 3089525"/>
              <a:gd name="connsiteX508" fmla="*/ 1502533 w 5851096"/>
              <a:gd name="connsiteY508" fmla="*/ 498535 h 3089525"/>
              <a:gd name="connsiteX509" fmla="*/ 1484625 w 5851096"/>
              <a:gd name="connsiteY509" fmla="*/ 496864 h 3089525"/>
              <a:gd name="connsiteX510" fmla="*/ 1384798 w 5851096"/>
              <a:gd name="connsiteY510" fmla="*/ 487548 h 3089525"/>
              <a:gd name="connsiteX511" fmla="*/ 1367833 w 5851096"/>
              <a:gd name="connsiteY511" fmla="*/ 485964 h 3089525"/>
              <a:gd name="connsiteX512" fmla="*/ 1367712 w 5851096"/>
              <a:gd name="connsiteY512" fmla="*/ 484784 h 3089525"/>
              <a:gd name="connsiteX513" fmla="*/ 769992 w 5851096"/>
              <a:gd name="connsiteY513" fmla="*/ 99096 h 3089525"/>
              <a:gd name="connsiteX514" fmla="*/ 637843 w 5851096"/>
              <a:gd name="connsiteY514" fmla="*/ 3089525 h 3089525"/>
              <a:gd name="connsiteX515" fmla="*/ 644623 w 5851096"/>
              <a:gd name="connsiteY515" fmla="*/ 3006343 h 3089525"/>
              <a:gd name="connsiteX516" fmla="*/ 645189 w 5851096"/>
              <a:gd name="connsiteY516" fmla="*/ 2999411 h 3089525"/>
              <a:gd name="connsiteX517" fmla="*/ 645717 w 5851096"/>
              <a:gd name="connsiteY517" fmla="*/ 2999346 h 3089525"/>
              <a:gd name="connsiteX518" fmla="*/ 1367711 w 5851096"/>
              <a:gd name="connsiteY518" fmla="*/ 2281230 h 3089525"/>
              <a:gd name="connsiteX519" fmla="*/ 1367833 w 5851096"/>
              <a:gd name="connsiteY519" fmla="*/ 2280040 h 3089525"/>
              <a:gd name="connsiteX520" fmla="*/ 1384794 w 5851096"/>
              <a:gd name="connsiteY520" fmla="*/ 2278445 h 3089525"/>
              <a:gd name="connsiteX521" fmla="*/ 1484657 w 5851096"/>
              <a:gd name="connsiteY521" fmla="*/ 2269052 h 3089525"/>
              <a:gd name="connsiteX522" fmla="*/ 1502533 w 5851096"/>
              <a:gd name="connsiteY522" fmla="*/ 2267371 h 3089525"/>
              <a:gd name="connsiteX523" fmla="*/ 1502560 w 5851096"/>
              <a:gd name="connsiteY523" fmla="*/ 2267882 h 3089525"/>
              <a:gd name="connsiteX524" fmla="*/ 1503081 w 5851096"/>
              <a:gd name="connsiteY524" fmla="*/ 2267848 h 3089525"/>
              <a:gd name="connsiteX525" fmla="*/ 1503703 w 5851096"/>
              <a:gd name="connsiteY525" fmla="*/ 2279702 h 3089525"/>
              <a:gd name="connsiteX526" fmla="*/ 1502268 w 5851096"/>
              <a:gd name="connsiteY526" fmla="*/ 2297292 h 3089525"/>
              <a:gd name="connsiteX527" fmla="*/ 1494457 w 5851096"/>
              <a:gd name="connsiteY527" fmla="*/ 2393114 h 3089525"/>
              <a:gd name="connsiteX528" fmla="*/ 1493894 w 5851096"/>
              <a:gd name="connsiteY528" fmla="*/ 2400032 h 3089525"/>
              <a:gd name="connsiteX529" fmla="*/ 1493365 w 5851096"/>
              <a:gd name="connsiteY529" fmla="*/ 2400097 h 3089525"/>
              <a:gd name="connsiteX530" fmla="*/ 908018 w 5851096"/>
              <a:gd name="connsiteY530" fmla="*/ 3084683 h 3089525"/>
              <a:gd name="connsiteX531" fmla="*/ 888285 w 5851096"/>
              <a:gd name="connsiteY531" fmla="*/ 3089525 h 3089525"/>
              <a:gd name="connsiteX532" fmla="*/ 635382 w 5851096"/>
              <a:gd name="connsiteY532" fmla="*/ 1361522 h 3089525"/>
              <a:gd name="connsiteX533" fmla="*/ 636815 w 5851096"/>
              <a:gd name="connsiteY533" fmla="*/ 1343926 h 3089525"/>
              <a:gd name="connsiteX534" fmla="*/ 644623 w 5851096"/>
              <a:gd name="connsiteY534" fmla="*/ 1248124 h 3089525"/>
              <a:gd name="connsiteX535" fmla="*/ 645189 w 5851096"/>
              <a:gd name="connsiteY535" fmla="*/ 1241192 h 3089525"/>
              <a:gd name="connsiteX536" fmla="*/ 645717 w 5851096"/>
              <a:gd name="connsiteY536" fmla="*/ 1241127 h 3089525"/>
              <a:gd name="connsiteX537" fmla="*/ 1367711 w 5851096"/>
              <a:gd name="connsiteY537" fmla="*/ 523010 h 3089525"/>
              <a:gd name="connsiteX538" fmla="*/ 1367833 w 5851096"/>
              <a:gd name="connsiteY538" fmla="*/ 521820 h 3089525"/>
              <a:gd name="connsiteX539" fmla="*/ 1384794 w 5851096"/>
              <a:gd name="connsiteY539" fmla="*/ 520226 h 3089525"/>
              <a:gd name="connsiteX540" fmla="*/ 1484657 w 5851096"/>
              <a:gd name="connsiteY540" fmla="*/ 510833 h 3089525"/>
              <a:gd name="connsiteX541" fmla="*/ 1502533 w 5851096"/>
              <a:gd name="connsiteY541" fmla="*/ 509151 h 3089525"/>
              <a:gd name="connsiteX542" fmla="*/ 1502560 w 5851096"/>
              <a:gd name="connsiteY542" fmla="*/ 509663 h 3089525"/>
              <a:gd name="connsiteX543" fmla="*/ 1503081 w 5851096"/>
              <a:gd name="connsiteY543" fmla="*/ 509629 h 3089525"/>
              <a:gd name="connsiteX544" fmla="*/ 1503703 w 5851096"/>
              <a:gd name="connsiteY544" fmla="*/ 521483 h 3089525"/>
              <a:gd name="connsiteX545" fmla="*/ 1502268 w 5851096"/>
              <a:gd name="connsiteY545" fmla="*/ 539073 h 3089525"/>
              <a:gd name="connsiteX546" fmla="*/ 1494457 w 5851096"/>
              <a:gd name="connsiteY546" fmla="*/ 634895 h 3089525"/>
              <a:gd name="connsiteX547" fmla="*/ 1493894 w 5851096"/>
              <a:gd name="connsiteY547" fmla="*/ 641812 h 3089525"/>
              <a:gd name="connsiteX548" fmla="*/ 1493365 w 5851096"/>
              <a:gd name="connsiteY548" fmla="*/ 641878 h 3089525"/>
              <a:gd name="connsiteX549" fmla="*/ 771371 w 5851096"/>
              <a:gd name="connsiteY549" fmla="*/ 1359994 h 3089525"/>
              <a:gd name="connsiteX550" fmla="*/ 771250 w 5851096"/>
              <a:gd name="connsiteY550" fmla="*/ 1361184 h 3089525"/>
              <a:gd name="connsiteX551" fmla="*/ 754286 w 5851096"/>
              <a:gd name="connsiteY551" fmla="*/ 1362780 h 3089525"/>
              <a:gd name="connsiteX552" fmla="*/ 654458 w 5851096"/>
              <a:gd name="connsiteY552" fmla="*/ 1372169 h 3089525"/>
              <a:gd name="connsiteX553" fmla="*/ 636551 w 5851096"/>
              <a:gd name="connsiteY553" fmla="*/ 1373854 h 3089525"/>
              <a:gd name="connsiteX554" fmla="*/ 636524 w 5851096"/>
              <a:gd name="connsiteY554" fmla="*/ 1373341 h 3089525"/>
              <a:gd name="connsiteX555" fmla="*/ 636002 w 5851096"/>
              <a:gd name="connsiteY555" fmla="*/ 1373376 h 3089525"/>
              <a:gd name="connsiteX556" fmla="*/ 635382 w 5851096"/>
              <a:gd name="connsiteY556" fmla="*/ 1361522 h 3089525"/>
              <a:gd name="connsiteX557" fmla="*/ 635382 w 5851096"/>
              <a:gd name="connsiteY557" fmla="*/ 1411078 h 3089525"/>
              <a:gd name="connsiteX558" fmla="*/ 636003 w 5851096"/>
              <a:gd name="connsiteY558" fmla="*/ 1399317 h 3089525"/>
              <a:gd name="connsiteX559" fmla="*/ 636524 w 5851096"/>
              <a:gd name="connsiteY559" fmla="*/ 1399351 h 3089525"/>
              <a:gd name="connsiteX560" fmla="*/ 636551 w 5851096"/>
              <a:gd name="connsiteY560" fmla="*/ 1398843 h 3089525"/>
              <a:gd name="connsiteX561" fmla="*/ 654426 w 5851096"/>
              <a:gd name="connsiteY561" fmla="*/ 1400511 h 3089525"/>
              <a:gd name="connsiteX562" fmla="*/ 754290 w 5851096"/>
              <a:gd name="connsiteY562" fmla="*/ 1409831 h 3089525"/>
              <a:gd name="connsiteX563" fmla="*/ 771250 w 5851096"/>
              <a:gd name="connsiteY563" fmla="*/ 1411413 h 3089525"/>
              <a:gd name="connsiteX564" fmla="*/ 771372 w 5851096"/>
              <a:gd name="connsiteY564" fmla="*/ 1412593 h 3089525"/>
              <a:gd name="connsiteX565" fmla="*/ 1493366 w 5851096"/>
              <a:gd name="connsiteY565" fmla="*/ 2125070 h 3089525"/>
              <a:gd name="connsiteX566" fmla="*/ 1493895 w 5851096"/>
              <a:gd name="connsiteY566" fmla="*/ 2125135 h 3089525"/>
              <a:gd name="connsiteX567" fmla="*/ 1494460 w 5851096"/>
              <a:gd name="connsiteY567" fmla="*/ 2132012 h 3089525"/>
              <a:gd name="connsiteX568" fmla="*/ 1502268 w 5851096"/>
              <a:gd name="connsiteY568" fmla="*/ 2227062 h 3089525"/>
              <a:gd name="connsiteX569" fmla="*/ 1503703 w 5851096"/>
              <a:gd name="connsiteY569" fmla="*/ 2244520 h 3089525"/>
              <a:gd name="connsiteX570" fmla="*/ 1503082 w 5851096"/>
              <a:gd name="connsiteY570" fmla="*/ 2256280 h 3089525"/>
              <a:gd name="connsiteX571" fmla="*/ 1502560 w 5851096"/>
              <a:gd name="connsiteY571" fmla="*/ 2256246 h 3089525"/>
              <a:gd name="connsiteX572" fmla="*/ 1502533 w 5851096"/>
              <a:gd name="connsiteY572" fmla="*/ 2256755 h 3089525"/>
              <a:gd name="connsiteX573" fmla="*/ 1484625 w 5851096"/>
              <a:gd name="connsiteY573" fmla="*/ 2255084 h 3089525"/>
              <a:gd name="connsiteX574" fmla="*/ 1384798 w 5851096"/>
              <a:gd name="connsiteY574" fmla="*/ 2245767 h 3089525"/>
              <a:gd name="connsiteX575" fmla="*/ 1367833 w 5851096"/>
              <a:gd name="connsiteY575" fmla="*/ 2244184 h 3089525"/>
              <a:gd name="connsiteX576" fmla="*/ 1367712 w 5851096"/>
              <a:gd name="connsiteY576" fmla="*/ 2243004 h 3089525"/>
              <a:gd name="connsiteX577" fmla="*/ 645718 w 5851096"/>
              <a:gd name="connsiteY577" fmla="*/ 1530527 h 3089525"/>
              <a:gd name="connsiteX578" fmla="*/ 645190 w 5851096"/>
              <a:gd name="connsiteY578" fmla="*/ 1530463 h 3089525"/>
              <a:gd name="connsiteX579" fmla="*/ 644626 w 5851096"/>
              <a:gd name="connsiteY579" fmla="*/ 1523599 h 3089525"/>
              <a:gd name="connsiteX580" fmla="*/ 636815 w 5851096"/>
              <a:gd name="connsiteY580" fmla="*/ 1428529 h 3089525"/>
              <a:gd name="connsiteX581" fmla="*/ 635382 w 5851096"/>
              <a:gd name="connsiteY581" fmla="*/ 1411078 h 3089525"/>
              <a:gd name="connsiteX582" fmla="*/ 0 w 5851096"/>
              <a:gd name="connsiteY582" fmla="*/ 120584 h 3089525"/>
              <a:gd name="connsiteX583" fmla="*/ 0 w 5851096"/>
              <a:gd name="connsiteY583" fmla="*/ 0 h 3089525"/>
              <a:gd name="connsiteX584" fmla="*/ 95071 w 5851096"/>
              <a:gd name="connsiteY584" fmla="*/ 0 h 3089525"/>
              <a:gd name="connsiteX585" fmla="*/ 23697 w 5851096"/>
              <a:gd name="connsiteY585" fmla="*/ 79433 h 3089525"/>
              <a:gd name="connsiteX586" fmla="*/ 0 w 5851096"/>
              <a:gd name="connsiteY586" fmla="*/ 459154 h 3089525"/>
              <a:gd name="connsiteX587" fmla="*/ 0 w 5851096"/>
              <a:gd name="connsiteY587" fmla="*/ 322913 h 3089525"/>
              <a:gd name="connsiteX588" fmla="*/ 85961 w 5851096"/>
              <a:gd name="connsiteY588" fmla="*/ 286715 h 3089525"/>
              <a:gd name="connsiteX589" fmla="*/ 364172 w 5851096"/>
              <a:gd name="connsiteY589" fmla="*/ 45955 h 3089525"/>
              <a:gd name="connsiteX590" fmla="*/ 387426 w 5851096"/>
              <a:gd name="connsiteY590" fmla="*/ 0 h 3089525"/>
              <a:gd name="connsiteX591" fmla="*/ 542918 w 5851096"/>
              <a:gd name="connsiteY591" fmla="*/ 0 h 3089525"/>
              <a:gd name="connsiteX592" fmla="*/ 488688 w 5851096"/>
              <a:gd name="connsiteY592" fmla="*/ 99096 h 3089525"/>
              <a:gd name="connsiteX593" fmla="*/ 13938 w 5851096"/>
              <a:gd name="connsiteY593" fmla="*/ 455878 h 3089525"/>
              <a:gd name="connsiteX594" fmla="*/ 0 w 5851096"/>
              <a:gd name="connsiteY594" fmla="*/ 1108862 h 3089525"/>
              <a:gd name="connsiteX595" fmla="*/ 0 w 5851096"/>
              <a:gd name="connsiteY595" fmla="*/ 893255 h 3089525"/>
              <a:gd name="connsiteX596" fmla="*/ 33376 w 5851096"/>
              <a:gd name="connsiteY596" fmla="*/ 945052 h 3089525"/>
              <a:gd name="connsiteX597" fmla="*/ 473320 w 5851096"/>
              <a:gd name="connsiteY597" fmla="*/ 1223782 h 3089525"/>
              <a:gd name="connsiteX598" fmla="*/ 9746 w 5851096"/>
              <a:gd name="connsiteY598" fmla="*/ 689563 h 3089525"/>
              <a:gd name="connsiteX599" fmla="*/ 0 w 5851096"/>
              <a:gd name="connsiteY599" fmla="*/ 686740 h 3089525"/>
              <a:gd name="connsiteX600" fmla="*/ 0 w 5851096"/>
              <a:gd name="connsiteY600" fmla="*/ 549764 h 3089525"/>
              <a:gd name="connsiteX601" fmla="*/ 27617 w 5851096"/>
              <a:gd name="connsiteY601" fmla="*/ 556541 h 3089525"/>
              <a:gd name="connsiteX602" fmla="*/ 612962 w 5851096"/>
              <a:gd name="connsiteY602" fmla="*/ 1241127 h 3089525"/>
              <a:gd name="connsiteX603" fmla="*/ 613492 w 5851096"/>
              <a:gd name="connsiteY603" fmla="*/ 1241192 h 3089525"/>
              <a:gd name="connsiteX604" fmla="*/ 614057 w 5851096"/>
              <a:gd name="connsiteY604" fmla="*/ 1248124 h 3089525"/>
              <a:gd name="connsiteX605" fmla="*/ 621865 w 5851096"/>
              <a:gd name="connsiteY605" fmla="*/ 1343926 h 3089525"/>
              <a:gd name="connsiteX606" fmla="*/ 623299 w 5851096"/>
              <a:gd name="connsiteY606" fmla="*/ 1361522 h 3089525"/>
              <a:gd name="connsiteX607" fmla="*/ 622679 w 5851096"/>
              <a:gd name="connsiteY607" fmla="*/ 1373376 h 3089525"/>
              <a:gd name="connsiteX608" fmla="*/ 622157 w 5851096"/>
              <a:gd name="connsiteY608" fmla="*/ 1373341 h 3089525"/>
              <a:gd name="connsiteX609" fmla="*/ 622129 w 5851096"/>
              <a:gd name="connsiteY609" fmla="*/ 1373854 h 3089525"/>
              <a:gd name="connsiteX610" fmla="*/ 604221 w 5851096"/>
              <a:gd name="connsiteY610" fmla="*/ 1372169 h 3089525"/>
              <a:gd name="connsiteX611" fmla="*/ 504394 w 5851096"/>
              <a:gd name="connsiteY611" fmla="*/ 1362780 h 3089525"/>
              <a:gd name="connsiteX612" fmla="*/ 487429 w 5851096"/>
              <a:gd name="connsiteY612" fmla="*/ 1361184 h 3089525"/>
              <a:gd name="connsiteX613" fmla="*/ 487308 w 5851096"/>
              <a:gd name="connsiteY613" fmla="*/ 1359994 h 3089525"/>
              <a:gd name="connsiteX614" fmla="*/ 5260 w 5851096"/>
              <a:gd name="connsiteY614" fmla="*/ 1114967 h 3089525"/>
              <a:gd name="connsiteX615" fmla="*/ 0 w 5851096"/>
              <a:gd name="connsiteY615" fmla="*/ 2216459 h 3089525"/>
              <a:gd name="connsiteX616" fmla="*/ 0 w 5851096"/>
              <a:gd name="connsiteY616" fmla="*/ 2080559 h 3089525"/>
              <a:gd name="connsiteX617" fmla="*/ 9744 w 5851096"/>
              <a:gd name="connsiteY617" fmla="*/ 2077760 h 3089525"/>
              <a:gd name="connsiteX618" fmla="*/ 473318 w 5851096"/>
              <a:gd name="connsiteY618" fmla="*/ 1547735 h 3089525"/>
              <a:gd name="connsiteX619" fmla="*/ 33374 w 5851096"/>
              <a:gd name="connsiteY619" fmla="*/ 1824276 h 3089525"/>
              <a:gd name="connsiteX620" fmla="*/ 0 w 5851096"/>
              <a:gd name="connsiteY620" fmla="*/ 1875663 h 3089525"/>
              <a:gd name="connsiteX621" fmla="*/ 0 w 5851096"/>
              <a:gd name="connsiteY621" fmla="*/ 1661750 h 3089525"/>
              <a:gd name="connsiteX622" fmla="*/ 5257 w 5851096"/>
              <a:gd name="connsiteY622" fmla="*/ 1655695 h 3089525"/>
              <a:gd name="connsiteX623" fmla="*/ 487305 w 5851096"/>
              <a:gd name="connsiteY623" fmla="*/ 1412593 h 3089525"/>
              <a:gd name="connsiteX624" fmla="*/ 487427 w 5851096"/>
              <a:gd name="connsiteY624" fmla="*/ 1411413 h 3089525"/>
              <a:gd name="connsiteX625" fmla="*/ 504388 w 5851096"/>
              <a:gd name="connsiteY625" fmla="*/ 1409831 h 3089525"/>
              <a:gd name="connsiteX626" fmla="*/ 604251 w 5851096"/>
              <a:gd name="connsiteY626" fmla="*/ 1400511 h 3089525"/>
              <a:gd name="connsiteX627" fmla="*/ 622127 w 5851096"/>
              <a:gd name="connsiteY627" fmla="*/ 1398843 h 3089525"/>
              <a:gd name="connsiteX628" fmla="*/ 622154 w 5851096"/>
              <a:gd name="connsiteY628" fmla="*/ 1399351 h 3089525"/>
              <a:gd name="connsiteX629" fmla="*/ 622675 w 5851096"/>
              <a:gd name="connsiteY629" fmla="*/ 1399317 h 3089525"/>
              <a:gd name="connsiteX630" fmla="*/ 623297 w 5851096"/>
              <a:gd name="connsiteY630" fmla="*/ 1411078 h 3089525"/>
              <a:gd name="connsiteX631" fmla="*/ 621863 w 5851096"/>
              <a:gd name="connsiteY631" fmla="*/ 1428529 h 3089525"/>
              <a:gd name="connsiteX632" fmla="*/ 614051 w 5851096"/>
              <a:gd name="connsiteY632" fmla="*/ 1523599 h 3089525"/>
              <a:gd name="connsiteX633" fmla="*/ 613488 w 5851096"/>
              <a:gd name="connsiteY633" fmla="*/ 1530463 h 3089525"/>
              <a:gd name="connsiteX634" fmla="*/ 612959 w 5851096"/>
              <a:gd name="connsiteY634" fmla="*/ 1530527 h 3089525"/>
              <a:gd name="connsiteX635" fmla="*/ 27613 w 5851096"/>
              <a:gd name="connsiteY635" fmla="*/ 2209736 h 3089525"/>
              <a:gd name="connsiteX636" fmla="*/ 0 w 5851096"/>
              <a:gd name="connsiteY636" fmla="*/ 2867081 h 3089525"/>
              <a:gd name="connsiteX637" fmla="*/ 0 w 5851096"/>
              <a:gd name="connsiteY637" fmla="*/ 2651475 h 3089525"/>
              <a:gd name="connsiteX638" fmla="*/ 33376 w 5851096"/>
              <a:gd name="connsiteY638" fmla="*/ 2703272 h 3089525"/>
              <a:gd name="connsiteX639" fmla="*/ 473320 w 5851096"/>
              <a:gd name="connsiteY639" fmla="*/ 2982001 h 3089525"/>
              <a:gd name="connsiteX640" fmla="*/ 9746 w 5851096"/>
              <a:gd name="connsiteY640" fmla="*/ 2447782 h 3089525"/>
              <a:gd name="connsiteX641" fmla="*/ 0 w 5851096"/>
              <a:gd name="connsiteY641" fmla="*/ 2444960 h 3089525"/>
              <a:gd name="connsiteX642" fmla="*/ 0 w 5851096"/>
              <a:gd name="connsiteY642" fmla="*/ 2307984 h 3089525"/>
              <a:gd name="connsiteX643" fmla="*/ 27617 w 5851096"/>
              <a:gd name="connsiteY643" fmla="*/ 2314760 h 3089525"/>
              <a:gd name="connsiteX644" fmla="*/ 612962 w 5851096"/>
              <a:gd name="connsiteY644" fmla="*/ 2999346 h 3089525"/>
              <a:gd name="connsiteX645" fmla="*/ 613492 w 5851096"/>
              <a:gd name="connsiteY645" fmla="*/ 2999411 h 3089525"/>
              <a:gd name="connsiteX646" fmla="*/ 614056 w 5851096"/>
              <a:gd name="connsiteY646" fmla="*/ 3006343 h 3089525"/>
              <a:gd name="connsiteX647" fmla="*/ 620836 w 5851096"/>
              <a:gd name="connsiteY647" fmla="*/ 3089525 h 3089525"/>
              <a:gd name="connsiteX648" fmla="*/ 370396 w 5851096"/>
              <a:gd name="connsiteY648" fmla="*/ 3089525 h 3089525"/>
              <a:gd name="connsiteX649" fmla="*/ 350661 w 5851096"/>
              <a:gd name="connsiteY649" fmla="*/ 3084682 h 3089525"/>
              <a:gd name="connsiteX650" fmla="*/ 5260 w 5851096"/>
              <a:gd name="connsiteY650" fmla="*/ 2873187 h 308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Lst>
            <a:rect l="l" t="t" r="r" b="b"/>
            <a:pathLst>
              <a:path w="5851096" h="3089525">
                <a:moveTo>
                  <a:pt x="5215514" y="659222"/>
                </a:moveTo>
                <a:cubicBezTo>
                  <a:pt x="5271247" y="939930"/>
                  <a:pt x="5495997" y="1162499"/>
                  <a:pt x="5783878" y="1223782"/>
                </a:cubicBezTo>
                <a:cubicBezTo>
                  <a:pt x="5728146" y="943074"/>
                  <a:pt x="5503395" y="720505"/>
                  <a:pt x="5215514" y="659222"/>
                </a:cubicBezTo>
                <a:close/>
                <a:moveTo>
                  <a:pt x="5215514" y="2417442"/>
                </a:moveTo>
                <a:cubicBezTo>
                  <a:pt x="5271247" y="2698150"/>
                  <a:pt x="5495997" y="2920718"/>
                  <a:pt x="5783878" y="2982001"/>
                </a:cubicBezTo>
                <a:cubicBezTo>
                  <a:pt x="5728146" y="2701294"/>
                  <a:pt x="5503395" y="2478725"/>
                  <a:pt x="5215514" y="2417442"/>
                </a:cubicBezTo>
                <a:close/>
                <a:moveTo>
                  <a:pt x="5215512" y="2107862"/>
                </a:moveTo>
                <a:cubicBezTo>
                  <a:pt x="5503392" y="2047060"/>
                  <a:pt x="5728143" y="1826239"/>
                  <a:pt x="5783876" y="1547735"/>
                </a:cubicBezTo>
                <a:cubicBezTo>
                  <a:pt x="5495995" y="1608537"/>
                  <a:pt x="5271244" y="1829358"/>
                  <a:pt x="5215512" y="2107862"/>
                </a:cubicBezTo>
                <a:close/>
                <a:moveTo>
                  <a:pt x="5065535" y="521483"/>
                </a:moveTo>
                <a:lnTo>
                  <a:pt x="5066157" y="509629"/>
                </a:lnTo>
                <a:lnTo>
                  <a:pt x="5066678" y="509663"/>
                </a:lnTo>
                <a:lnTo>
                  <a:pt x="5066705" y="509151"/>
                </a:lnTo>
                <a:lnTo>
                  <a:pt x="5084580" y="510833"/>
                </a:lnTo>
                <a:cubicBezTo>
                  <a:pt x="5118460" y="511379"/>
                  <a:pt x="5151823" y="514468"/>
                  <a:pt x="5184444" y="520226"/>
                </a:cubicBezTo>
                <a:cubicBezTo>
                  <a:pt x="5190277" y="519792"/>
                  <a:pt x="5195851" y="520774"/>
                  <a:pt x="5201405" y="521820"/>
                </a:cubicBezTo>
                <a:lnTo>
                  <a:pt x="5201527" y="523010"/>
                </a:lnTo>
                <a:cubicBezTo>
                  <a:pt x="5483077" y="569171"/>
                  <a:pt x="5718838" y="744362"/>
                  <a:pt x="5841311" y="983324"/>
                </a:cubicBezTo>
                <a:lnTo>
                  <a:pt x="5851096" y="1006985"/>
                </a:lnTo>
                <a:lnTo>
                  <a:pt x="5851096" y="1366179"/>
                </a:lnTo>
                <a:lnTo>
                  <a:pt x="5814952" y="1362779"/>
                </a:lnTo>
                <a:cubicBezTo>
                  <a:pt x="5809118" y="1363214"/>
                  <a:pt x="5803543" y="1362231"/>
                  <a:pt x="5797987" y="1361184"/>
                </a:cubicBezTo>
                <a:lnTo>
                  <a:pt x="5797866" y="1359994"/>
                </a:lnTo>
                <a:cubicBezTo>
                  <a:pt x="5422466" y="1298446"/>
                  <a:pt x="5128467" y="1007510"/>
                  <a:pt x="5075873" y="641878"/>
                </a:cubicBezTo>
                <a:cubicBezTo>
                  <a:pt x="5075697" y="641823"/>
                  <a:pt x="5075522" y="641817"/>
                  <a:pt x="5075344" y="641812"/>
                </a:cubicBezTo>
                <a:lnTo>
                  <a:pt x="5074781" y="634895"/>
                </a:lnTo>
                <a:cubicBezTo>
                  <a:pt x="5069489" y="603550"/>
                  <a:pt x="5066925" y="571542"/>
                  <a:pt x="5066970" y="539073"/>
                </a:cubicBezTo>
                <a:cubicBezTo>
                  <a:pt x="5065597" y="533241"/>
                  <a:pt x="5065535" y="527369"/>
                  <a:pt x="5065535" y="521483"/>
                </a:cubicBezTo>
                <a:close/>
                <a:moveTo>
                  <a:pt x="5065535" y="2279702"/>
                </a:moveTo>
                <a:lnTo>
                  <a:pt x="5066157" y="2267848"/>
                </a:lnTo>
                <a:lnTo>
                  <a:pt x="5066678" y="2267882"/>
                </a:lnTo>
                <a:lnTo>
                  <a:pt x="5066705" y="2267371"/>
                </a:lnTo>
                <a:lnTo>
                  <a:pt x="5084580" y="2269052"/>
                </a:lnTo>
                <a:cubicBezTo>
                  <a:pt x="5118460" y="2269598"/>
                  <a:pt x="5151823" y="2272687"/>
                  <a:pt x="5184444" y="2278445"/>
                </a:cubicBezTo>
                <a:cubicBezTo>
                  <a:pt x="5190277" y="2278011"/>
                  <a:pt x="5195851" y="2278993"/>
                  <a:pt x="5201405" y="2280040"/>
                </a:cubicBezTo>
                <a:lnTo>
                  <a:pt x="5201527" y="2281230"/>
                </a:lnTo>
                <a:cubicBezTo>
                  <a:pt x="5483077" y="2327390"/>
                  <a:pt x="5718838" y="2502582"/>
                  <a:pt x="5841311" y="2741544"/>
                </a:cubicBezTo>
                <a:lnTo>
                  <a:pt x="5851096" y="2765204"/>
                </a:lnTo>
                <a:lnTo>
                  <a:pt x="5851096" y="3089525"/>
                </a:lnTo>
                <a:lnTo>
                  <a:pt x="5680952" y="3089525"/>
                </a:lnTo>
                <a:lnTo>
                  <a:pt x="5661219" y="3084683"/>
                </a:lnTo>
                <a:cubicBezTo>
                  <a:pt x="5352738" y="2982764"/>
                  <a:pt x="5121893" y="2720025"/>
                  <a:pt x="5075873" y="2400097"/>
                </a:cubicBezTo>
                <a:cubicBezTo>
                  <a:pt x="5075697" y="2400042"/>
                  <a:pt x="5075522" y="2400037"/>
                  <a:pt x="5075344" y="2400032"/>
                </a:cubicBezTo>
                <a:lnTo>
                  <a:pt x="5074781" y="2393114"/>
                </a:lnTo>
                <a:cubicBezTo>
                  <a:pt x="5069489" y="2361770"/>
                  <a:pt x="5066925" y="2329761"/>
                  <a:pt x="5066970" y="2297292"/>
                </a:cubicBezTo>
                <a:cubicBezTo>
                  <a:pt x="5065597" y="2291461"/>
                  <a:pt x="5065535" y="2285589"/>
                  <a:pt x="5065535" y="2279702"/>
                </a:cubicBezTo>
                <a:close/>
                <a:moveTo>
                  <a:pt x="5065533" y="486299"/>
                </a:moveTo>
                <a:cubicBezTo>
                  <a:pt x="5065533" y="480458"/>
                  <a:pt x="5065595" y="474631"/>
                  <a:pt x="5066968" y="468842"/>
                </a:cubicBezTo>
                <a:cubicBezTo>
                  <a:pt x="5066923" y="436636"/>
                  <a:pt x="5069486" y="404884"/>
                  <a:pt x="5074776" y="373792"/>
                </a:cubicBezTo>
                <a:lnTo>
                  <a:pt x="5075341" y="366915"/>
                </a:lnTo>
                <a:cubicBezTo>
                  <a:pt x="5075518" y="366910"/>
                  <a:pt x="5075694" y="366905"/>
                  <a:pt x="5075869" y="366850"/>
                </a:cubicBezTo>
                <a:cubicBezTo>
                  <a:pt x="5089628" y="271960"/>
                  <a:pt x="5119903" y="182140"/>
                  <a:pt x="5163966" y="100280"/>
                </a:cubicBezTo>
                <a:lnTo>
                  <a:pt x="5229488" y="0"/>
                </a:lnTo>
                <a:lnTo>
                  <a:pt x="5405629" y="0"/>
                </a:lnTo>
                <a:lnTo>
                  <a:pt x="5334254" y="79433"/>
                </a:lnTo>
                <a:cubicBezTo>
                  <a:pt x="5276439" y="159050"/>
                  <a:pt x="5235311" y="250706"/>
                  <a:pt x="5215512" y="349642"/>
                </a:cubicBezTo>
                <a:cubicBezTo>
                  <a:pt x="5406992" y="309201"/>
                  <a:pt x="5570544" y="197965"/>
                  <a:pt x="5674730" y="45955"/>
                </a:cubicBezTo>
                <a:lnTo>
                  <a:pt x="5697983" y="0"/>
                </a:lnTo>
                <a:lnTo>
                  <a:pt x="5851096" y="0"/>
                </a:lnTo>
                <a:lnTo>
                  <a:pt x="5851096" y="4349"/>
                </a:lnTo>
                <a:lnTo>
                  <a:pt x="5799246" y="99096"/>
                </a:lnTo>
                <a:cubicBezTo>
                  <a:pt x="5669765" y="299632"/>
                  <a:pt x="5454064" y="443705"/>
                  <a:pt x="5201524" y="484784"/>
                </a:cubicBezTo>
                <a:lnTo>
                  <a:pt x="5201403" y="485964"/>
                </a:lnTo>
                <a:cubicBezTo>
                  <a:pt x="5195847" y="487004"/>
                  <a:pt x="5190272" y="487979"/>
                  <a:pt x="5184438" y="487548"/>
                </a:cubicBezTo>
                <a:cubicBezTo>
                  <a:pt x="5151829" y="493257"/>
                  <a:pt x="5118478" y="496322"/>
                  <a:pt x="5084610" y="496864"/>
                </a:cubicBezTo>
                <a:lnTo>
                  <a:pt x="5066703" y="498535"/>
                </a:lnTo>
                <a:lnTo>
                  <a:pt x="5066676" y="498027"/>
                </a:lnTo>
                <a:lnTo>
                  <a:pt x="5066154" y="498061"/>
                </a:lnTo>
                <a:cubicBezTo>
                  <a:pt x="5065562" y="494151"/>
                  <a:pt x="5065533" y="490228"/>
                  <a:pt x="5065533" y="486299"/>
                </a:cubicBezTo>
                <a:close/>
                <a:moveTo>
                  <a:pt x="5065533" y="2244520"/>
                </a:moveTo>
                <a:cubicBezTo>
                  <a:pt x="5065533" y="2238678"/>
                  <a:pt x="5065595" y="2232850"/>
                  <a:pt x="5066968" y="2227062"/>
                </a:cubicBezTo>
                <a:cubicBezTo>
                  <a:pt x="5066923" y="2194855"/>
                  <a:pt x="5069486" y="2163105"/>
                  <a:pt x="5074776" y="2132012"/>
                </a:cubicBezTo>
                <a:lnTo>
                  <a:pt x="5075341" y="2125135"/>
                </a:lnTo>
                <a:cubicBezTo>
                  <a:pt x="5075518" y="2125130"/>
                  <a:pt x="5075694" y="2125125"/>
                  <a:pt x="5075869" y="2125070"/>
                </a:cubicBezTo>
                <a:cubicBezTo>
                  <a:pt x="5128465" y="1762307"/>
                  <a:pt x="5422464" y="1473657"/>
                  <a:pt x="5797863" y="1412593"/>
                </a:cubicBezTo>
                <a:lnTo>
                  <a:pt x="5797985" y="1411413"/>
                </a:lnTo>
                <a:cubicBezTo>
                  <a:pt x="5803539" y="1410374"/>
                  <a:pt x="5809112" y="1409399"/>
                  <a:pt x="5814946" y="1409830"/>
                </a:cubicBezTo>
                <a:lnTo>
                  <a:pt x="5851096" y="1406457"/>
                </a:lnTo>
                <a:lnTo>
                  <a:pt x="5851096" y="1762823"/>
                </a:lnTo>
                <a:lnTo>
                  <a:pt x="5841309" y="1786304"/>
                </a:lnTo>
                <a:cubicBezTo>
                  <a:pt x="5718836" y="2023390"/>
                  <a:pt x="5483074" y="2197206"/>
                  <a:pt x="5201524" y="2243004"/>
                </a:cubicBezTo>
                <a:lnTo>
                  <a:pt x="5201403" y="2244184"/>
                </a:lnTo>
                <a:cubicBezTo>
                  <a:pt x="5195847" y="2245223"/>
                  <a:pt x="5190272" y="2246198"/>
                  <a:pt x="5184438" y="2245767"/>
                </a:cubicBezTo>
                <a:cubicBezTo>
                  <a:pt x="5151829" y="2251477"/>
                  <a:pt x="5118478" y="2254542"/>
                  <a:pt x="5084610" y="2255084"/>
                </a:cubicBezTo>
                <a:lnTo>
                  <a:pt x="5066703" y="2256755"/>
                </a:lnTo>
                <a:lnTo>
                  <a:pt x="5066676" y="2256246"/>
                </a:lnTo>
                <a:lnTo>
                  <a:pt x="5066154" y="2256280"/>
                </a:lnTo>
                <a:cubicBezTo>
                  <a:pt x="5065562" y="2252372"/>
                  <a:pt x="5065533" y="2248449"/>
                  <a:pt x="5065533" y="2244520"/>
                </a:cubicBezTo>
                <a:close/>
                <a:moveTo>
                  <a:pt x="4325732" y="1223782"/>
                </a:moveTo>
                <a:cubicBezTo>
                  <a:pt x="4613612" y="1162499"/>
                  <a:pt x="4838363" y="939930"/>
                  <a:pt x="4894096" y="659222"/>
                </a:cubicBezTo>
                <a:cubicBezTo>
                  <a:pt x="4606215" y="720505"/>
                  <a:pt x="4381464" y="943074"/>
                  <a:pt x="4325732" y="1223782"/>
                </a:cubicBezTo>
                <a:close/>
                <a:moveTo>
                  <a:pt x="4325732" y="1547735"/>
                </a:moveTo>
                <a:cubicBezTo>
                  <a:pt x="4381465" y="1826239"/>
                  <a:pt x="4606215" y="2047060"/>
                  <a:pt x="4894096" y="2107862"/>
                </a:cubicBezTo>
                <a:cubicBezTo>
                  <a:pt x="4838364" y="1829358"/>
                  <a:pt x="4613612" y="1608537"/>
                  <a:pt x="4325732" y="1547735"/>
                </a:cubicBezTo>
                <a:close/>
                <a:moveTo>
                  <a:pt x="4325732" y="2982001"/>
                </a:moveTo>
                <a:cubicBezTo>
                  <a:pt x="4613612" y="2920718"/>
                  <a:pt x="4838363" y="2698150"/>
                  <a:pt x="4894096" y="2417442"/>
                </a:cubicBezTo>
                <a:cubicBezTo>
                  <a:pt x="4606215" y="2478725"/>
                  <a:pt x="4381464" y="2701294"/>
                  <a:pt x="4325732" y="2982001"/>
                </a:cubicBezTo>
                <a:close/>
                <a:moveTo>
                  <a:pt x="4256134" y="0"/>
                </a:moveTo>
                <a:lnTo>
                  <a:pt x="4411625" y="0"/>
                </a:lnTo>
                <a:lnTo>
                  <a:pt x="4434878" y="45955"/>
                </a:lnTo>
                <a:cubicBezTo>
                  <a:pt x="4539065" y="197965"/>
                  <a:pt x="4702616" y="309201"/>
                  <a:pt x="4894096" y="349642"/>
                </a:cubicBezTo>
                <a:cubicBezTo>
                  <a:pt x="4874298" y="250706"/>
                  <a:pt x="4833170" y="159050"/>
                  <a:pt x="4775353" y="79433"/>
                </a:cubicBezTo>
                <a:lnTo>
                  <a:pt x="4703980" y="0"/>
                </a:lnTo>
                <a:lnTo>
                  <a:pt x="4880119" y="0"/>
                </a:lnTo>
                <a:lnTo>
                  <a:pt x="4945641" y="100280"/>
                </a:lnTo>
                <a:cubicBezTo>
                  <a:pt x="4989705" y="182140"/>
                  <a:pt x="5019980" y="271960"/>
                  <a:pt x="5033738" y="366850"/>
                </a:cubicBezTo>
                <a:cubicBezTo>
                  <a:pt x="5033914" y="366905"/>
                  <a:pt x="5034090" y="366910"/>
                  <a:pt x="5034267" y="366915"/>
                </a:cubicBezTo>
                <a:lnTo>
                  <a:pt x="5034832" y="373792"/>
                </a:lnTo>
                <a:cubicBezTo>
                  <a:pt x="5040122" y="404884"/>
                  <a:pt x="5042685" y="436636"/>
                  <a:pt x="5042640" y="468842"/>
                </a:cubicBezTo>
                <a:cubicBezTo>
                  <a:pt x="5044013" y="474631"/>
                  <a:pt x="5044074" y="480458"/>
                  <a:pt x="5044074" y="486299"/>
                </a:cubicBezTo>
                <a:cubicBezTo>
                  <a:pt x="5044074" y="490228"/>
                  <a:pt x="5044046" y="494151"/>
                  <a:pt x="5043454" y="498061"/>
                </a:cubicBezTo>
                <a:lnTo>
                  <a:pt x="5042932" y="498027"/>
                </a:lnTo>
                <a:lnTo>
                  <a:pt x="5042905" y="498535"/>
                </a:lnTo>
                <a:lnTo>
                  <a:pt x="5024997" y="496864"/>
                </a:lnTo>
                <a:cubicBezTo>
                  <a:pt x="4991129" y="496322"/>
                  <a:pt x="4957779" y="493257"/>
                  <a:pt x="4925170" y="487548"/>
                </a:cubicBezTo>
                <a:cubicBezTo>
                  <a:pt x="4919336" y="487979"/>
                  <a:pt x="4913761" y="487004"/>
                  <a:pt x="4908205" y="485964"/>
                </a:cubicBezTo>
                <a:lnTo>
                  <a:pt x="4908084" y="484784"/>
                </a:lnTo>
                <a:cubicBezTo>
                  <a:pt x="4655545" y="443705"/>
                  <a:pt x="4439844" y="299632"/>
                  <a:pt x="4310363" y="99096"/>
                </a:cubicBezTo>
                <a:close/>
                <a:moveTo>
                  <a:pt x="4178216" y="3089525"/>
                </a:moveTo>
                <a:lnTo>
                  <a:pt x="4184996" y="3006343"/>
                </a:lnTo>
                <a:lnTo>
                  <a:pt x="4185561" y="2999411"/>
                </a:lnTo>
                <a:cubicBezTo>
                  <a:pt x="4185737" y="2999406"/>
                  <a:pt x="4185914" y="2999401"/>
                  <a:pt x="4186090" y="2999346"/>
                </a:cubicBezTo>
                <a:cubicBezTo>
                  <a:pt x="4238685" y="2633713"/>
                  <a:pt x="4532684" y="2342777"/>
                  <a:pt x="4908083" y="2281230"/>
                </a:cubicBezTo>
                <a:lnTo>
                  <a:pt x="4908205" y="2280040"/>
                </a:lnTo>
                <a:cubicBezTo>
                  <a:pt x="4913759" y="2278993"/>
                  <a:pt x="4919332" y="2278011"/>
                  <a:pt x="4925166" y="2278445"/>
                </a:cubicBezTo>
                <a:cubicBezTo>
                  <a:pt x="4957787" y="2272687"/>
                  <a:pt x="4991150" y="2269598"/>
                  <a:pt x="5025030" y="2269052"/>
                </a:cubicBezTo>
                <a:lnTo>
                  <a:pt x="5042905" y="2267371"/>
                </a:lnTo>
                <a:lnTo>
                  <a:pt x="5042932" y="2267882"/>
                </a:lnTo>
                <a:lnTo>
                  <a:pt x="5043453" y="2267848"/>
                </a:lnTo>
                <a:lnTo>
                  <a:pt x="5044074" y="2279702"/>
                </a:lnTo>
                <a:cubicBezTo>
                  <a:pt x="5044074" y="2285589"/>
                  <a:pt x="5044013" y="2291461"/>
                  <a:pt x="5042640" y="2297292"/>
                </a:cubicBezTo>
                <a:cubicBezTo>
                  <a:pt x="5042685" y="2329761"/>
                  <a:pt x="5040121" y="2361770"/>
                  <a:pt x="5034829" y="2393114"/>
                </a:cubicBezTo>
                <a:lnTo>
                  <a:pt x="5034266" y="2400032"/>
                </a:lnTo>
                <a:cubicBezTo>
                  <a:pt x="5034088" y="2400037"/>
                  <a:pt x="5033912" y="2400042"/>
                  <a:pt x="5033737" y="2400097"/>
                </a:cubicBezTo>
                <a:cubicBezTo>
                  <a:pt x="4987717" y="2720025"/>
                  <a:pt x="4756872" y="2982764"/>
                  <a:pt x="4448391" y="3084683"/>
                </a:cubicBezTo>
                <a:lnTo>
                  <a:pt x="4428658" y="3089525"/>
                </a:lnTo>
                <a:close/>
                <a:moveTo>
                  <a:pt x="4175753" y="1361522"/>
                </a:moveTo>
                <a:cubicBezTo>
                  <a:pt x="4175753" y="1355634"/>
                  <a:pt x="4175815" y="1349760"/>
                  <a:pt x="4177187" y="1343926"/>
                </a:cubicBezTo>
                <a:cubicBezTo>
                  <a:pt x="4177144" y="1311465"/>
                  <a:pt x="4179705" y="1279462"/>
                  <a:pt x="4184996" y="1248124"/>
                </a:cubicBezTo>
                <a:lnTo>
                  <a:pt x="4185561" y="1241192"/>
                </a:lnTo>
                <a:cubicBezTo>
                  <a:pt x="4185737" y="1241187"/>
                  <a:pt x="4185914" y="1241182"/>
                  <a:pt x="4186090" y="1241127"/>
                </a:cubicBezTo>
                <a:cubicBezTo>
                  <a:pt x="4238685" y="875493"/>
                  <a:pt x="4532684" y="584557"/>
                  <a:pt x="4908083" y="523010"/>
                </a:cubicBezTo>
                <a:lnTo>
                  <a:pt x="4908205" y="521820"/>
                </a:lnTo>
                <a:cubicBezTo>
                  <a:pt x="4913759" y="520774"/>
                  <a:pt x="4919332" y="519792"/>
                  <a:pt x="4925166" y="520226"/>
                </a:cubicBezTo>
                <a:cubicBezTo>
                  <a:pt x="4957787" y="514468"/>
                  <a:pt x="4991150" y="511379"/>
                  <a:pt x="5025030" y="510833"/>
                </a:cubicBezTo>
                <a:lnTo>
                  <a:pt x="5042905" y="509151"/>
                </a:lnTo>
                <a:lnTo>
                  <a:pt x="5042932" y="509663"/>
                </a:lnTo>
                <a:lnTo>
                  <a:pt x="5043453" y="509629"/>
                </a:lnTo>
                <a:lnTo>
                  <a:pt x="5044074" y="521483"/>
                </a:lnTo>
                <a:cubicBezTo>
                  <a:pt x="5044074" y="527369"/>
                  <a:pt x="5044013" y="533241"/>
                  <a:pt x="5042640" y="539073"/>
                </a:cubicBezTo>
                <a:cubicBezTo>
                  <a:pt x="5042685" y="571542"/>
                  <a:pt x="5040121" y="603550"/>
                  <a:pt x="5034829" y="634895"/>
                </a:cubicBezTo>
                <a:lnTo>
                  <a:pt x="5034266" y="641812"/>
                </a:lnTo>
                <a:cubicBezTo>
                  <a:pt x="5034088" y="641817"/>
                  <a:pt x="5033912" y="641823"/>
                  <a:pt x="5033737" y="641878"/>
                </a:cubicBezTo>
                <a:cubicBezTo>
                  <a:pt x="4981143" y="1007510"/>
                  <a:pt x="4687144" y="1298446"/>
                  <a:pt x="4311744" y="1359994"/>
                </a:cubicBezTo>
                <a:lnTo>
                  <a:pt x="4311623" y="1361184"/>
                </a:lnTo>
                <a:cubicBezTo>
                  <a:pt x="4306067" y="1362231"/>
                  <a:pt x="4300492" y="1363214"/>
                  <a:pt x="4294658" y="1362780"/>
                </a:cubicBezTo>
                <a:cubicBezTo>
                  <a:pt x="4262048" y="1368535"/>
                  <a:pt x="4228698" y="1371623"/>
                  <a:pt x="4194831" y="1372169"/>
                </a:cubicBezTo>
                <a:lnTo>
                  <a:pt x="4176923" y="1373854"/>
                </a:lnTo>
                <a:lnTo>
                  <a:pt x="4176896" y="1373341"/>
                </a:lnTo>
                <a:lnTo>
                  <a:pt x="4176374" y="1373376"/>
                </a:lnTo>
                <a:cubicBezTo>
                  <a:pt x="4175781" y="1369436"/>
                  <a:pt x="4175753" y="1365482"/>
                  <a:pt x="4175753" y="1361522"/>
                </a:cubicBezTo>
                <a:close/>
                <a:moveTo>
                  <a:pt x="4175753" y="1411078"/>
                </a:moveTo>
                <a:lnTo>
                  <a:pt x="4176375" y="1399317"/>
                </a:lnTo>
                <a:lnTo>
                  <a:pt x="4176896" y="1399351"/>
                </a:lnTo>
                <a:lnTo>
                  <a:pt x="4176923" y="1398843"/>
                </a:lnTo>
                <a:lnTo>
                  <a:pt x="4194799" y="1400511"/>
                </a:lnTo>
                <a:cubicBezTo>
                  <a:pt x="4228677" y="1401053"/>
                  <a:pt x="4262041" y="1404118"/>
                  <a:pt x="4294662" y="1409831"/>
                </a:cubicBezTo>
                <a:cubicBezTo>
                  <a:pt x="4300495" y="1409399"/>
                  <a:pt x="4306069" y="1410375"/>
                  <a:pt x="4311623" y="1411413"/>
                </a:cubicBezTo>
                <a:lnTo>
                  <a:pt x="4311745" y="1412593"/>
                </a:lnTo>
                <a:cubicBezTo>
                  <a:pt x="4687144" y="1473657"/>
                  <a:pt x="4981143" y="1762307"/>
                  <a:pt x="5033738" y="2125070"/>
                </a:cubicBezTo>
                <a:cubicBezTo>
                  <a:pt x="5033914" y="2125125"/>
                  <a:pt x="5034090" y="2125130"/>
                  <a:pt x="5034267" y="2125135"/>
                </a:cubicBezTo>
                <a:lnTo>
                  <a:pt x="5034832" y="2132012"/>
                </a:lnTo>
                <a:cubicBezTo>
                  <a:pt x="5040122" y="2163105"/>
                  <a:pt x="5042685" y="2194855"/>
                  <a:pt x="5042640" y="2227062"/>
                </a:cubicBezTo>
                <a:cubicBezTo>
                  <a:pt x="5044013" y="2232850"/>
                  <a:pt x="5044074" y="2238678"/>
                  <a:pt x="5044074" y="2244520"/>
                </a:cubicBezTo>
                <a:cubicBezTo>
                  <a:pt x="5044074" y="2248449"/>
                  <a:pt x="5044046" y="2252372"/>
                  <a:pt x="5043454" y="2256280"/>
                </a:cubicBezTo>
                <a:lnTo>
                  <a:pt x="5042932" y="2256246"/>
                </a:lnTo>
                <a:lnTo>
                  <a:pt x="5042905" y="2256755"/>
                </a:lnTo>
                <a:lnTo>
                  <a:pt x="5024997" y="2255084"/>
                </a:lnTo>
                <a:cubicBezTo>
                  <a:pt x="4991129" y="2254542"/>
                  <a:pt x="4957779" y="2251477"/>
                  <a:pt x="4925170" y="2245767"/>
                </a:cubicBezTo>
                <a:cubicBezTo>
                  <a:pt x="4919336" y="2246198"/>
                  <a:pt x="4913761" y="2245223"/>
                  <a:pt x="4908205" y="2244184"/>
                </a:cubicBezTo>
                <a:lnTo>
                  <a:pt x="4908084" y="2243004"/>
                </a:lnTo>
                <a:cubicBezTo>
                  <a:pt x="4532684" y="2181939"/>
                  <a:pt x="4238685" y="1893288"/>
                  <a:pt x="4186091" y="1530527"/>
                </a:cubicBezTo>
                <a:cubicBezTo>
                  <a:pt x="4185915" y="1530472"/>
                  <a:pt x="4185739" y="1530468"/>
                  <a:pt x="4185562" y="1530463"/>
                </a:cubicBezTo>
                <a:lnTo>
                  <a:pt x="4184999" y="1523599"/>
                </a:lnTo>
                <a:cubicBezTo>
                  <a:pt x="4179707" y="1492501"/>
                  <a:pt x="4177144" y="1460743"/>
                  <a:pt x="4177187" y="1428529"/>
                </a:cubicBezTo>
                <a:cubicBezTo>
                  <a:pt x="4175815" y="1422743"/>
                  <a:pt x="4175753" y="1416918"/>
                  <a:pt x="4175753" y="1411078"/>
                </a:cubicBezTo>
                <a:close/>
                <a:moveTo>
                  <a:pt x="3445328" y="659222"/>
                </a:moveTo>
                <a:cubicBezTo>
                  <a:pt x="3501061" y="939930"/>
                  <a:pt x="3725812" y="1162499"/>
                  <a:pt x="4013692" y="1223782"/>
                </a:cubicBezTo>
                <a:cubicBezTo>
                  <a:pt x="3957960" y="943074"/>
                  <a:pt x="3733209" y="720505"/>
                  <a:pt x="3445328" y="659222"/>
                </a:cubicBezTo>
                <a:close/>
                <a:moveTo>
                  <a:pt x="3445328" y="2417442"/>
                </a:moveTo>
                <a:cubicBezTo>
                  <a:pt x="3501061" y="2698150"/>
                  <a:pt x="3725812" y="2920718"/>
                  <a:pt x="4013692" y="2982001"/>
                </a:cubicBezTo>
                <a:cubicBezTo>
                  <a:pt x="3957960" y="2701294"/>
                  <a:pt x="3733209" y="2478725"/>
                  <a:pt x="3445328" y="2417442"/>
                </a:cubicBezTo>
                <a:close/>
                <a:moveTo>
                  <a:pt x="3445326" y="2107862"/>
                </a:moveTo>
                <a:cubicBezTo>
                  <a:pt x="3733207" y="2047060"/>
                  <a:pt x="3957957" y="1826239"/>
                  <a:pt x="4013690" y="1547735"/>
                </a:cubicBezTo>
                <a:cubicBezTo>
                  <a:pt x="3725809" y="1608537"/>
                  <a:pt x="3501058" y="1829358"/>
                  <a:pt x="3445326" y="2107862"/>
                </a:cubicBezTo>
                <a:close/>
                <a:moveTo>
                  <a:pt x="3295350" y="521483"/>
                </a:moveTo>
                <a:lnTo>
                  <a:pt x="3295971" y="509629"/>
                </a:lnTo>
                <a:lnTo>
                  <a:pt x="3296492" y="509663"/>
                </a:lnTo>
                <a:lnTo>
                  <a:pt x="3296519" y="509151"/>
                </a:lnTo>
                <a:lnTo>
                  <a:pt x="3314395" y="510833"/>
                </a:lnTo>
                <a:cubicBezTo>
                  <a:pt x="3348274" y="511379"/>
                  <a:pt x="3381637" y="514468"/>
                  <a:pt x="3414258" y="520226"/>
                </a:cubicBezTo>
                <a:cubicBezTo>
                  <a:pt x="3420092" y="519792"/>
                  <a:pt x="3425665" y="520774"/>
                  <a:pt x="3431219" y="521820"/>
                </a:cubicBezTo>
                <a:lnTo>
                  <a:pt x="3431341" y="523010"/>
                </a:lnTo>
                <a:cubicBezTo>
                  <a:pt x="3806740" y="584557"/>
                  <a:pt x="4100739" y="875493"/>
                  <a:pt x="4153335" y="1241127"/>
                </a:cubicBezTo>
                <a:cubicBezTo>
                  <a:pt x="4153510" y="1241182"/>
                  <a:pt x="4153688" y="1241187"/>
                  <a:pt x="4153863" y="1241192"/>
                </a:cubicBezTo>
                <a:lnTo>
                  <a:pt x="4154429" y="1248124"/>
                </a:lnTo>
                <a:cubicBezTo>
                  <a:pt x="4159718" y="1279462"/>
                  <a:pt x="4162281" y="1311465"/>
                  <a:pt x="4162237" y="1343926"/>
                </a:cubicBezTo>
                <a:cubicBezTo>
                  <a:pt x="4163610" y="1349760"/>
                  <a:pt x="4163671" y="1355634"/>
                  <a:pt x="4163671" y="1361522"/>
                </a:cubicBezTo>
                <a:cubicBezTo>
                  <a:pt x="4163671" y="1365482"/>
                  <a:pt x="4163642" y="1369436"/>
                  <a:pt x="4163050" y="1373376"/>
                </a:cubicBezTo>
                <a:lnTo>
                  <a:pt x="4162528" y="1373341"/>
                </a:lnTo>
                <a:lnTo>
                  <a:pt x="4162501" y="1373854"/>
                </a:lnTo>
                <a:lnTo>
                  <a:pt x="4144594" y="1372169"/>
                </a:lnTo>
                <a:cubicBezTo>
                  <a:pt x="4110727" y="1371623"/>
                  <a:pt x="4077375" y="1368535"/>
                  <a:pt x="4044766" y="1362780"/>
                </a:cubicBezTo>
                <a:cubicBezTo>
                  <a:pt x="4038932" y="1363214"/>
                  <a:pt x="4033357" y="1362231"/>
                  <a:pt x="4027802" y="1361184"/>
                </a:cubicBezTo>
                <a:lnTo>
                  <a:pt x="4027681" y="1359994"/>
                </a:lnTo>
                <a:cubicBezTo>
                  <a:pt x="3652280" y="1298446"/>
                  <a:pt x="3358281" y="1007510"/>
                  <a:pt x="3305687" y="641878"/>
                </a:cubicBezTo>
                <a:cubicBezTo>
                  <a:pt x="3305511" y="641823"/>
                  <a:pt x="3305336" y="641818"/>
                  <a:pt x="3305158" y="641812"/>
                </a:cubicBezTo>
                <a:lnTo>
                  <a:pt x="3304595" y="634895"/>
                </a:lnTo>
                <a:cubicBezTo>
                  <a:pt x="3299303" y="603550"/>
                  <a:pt x="3296740" y="571542"/>
                  <a:pt x="3296784" y="539073"/>
                </a:cubicBezTo>
                <a:cubicBezTo>
                  <a:pt x="3295411" y="533241"/>
                  <a:pt x="3295350" y="527369"/>
                  <a:pt x="3295350" y="521483"/>
                </a:cubicBezTo>
                <a:close/>
                <a:moveTo>
                  <a:pt x="3295350" y="2279702"/>
                </a:moveTo>
                <a:lnTo>
                  <a:pt x="3295971" y="2267848"/>
                </a:lnTo>
                <a:lnTo>
                  <a:pt x="3296492" y="2267882"/>
                </a:lnTo>
                <a:lnTo>
                  <a:pt x="3296519" y="2267371"/>
                </a:lnTo>
                <a:lnTo>
                  <a:pt x="3314395" y="2269052"/>
                </a:lnTo>
                <a:cubicBezTo>
                  <a:pt x="3348274" y="2269598"/>
                  <a:pt x="3381637" y="2272687"/>
                  <a:pt x="3414258" y="2278445"/>
                </a:cubicBezTo>
                <a:cubicBezTo>
                  <a:pt x="3420092" y="2278011"/>
                  <a:pt x="3425665" y="2278993"/>
                  <a:pt x="3431219" y="2280040"/>
                </a:cubicBezTo>
                <a:lnTo>
                  <a:pt x="3431341" y="2281230"/>
                </a:lnTo>
                <a:cubicBezTo>
                  <a:pt x="3806740" y="2342777"/>
                  <a:pt x="4100739" y="2633713"/>
                  <a:pt x="4153335" y="2999346"/>
                </a:cubicBezTo>
                <a:cubicBezTo>
                  <a:pt x="4153510" y="2999401"/>
                  <a:pt x="4153688" y="2999406"/>
                  <a:pt x="4153863" y="2999411"/>
                </a:cubicBezTo>
                <a:lnTo>
                  <a:pt x="4154429" y="3006343"/>
                </a:lnTo>
                <a:lnTo>
                  <a:pt x="4161209" y="3089525"/>
                </a:lnTo>
                <a:lnTo>
                  <a:pt x="3910768" y="3089525"/>
                </a:lnTo>
                <a:lnTo>
                  <a:pt x="3891034" y="3084683"/>
                </a:lnTo>
                <a:cubicBezTo>
                  <a:pt x="3582552" y="2982764"/>
                  <a:pt x="3351706" y="2720025"/>
                  <a:pt x="3305687" y="2400097"/>
                </a:cubicBezTo>
                <a:cubicBezTo>
                  <a:pt x="3305511" y="2400042"/>
                  <a:pt x="3305336" y="2400037"/>
                  <a:pt x="3305158" y="2400032"/>
                </a:cubicBezTo>
                <a:lnTo>
                  <a:pt x="3304595" y="2393114"/>
                </a:lnTo>
                <a:cubicBezTo>
                  <a:pt x="3299303" y="2361770"/>
                  <a:pt x="3296740" y="2329761"/>
                  <a:pt x="3296784" y="2297292"/>
                </a:cubicBezTo>
                <a:cubicBezTo>
                  <a:pt x="3295411" y="2291461"/>
                  <a:pt x="3295350" y="2285589"/>
                  <a:pt x="3295350" y="2279702"/>
                </a:cubicBezTo>
                <a:close/>
                <a:moveTo>
                  <a:pt x="3295347" y="486299"/>
                </a:moveTo>
                <a:cubicBezTo>
                  <a:pt x="3295347" y="480458"/>
                  <a:pt x="3295409" y="474631"/>
                  <a:pt x="3296782" y="468842"/>
                </a:cubicBezTo>
                <a:cubicBezTo>
                  <a:pt x="3296738" y="436636"/>
                  <a:pt x="3299300" y="404884"/>
                  <a:pt x="3304590" y="373792"/>
                </a:cubicBezTo>
                <a:lnTo>
                  <a:pt x="3305155" y="366915"/>
                </a:lnTo>
                <a:cubicBezTo>
                  <a:pt x="3305332" y="366910"/>
                  <a:pt x="3305508" y="366905"/>
                  <a:pt x="3305684" y="366850"/>
                </a:cubicBezTo>
                <a:cubicBezTo>
                  <a:pt x="3319442" y="271960"/>
                  <a:pt x="3349717" y="182140"/>
                  <a:pt x="3393781" y="100280"/>
                </a:cubicBezTo>
                <a:lnTo>
                  <a:pt x="3459303" y="0"/>
                </a:lnTo>
                <a:lnTo>
                  <a:pt x="3635443" y="0"/>
                </a:lnTo>
                <a:lnTo>
                  <a:pt x="3564068" y="79433"/>
                </a:lnTo>
                <a:cubicBezTo>
                  <a:pt x="3506253" y="159050"/>
                  <a:pt x="3465125" y="250706"/>
                  <a:pt x="3445326" y="349642"/>
                </a:cubicBezTo>
                <a:cubicBezTo>
                  <a:pt x="3636807" y="309201"/>
                  <a:pt x="3800358" y="197965"/>
                  <a:pt x="3904544" y="45955"/>
                </a:cubicBezTo>
                <a:lnTo>
                  <a:pt x="3927798" y="0"/>
                </a:lnTo>
                <a:lnTo>
                  <a:pt x="4083290" y="0"/>
                </a:lnTo>
                <a:lnTo>
                  <a:pt x="4029061" y="99096"/>
                </a:lnTo>
                <a:cubicBezTo>
                  <a:pt x="3899579" y="299632"/>
                  <a:pt x="3683877" y="443705"/>
                  <a:pt x="3431338" y="484784"/>
                </a:cubicBezTo>
                <a:lnTo>
                  <a:pt x="3431217" y="485964"/>
                </a:lnTo>
                <a:cubicBezTo>
                  <a:pt x="3425661" y="487004"/>
                  <a:pt x="3420086" y="487979"/>
                  <a:pt x="3414252" y="487548"/>
                </a:cubicBezTo>
                <a:cubicBezTo>
                  <a:pt x="3381643" y="493257"/>
                  <a:pt x="3348292" y="496322"/>
                  <a:pt x="3314425" y="496864"/>
                </a:cubicBezTo>
                <a:lnTo>
                  <a:pt x="3296517" y="498535"/>
                </a:lnTo>
                <a:lnTo>
                  <a:pt x="3296490" y="498027"/>
                </a:lnTo>
                <a:lnTo>
                  <a:pt x="3295968" y="498061"/>
                </a:lnTo>
                <a:cubicBezTo>
                  <a:pt x="3295376" y="494151"/>
                  <a:pt x="3295347" y="490228"/>
                  <a:pt x="3295347" y="486299"/>
                </a:cubicBezTo>
                <a:close/>
                <a:moveTo>
                  <a:pt x="3295347" y="2244520"/>
                </a:moveTo>
                <a:cubicBezTo>
                  <a:pt x="3295347" y="2238678"/>
                  <a:pt x="3295409" y="2232850"/>
                  <a:pt x="3296782" y="2227062"/>
                </a:cubicBezTo>
                <a:cubicBezTo>
                  <a:pt x="3296738" y="2194855"/>
                  <a:pt x="3299300" y="2163105"/>
                  <a:pt x="3304590" y="2132012"/>
                </a:cubicBezTo>
                <a:lnTo>
                  <a:pt x="3305155" y="2125135"/>
                </a:lnTo>
                <a:cubicBezTo>
                  <a:pt x="3305332" y="2125130"/>
                  <a:pt x="3305508" y="2125125"/>
                  <a:pt x="3305684" y="2125070"/>
                </a:cubicBezTo>
                <a:cubicBezTo>
                  <a:pt x="3358279" y="1762307"/>
                  <a:pt x="3652278" y="1473657"/>
                  <a:pt x="4027678" y="1412593"/>
                </a:cubicBezTo>
                <a:lnTo>
                  <a:pt x="4027800" y="1411413"/>
                </a:lnTo>
                <a:cubicBezTo>
                  <a:pt x="4033353" y="1410375"/>
                  <a:pt x="4038927" y="1409399"/>
                  <a:pt x="4044760" y="1409831"/>
                </a:cubicBezTo>
                <a:cubicBezTo>
                  <a:pt x="4077382" y="1404118"/>
                  <a:pt x="4110744" y="1401053"/>
                  <a:pt x="4144624" y="1400511"/>
                </a:cubicBezTo>
                <a:lnTo>
                  <a:pt x="4162499" y="1398843"/>
                </a:lnTo>
                <a:lnTo>
                  <a:pt x="4162526" y="1399351"/>
                </a:lnTo>
                <a:lnTo>
                  <a:pt x="4163047" y="1399317"/>
                </a:lnTo>
                <a:lnTo>
                  <a:pt x="4163669" y="1411078"/>
                </a:lnTo>
                <a:cubicBezTo>
                  <a:pt x="4163669" y="1416918"/>
                  <a:pt x="4163608" y="1422743"/>
                  <a:pt x="4162235" y="1428529"/>
                </a:cubicBezTo>
                <a:cubicBezTo>
                  <a:pt x="4162279" y="1460743"/>
                  <a:pt x="4159715" y="1492501"/>
                  <a:pt x="4154424" y="1523599"/>
                </a:cubicBezTo>
                <a:lnTo>
                  <a:pt x="4153860" y="1530463"/>
                </a:lnTo>
                <a:cubicBezTo>
                  <a:pt x="4153683" y="1530468"/>
                  <a:pt x="4153507" y="1530472"/>
                  <a:pt x="4153332" y="1530527"/>
                </a:cubicBezTo>
                <a:cubicBezTo>
                  <a:pt x="4100737" y="1893288"/>
                  <a:pt x="3806738" y="2181939"/>
                  <a:pt x="3431338" y="2243004"/>
                </a:cubicBezTo>
                <a:lnTo>
                  <a:pt x="3431217" y="2244184"/>
                </a:lnTo>
                <a:cubicBezTo>
                  <a:pt x="3425661" y="2245223"/>
                  <a:pt x="3420086" y="2246198"/>
                  <a:pt x="3414252" y="2245767"/>
                </a:cubicBezTo>
                <a:cubicBezTo>
                  <a:pt x="3381643" y="2251477"/>
                  <a:pt x="3348292" y="2254542"/>
                  <a:pt x="3314425" y="2255084"/>
                </a:cubicBezTo>
                <a:lnTo>
                  <a:pt x="3296517" y="2256755"/>
                </a:lnTo>
                <a:lnTo>
                  <a:pt x="3296490" y="2256246"/>
                </a:lnTo>
                <a:lnTo>
                  <a:pt x="3295968" y="2256280"/>
                </a:lnTo>
                <a:cubicBezTo>
                  <a:pt x="3295376" y="2252372"/>
                  <a:pt x="3295347" y="2248449"/>
                  <a:pt x="3295347" y="2244520"/>
                </a:cubicBezTo>
                <a:close/>
                <a:moveTo>
                  <a:pt x="2555546" y="1223782"/>
                </a:moveTo>
                <a:cubicBezTo>
                  <a:pt x="2843426" y="1162499"/>
                  <a:pt x="3068177" y="939930"/>
                  <a:pt x="3123910" y="659222"/>
                </a:cubicBezTo>
                <a:cubicBezTo>
                  <a:pt x="2836029" y="720505"/>
                  <a:pt x="2611278" y="943074"/>
                  <a:pt x="2555546" y="1223782"/>
                </a:cubicBezTo>
                <a:close/>
                <a:moveTo>
                  <a:pt x="2555546" y="1547735"/>
                </a:moveTo>
                <a:cubicBezTo>
                  <a:pt x="2611279" y="1826239"/>
                  <a:pt x="2836029" y="2047060"/>
                  <a:pt x="3123910" y="2107862"/>
                </a:cubicBezTo>
                <a:cubicBezTo>
                  <a:pt x="3068178" y="1829358"/>
                  <a:pt x="2843426" y="1608537"/>
                  <a:pt x="2555546" y="1547735"/>
                </a:cubicBezTo>
                <a:close/>
                <a:moveTo>
                  <a:pt x="2555546" y="2982001"/>
                </a:moveTo>
                <a:cubicBezTo>
                  <a:pt x="2843426" y="2920718"/>
                  <a:pt x="3068177" y="2698150"/>
                  <a:pt x="3123910" y="2417442"/>
                </a:cubicBezTo>
                <a:cubicBezTo>
                  <a:pt x="2836029" y="2478725"/>
                  <a:pt x="2611278" y="2701294"/>
                  <a:pt x="2555546" y="2982001"/>
                </a:cubicBezTo>
                <a:close/>
                <a:moveTo>
                  <a:pt x="2485948" y="0"/>
                </a:moveTo>
                <a:lnTo>
                  <a:pt x="2641440" y="0"/>
                </a:lnTo>
                <a:lnTo>
                  <a:pt x="2664693" y="45955"/>
                </a:lnTo>
                <a:cubicBezTo>
                  <a:pt x="2768879" y="197965"/>
                  <a:pt x="2932430" y="309201"/>
                  <a:pt x="3123910" y="349642"/>
                </a:cubicBezTo>
                <a:cubicBezTo>
                  <a:pt x="3104112" y="250706"/>
                  <a:pt x="3062984" y="159050"/>
                  <a:pt x="3005167" y="79433"/>
                </a:cubicBezTo>
                <a:lnTo>
                  <a:pt x="2933794" y="0"/>
                </a:lnTo>
                <a:lnTo>
                  <a:pt x="3109934" y="0"/>
                </a:lnTo>
                <a:lnTo>
                  <a:pt x="3175456" y="100280"/>
                </a:lnTo>
                <a:cubicBezTo>
                  <a:pt x="3219520" y="182140"/>
                  <a:pt x="3249795" y="271960"/>
                  <a:pt x="3263553" y="366850"/>
                </a:cubicBezTo>
                <a:cubicBezTo>
                  <a:pt x="3263728" y="366905"/>
                  <a:pt x="3263905" y="366910"/>
                  <a:pt x="3264081" y="366915"/>
                </a:cubicBezTo>
                <a:lnTo>
                  <a:pt x="3264647" y="373792"/>
                </a:lnTo>
                <a:cubicBezTo>
                  <a:pt x="3269936" y="404884"/>
                  <a:pt x="3272499" y="436636"/>
                  <a:pt x="3272455" y="468842"/>
                </a:cubicBezTo>
                <a:cubicBezTo>
                  <a:pt x="3273828" y="474631"/>
                  <a:pt x="3273888" y="480458"/>
                  <a:pt x="3273888" y="486299"/>
                </a:cubicBezTo>
                <a:cubicBezTo>
                  <a:pt x="3273888" y="490228"/>
                  <a:pt x="3273860" y="494151"/>
                  <a:pt x="3273268" y="498061"/>
                </a:cubicBezTo>
                <a:lnTo>
                  <a:pt x="3272746" y="498027"/>
                </a:lnTo>
                <a:lnTo>
                  <a:pt x="3272719" y="498535"/>
                </a:lnTo>
                <a:lnTo>
                  <a:pt x="3254811" y="496864"/>
                </a:lnTo>
                <a:cubicBezTo>
                  <a:pt x="3220945" y="496322"/>
                  <a:pt x="3187593" y="493257"/>
                  <a:pt x="3154984" y="487548"/>
                </a:cubicBezTo>
                <a:cubicBezTo>
                  <a:pt x="3149150" y="487979"/>
                  <a:pt x="3143575" y="487004"/>
                  <a:pt x="3138020" y="485964"/>
                </a:cubicBezTo>
                <a:lnTo>
                  <a:pt x="3137899" y="484784"/>
                </a:lnTo>
                <a:cubicBezTo>
                  <a:pt x="2885360" y="443705"/>
                  <a:pt x="2669659" y="299632"/>
                  <a:pt x="2540177" y="99096"/>
                </a:cubicBezTo>
                <a:close/>
                <a:moveTo>
                  <a:pt x="2408030" y="3089525"/>
                </a:moveTo>
                <a:lnTo>
                  <a:pt x="2414810" y="3006343"/>
                </a:lnTo>
                <a:lnTo>
                  <a:pt x="2415375" y="2999411"/>
                </a:lnTo>
                <a:cubicBezTo>
                  <a:pt x="2415552" y="2999406"/>
                  <a:pt x="2415728" y="2999401"/>
                  <a:pt x="2415904" y="2999346"/>
                </a:cubicBezTo>
                <a:cubicBezTo>
                  <a:pt x="2468499" y="2633713"/>
                  <a:pt x="2762498" y="2342777"/>
                  <a:pt x="3137898" y="2281230"/>
                </a:cubicBezTo>
                <a:lnTo>
                  <a:pt x="3138020" y="2280040"/>
                </a:lnTo>
                <a:cubicBezTo>
                  <a:pt x="3143573" y="2278993"/>
                  <a:pt x="3149146" y="2278011"/>
                  <a:pt x="3154980" y="2278445"/>
                </a:cubicBezTo>
                <a:cubicBezTo>
                  <a:pt x="3187602" y="2272687"/>
                  <a:pt x="3220964" y="2269598"/>
                  <a:pt x="3254844" y="2269052"/>
                </a:cubicBezTo>
                <a:lnTo>
                  <a:pt x="3272719" y="2267371"/>
                </a:lnTo>
                <a:lnTo>
                  <a:pt x="3272746" y="2267882"/>
                </a:lnTo>
                <a:lnTo>
                  <a:pt x="3273267" y="2267848"/>
                </a:lnTo>
                <a:lnTo>
                  <a:pt x="3273888" y="2279702"/>
                </a:lnTo>
                <a:cubicBezTo>
                  <a:pt x="3273888" y="2285589"/>
                  <a:pt x="3273828" y="2291461"/>
                  <a:pt x="3272455" y="2297292"/>
                </a:cubicBezTo>
                <a:cubicBezTo>
                  <a:pt x="3272499" y="2329761"/>
                  <a:pt x="3269935" y="2361770"/>
                  <a:pt x="3264644" y="2393114"/>
                </a:cubicBezTo>
                <a:lnTo>
                  <a:pt x="3264080" y="2400032"/>
                </a:lnTo>
                <a:cubicBezTo>
                  <a:pt x="3263903" y="2400037"/>
                  <a:pt x="3263726" y="2400042"/>
                  <a:pt x="3263552" y="2400097"/>
                </a:cubicBezTo>
                <a:cubicBezTo>
                  <a:pt x="3217532" y="2720025"/>
                  <a:pt x="2986686" y="2982764"/>
                  <a:pt x="2678205" y="3084683"/>
                </a:cubicBezTo>
                <a:lnTo>
                  <a:pt x="2658472" y="3089525"/>
                </a:lnTo>
                <a:close/>
                <a:moveTo>
                  <a:pt x="2405567" y="1361522"/>
                </a:moveTo>
                <a:cubicBezTo>
                  <a:pt x="2405567" y="1355634"/>
                  <a:pt x="2405629" y="1349760"/>
                  <a:pt x="2407002" y="1343926"/>
                </a:cubicBezTo>
                <a:cubicBezTo>
                  <a:pt x="2406958" y="1311465"/>
                  <a:pt x="2409520" y="1279462"/>
                  <a:pt x="2414810" y="1248124"/>
                </a:cubicBezTo>
                <a:lnTo>
                  <a:pt x="2415375" y="1241192"/>
                </a:lnTo>
                <a:cubicBezTo>
                  <a:pt x="2415552" y="1241187"/>
                  <a:pt x="2415728" y="1241182"/>
                  <a:pt x="2415904" y="1241127"/>
                </a:cubicBezTo>
                <a:cubicBezTo>
                  <a:pt x="2468499" y="875493"/>
                  <a:pt x="2762498" y="584557"/>
                  <a:pt x="3137898" y="523010"/>
                </a:cubicBezTo>
                <a:lnTo>
                  <a:pt x="3138020" y="521820"/>
                </a:lnTo>
                <a:cubicBezTo>
                  <a:pt x="3143573" y="520774"/>
                  <a:pt x="3149146" y="519792"/>
                  <a:pt x="3154980" y="520226"/>
                </a:cubicBezTo>
                <a:cubicBezTo>
                  <a:pt x="3187602" y="514468"/>
                  <a:pt x="3220964" y="511379"/>
                  <a:pt x="3254844" y="510833"/>
                </a:cubicBezTo>
                <a:lnTo>
                  <a:pt x="3272719" y="509151"/>
                </a:lnTo>
                <a:lnTo>
                  <a:pt x="3272746" y="509663"/>
                </a:lnTo>
                <a:lnTo>
                  <a:pt x="3273267" y="509629"/>
                </a:lnTo>
                <a:lnTo>
                  <a:pt x="3273888" y="521483"/>
                </a:lnTo>
                <a:cubicBezTo>
                  <a:pt x="3273888" y="527369"/>
                  <a:pt x="3273828" y="533241"/>
                  <a:pt x="3272455" y="539073"/>
                </a:cubicBezTo>
                <a:cubicBezTo>
                  <a:pt x="3272499" y="571542"/>
                  <a:pt x="3269935" y="603550"/>
                  <a:pt x="3264644" y="634895"/>
                </a:cubicBezTo>
                <a:lnTo>
                  <a:pt x="3264080" y="641812"/>
                </a:lnTo>
                <a:cubicBezTo>
                  <a:pt x="3263903" y="641818"/>
                  <a:pt x="3263726" y="641823"/>
                  <a:pt x="3263552" y="641878"/>
                </a:cubicBezTo>
                <a:cubicBezTo>
                  <a:pt x="3210957" y="1007510"/>
                  <a:pt x="2916958" y="1298446"/>
                  <a:pt x="2541558" y="1359994"/>
                </a:cubicBezTo>
                <a:lnTo>
                  <a:pt x="2541437" y="1361184"/>
                </a:lnTo>
                <a:cubicBezTo>
                  <a:pt x="2535881" y="1362231"/>
                  <a:pt x="2530306" y="1363214"/>
                  <a:pt x="2524472" y="1362780"/>
                </a:cubicBezTo>
                <a:cubicBezTo>
                  <a:pt x="2491863" y="1368535"/>
                  <a:pt x="2458513" y="1371623"/>
                  <a:pt x="2424645" y="1372169"/>
                </a:cubicBezTo>
                <a:lnTo>
                  <a:pt x="2406737" y="1373854"/>
                </a:lnTo>
                <a:lnTo>
                  <a:pt x="2406710" y="1373341"/>
                </a:lnTo>
                <a:lnTo>
                  <a:pt x="2406188" y="1373376"/>
                </a:lnTo>
                <a:cubicBezTo>
                  <a:pt x="2405596" y="1369436"/>
                  <a:pt x="2405567" y="1365482"/>
                  <a:pt x="2405567" y="1361522"/>
                </a:cubicBezTo>
                <a:close/>
                <a:moveTo>
                  <a:pt x="2405567" y="1411078"/>
                </a:moveTo>
                <a:lnTo>
                  <a:pt x="2406189" y="1399317"/>
                </a:lnTo>
                <a:lnTo>
                  <a:pt x="2406710" y="1399351"/>
                </a:lnTo>
                <a:lnTo>
                  <a:pt x="2406737" y="1398843"/>
                </a:lnTo>
                <a:lnTo>
                  <a:pt x="2424613" y="1400511"/>
                </a:lnTo>
                <a:cubicBezTo>
                  <a:pt x="2458492" y="1401053"/>
                  <a:pt x="2491855" y="1404118"/>
                  <a:pt x="2524476" y="1409831"/>
                </a:cubicBezTo>
                <a:cubicBezTo>
                  <a:pt x="2530309" y="1409399"/>
                  <a:pt x="2535883" y="1410375"/>
                  <a:pt x="2541437" y="1411413"/>
                </a:cubicBezTo>
                <a:lnTo>
                  <a:pt x="2541559" y="1412593"/>
                </a:lnTo>
                <a:cubicBezTo>
                  <a:pt x="2916958" y="1473657"/>
                  <a:pt x="3210957" y="1762307"/>
                  <a:pt x="3263553" y="2125070"/>
                </a:cubicBezTo>
                <a:cubicBezTo>
                  <a:pt x="3263728" y="2125125"/>
                  <a:pt x="3263905" y="2125130"/>
                  <a:pt x="3264081" y="2125135"/>
                </a:cubicBezTo>
                <a:lnTo>
                  <a:pt x="3264647" y="2132012"/>
                </a:lnTo>
                <a:cubicBezTo>
                  <a:pt x="3269936" y="2163105"/>
                  <a:pt x="3272499" y="2194855"/>
                  <a:pt x="3272455" y="2227062"/>
                </a:cubicBezTo>
                <a:cubicBezTo>
                  <a:pt x="3273828" y="2232850"/>
                  <a:pt x="3273888" y="2238678"/>
                  <a:pt x="3273888" y="2244520"/>
                </a:cubicBezTo>
                <a:cubicBezTo>
                  <a:pt x="3273888" y="2248449"/>
                  <a:pt x="3273860" y="2252372"/>
                  <a:pt x="3273268" y="2256280"/>
                </a:cubicBezTo>
                <a:lnTo>
                  <a:pt x="3272746" y="2256246"/>
                </a:lnTo>
                <a:lnTo>
                  <a:pt x="3272719" y="2256755"/>
                </a:lnTo>
                <a:lnTo>
                  <a:pt x="3254811" y="2255084"/>
                </a:lnTo>
                <a:cubicBezTo>
                  <a:pt x="3220945" y="2254542"/>
                  <a:pt x="3187593" y="2251477"/>
                  <a:pt x="3154984" y="2245767"/>
                </a:cubicBezTo>
                <a:cubicBezTo>
                  <a:pt x="3149150" y="2246198"/>
                  <a:pt x="3143575" y="2245223"/>
                  <a:pt x="3138020" y="2244184"/>
                </a:cubicBezTo>
                <a:lnTo>
                  <a:pt x="3137899" y="2243004"/>
                </a:lnTo>
                <a:cubicBezTo>
                  <a:pt x="2762498" y="2181939"/>
                  <a:pt x="2468499" y="1893288"/>
                  <a:pt x="2415905" y="1530527"/>
                </a:cubicBezTo>
                <a:cubicBezTo>
                  <a:pt x="2415730" y="1530472"/>
                  <a:pt x="2415554" y="1530468"/>
                  <a:pt x="2415376" y="1530463"/>
                </a:cubicBezTo>
                <a:lnTo>
                  <a:pt x="2414813" y="1523599"/>
                </a:lnTo>
                <a:cubicBezTo>
                  <a:pt x="2409521" y="1492501"/>
                  <a:pt x="2406958" y="1460743"/>
                  <a:pt x="2407002" y="1428529"/>
                </a:cubicBezTo>
                <a:cubicBezTo>
                  <a:pt x="2405629" y="1422743"/>
                  <a:pt x="2405567" y="1416918"/>
                  <a:pt x="2405567" y="1411078"/>
                </a:cubicBezTo>
                <a:close/>
                <a:moveTo>
                  <a:pt x="1675142" y="659222"/>
                </a:moveTo>
                <a:cubicBezTo>
                  <a:pt x="1730875" y="939930"/>
                  <a:pt x="1955626" y="1162499"/>
                  <a:pt x="2243506" y="1223782"/>
                </a:cubicBezTo>
                <a:cubicBezTo>
                  <a:pt x="2187774" y="943074"/>
                  <a:pt x="1963023" y="720505"/>
                  <a:pt x="1675142" y="659222"/>
                </a:cubicBezTo>
                <a:close/>
                <a:moveTo>
                  <a:pt x="1675142" y="2417442"/>
                </a:moveTo>
                <a:cubicBezTo>
                  <a:pt x="1730875" y="2698150"/>
                  <a:pt x="1955626" y="2920718"/>
                  <a:pt x="2243506" y="2982001"/>
                </a:cubicBezTo>
                <a:cubicBezTo>
                  <a:pt x="2187774" y="2701294"/>
                  <a:pt x="1963023" y="2478725"/>
                  <a:pt x="1675142" y="2417442"/>
                </a:cubicBezTo>
                <a:close/>
                <a:moveTo>
                  <a:pt x="1675140" y="2107862"/>
                </a:moveTo>
                <a:cubicBezTo>
                  <a:pt x="1963020" y="2047060"/>
                  <a:pt x="2187772" y="1826239"/>
                  <a:pt x="2243504" y="1547735"/>
                </a:cubicBezTo>
                <a:cubicBezTo>
                  <a:pt x="1955623" y="1608537"/>
                  <a:pt x="1730872" y="1829358"/>
                  <a:pt x="1675140" y="2107862"/>
                </a:cubicBezTo>
                <a:close/>
                <a:moveTo>
                  <a:pt x="1525164" y="521483"/>
                </a:moveTo>
                <a:lnTo>
                  <a:pt x="1525785" y="509629"/>
                </a:lnTo>
                <a:lnTo>
                  <a:pt x="1526306" y="509663"/>
                </a:lnTo>
                <a:lnTo>
                  <a:pt x="1526333" y="509151"/>
                </a:lnTo>
                <a:lnTo>
                  <a:pt x="1544208" y="510833"/>
                </a:lnTo>
                <a:cubicBezTo>
                  <a:pt x="1578088" y="511379"/>
                  <a:pt x="1611450" y="514468"/>
                  <a:pt x="1644072" y="520226"/>
                </a:cubicBezTo>
                <a:cubicBezTo>
                  <a:pt x="1649905" y="519792"/>
                  <a:pt x="1655479" y="520774"/>
                  <a:pt x="1661032" y="521820"/>
                </a:cubicBezTo>
                <a:lnTo>
                  <a:pt x="1661154" y="523010"/>
                </a:lnTo>
                <a:cubicBezTo>
                  <a:pt x="2036554" y="584557"/>
                  <a:pt x="2330554" y="875493"/>
                  <a:pt x="2383148" y="1241127"/>
                </a:cubicBezTo>
                <a:cubicBezTo>
                  <a:pt x="2383324" y="1241182"/>
                  <a:pt x="2383501" y="1241187"/>
                  <a:pt x="2383678" y="1241192"/>
                </a:cubicBezTo>
                <a:lnTo>
                  <a:pt x="2384242" y="1248124"/>
                </a:lnTo>
                <a:cubicBezTo>
                  <a:pt x="2389533" y="1279462"/>
                  <a:pt x="2392095" y="1311465"/>
                  <a:pt x="2392051" y="1343926"/>
                </a:cubicBezTo>
                <a:cubicBezTo>
                  <a:pt x="2393423" y="1349760"/>
                  <a:pt x="2393485" y="1355634"/>
                  <a:pt x="2393485" y="1361522"/>
                </a:cubicBezTo>
                <a:cubicBezTo>
                  <a:pt x="2393485" y="1365482"/>
                  <a:pt x="2393457" y="1369436"/>
                  <a:pt x="2392864" y="1373376"/>
                </a:cubicBezTo>
                <a:lnTo>
                  <a:pt x="2392342" y="1373341"/>
                </a:lnTo>
                <a:lnTo>
                  <a:pt x="2392315" y="1373854"/>
                </a:lnTo>
                <a:lnTo>
                  <a:pt x="2374407" y="1372169"/>
                </a:lnTo>
                <a:cubicBezTo>
                  <a:pt x="2340540" y="1371623"/>
                  <a:pt x="2307190" y="1368535"/>
                  <a:pt x="2274580" y="1362780"/>
                </a:cubicBezTo>
                <a:cubicBezTo>
                  <a:pt x="2268746" y="1363214"/>
                  <a:pt x="2263171" y="1362231"/>
                  <a:pt x="2257615" y="1361184"/>
                </a:cubicBezTo>
                <a:lnTo>
                  <a:pt x="2257494" y="1359994"/>
                </a:lnTo>
                <a:cubicBezTo>
                  <a:pt x="1882094" y="1298446"/>
                  <a:pt x="1588095" y="1007510"/>
                  <a:pt x="1535500" y="641878"/>
                </a:cubicBezTo>
                <a:cubicBezTo>
                  <a:pt x="1535326" y="641823"/>
                  <a:pt x="1535149" y="641818"/>
                  <a:pt x="1534972" y="641812"/>
                </a:cubicBezTo>
                <a:lnTo>
                  <a:pt x="1534408" y="634895"/>
                </a:lnTo>
                <a:cubicBezTo>
                  <a:pt x="1529117" y="603550"/>
                  <a:pt x="1526553" y="571542"/>
                  <a:pt x="1526597" y="539073"/>
                </a:cubicBezTo>
                <a:cubicBezTo>
                  <a:pt x="1525224" y="533241"/>
                  <a:pt x="1525164" y="527369"/>
                  <a:pt x="1525164" y="521483"/>
                </a:cubicBezTo>
                <a:close/>
                <a:moveTo>
                  <a:pt x="1525164" y="2279702"/>
                </a:moveTo>
                <a:lnTo>
                  <a:pt x="1525785" y="2267848"/>
                </a:lnTo>
                <a:lnTo>
                  <a:pt x="1526306" y="2267882"/>
                </a:lnTo>
                <a:lnTo>
                  <a:pt x="1526333" y="2267371"/>
                </a:lnTo>
                <a:lnTo>
                  <a:pt x="1544208" y="2269052"/>
                </a:lnTo>
                <a:cubicBezTo>
                  <a:pt x="1578088" y="2269598"/>
                  <a:pt x="1611450" y="2272687"/>
                  <a:pt x="1644072" y="2278445"/>
                </a:cubicBezTo>
                <a:cubicBezTo>
                  <a:pt x="1649905" y="2278011"/>
                  <a:pt x="1655479" y="2278993"/>
                  <a:pt x="1661032" y="2280040"/>
                </a:cubicBezTo>
                <a:lnTo>
                  <a:pt x="1661154" y="2281230"/>
                </a:lnTo>
                <a:cubicBezTo>
                  <a:pt x="2036554" y="2342777"/>
                  <a:pt x="2330554" y="2633713"/>
                  <a:pt x="2383148" y="2999346"/>
                </a:cubicBezTo>
                <a:cubicBezTo>
                  <a:pt x="2383324" y="2999401"/>
                  <a:pt x="2383501" y="2999406"/>
                  <a:pt x="2383678" y="2999411"/>
                </a:cubicBezTo>
                <a:lnTo>
                  <a:pt x="2384242" y="3006343"/>
                </a:lnTo>
                <a:lnTo>
                  <a:pt x="2391022" y="3089525"/>
                </a:lnTo>
                <a:lnTo>
                  <a:pt x="2140581" y="3089525"/>
                </a:lnTo>
                <a:lnTo>
                  <a:pt x="2120847" y="3084683"/>
                </a:lnTo>
                <a:cubicBezTo>
                  <a:pt x="1812366" y="2982764"/>
                  <a:pt x="1581520" y="2720025"/>
                  <a:pt x="1535500" y="2400097"/>
                </a:cubicBezTo>
                <a:cubicBezTo>
                  <a:pt x="1535326" y="2400042"/>
                  <a:pt x="1535149" y="2400037"/>
                  <a:pt x="1534972" y="2400032"/>
                </a:cubicBezTo>
                <a:lnTo>
                  <a:pt x="1534408" y="2393114"/>
                </a:lnTo>
                <a:cubicBezTo>
                  <a:pt x="1529117" y="2361770"/>
                  <a:pt x="1526553" y="2329761"/>
                  <a:pt x="1526597" y="2297292"/>
                </a:cubicBezTo>
                <a:cubicBezTo>
                  <a:pt x="1525224" y="2291461"/>
                  <a:pt x="1525164" y="2285589"/>
                  <a:pt x="1525164" y="2279702"/>
                </a:cubicBezTo>
                <a:close/>
                <a:moveTo>
                  <a:pt x="1525162" y="486299"/>
                </a:moveTo>
                <a:cubicBezTo>
                  <a:pt x="1525162" y="480458"/>
                  <a:pt x="1525222" y="474631"/>
                  <a:pt x="1526595" y="468842"/>
                </a:cubicBezTo>
                <a:cubicBezTo>
                  <a:pt x="1526551" y="436636"/>
                  <a:pt x="1529114" y="404884"/>
                  <a:pt x="1534403" y="373792"/>
                </a:cubicBezTo>
                <a:lnTo>
                  <a:pt x="1534969" y="366915"/>
                </a:lnTo>
                <a:cubicBezTo>
                  <a:pt x="1535145" y="366910"/>
                  <a:pt x="1535323" y="366905"/>
                  <a:pt x="1535497" y="366850"/>
                </a:cubicBezTo>
                <a:cubicBezTo>
                  <a:pt x="1549256" y="271960"/>
                  <a:pt x="1579531" y="182140"/>
                  <a:pt x="1623594" y="100280"/>
                </a:cubicBezTo>
                <a:lnTo>
                  <a:pt x="1689117" y="0"/>
                </a:lnTo>
                <a:lnTo>
                  <a:pt x="1865257" y="0"/>
                </a:lnTo>
                <a:lnTo>
                  <a:pt x="1793882" y="79433"/>
                </a:lnTo>
                <a:cubicBezTo>
                  <a:pt x="1736067" y="159050"/>
                  <a:pt x="1694939" y="250706"/>
                  <a:pt x="1675140" y="349642"/>
                </a:cubicBezTo>
                <a:cubicBezTo>
                  <a:pt x="1866621" y="309201"/>
                  <a:pt x="2030172" y="197965"/>
                  <a:pt x="2134358" y="45955"/>
                </a:cubicBezTo>
                <a:lnTo>
                  <a:pt x="2157611" y="0"/>
                </a:lnTo>
                <a:lnTo>
                  <a:pt x="2313103" y="0"/>
                </a:lnTo>
                <a:lnTo>
                  <a:pt x="2258874" y="99096"/>
                </a:lnTo>
                <a:cubicBezTo>
                  <a:pt x="2129392" y="299632"/>
                  <a:pt x="1913691" y="443705"/>
                  <a:pt x="1661151" y="484784"/>
                </a:cubicBezTo>
                <a:lnTo>
                  <a:pt x="1661030" y="485964"/>
                </a:lnTo>
                <a:cubicBezTo>
                  <a:pt x="1655475" y="487004"/>
                  <a:pt x="1649900" y="487979"/>
                  <a:pt x="1644066" y="487548"/>
                </a:cubicBezTo>
                <a:cubicBezTo>
                  <a:pt x="1611457" y="493257"/>
                  <a:pt x="1578105" y="496322"/>
                  <a:pt x="1544239" y="496864"/>
                </a:cubicBezTo>
                <a:lnTo>
                  <a:pt x="1526331" y="498535"/>
                </a:lnTo>
                <a:lnTo>
                  <a:pt x="1526304" y="498027"/>
                </a:lnTo>
                <a:lnTo>
                  <a:pt x="1525782" y="498061"/>
                </a:lnTo>
                <a:cubicBezTo>
                  <a:pt x="1525190" y="494151"/>
                  <a:pt x="1525162" y="490228"/>
                  <a:pt x="1525162" y="486299"/>
                </a:cubicBezTo>
                <a:close/>
                <a:moveTo>
                  <a:pt x="1525161" y="2244520"/>
                </a:moveTo>
                <a:cubicBezTo>
                  <a:pt x="1525161" y="2238678"/>
                  <a:pt x="1525222" y="2232850"/>
                  <a:pt x="1526595" y="2227062"/>
                </a:cubicBezTo>
                <a:cubicBezTo>
                  <a:pt x="1526551" y="2194855"/>
                  <a:pt x="1529114" y="2163105"/>
                  <a:pt x="1534403" y="2132012"/>
                </a:cubicBezTo>
                <a:lnTo>
                  <a:pt x="1534969" y="2125135"/>
                </a:lnTo>
                <a:cubicBezTo>
                  <a:pt x="1535145" y="2125130"/>
                  <a:pt x="1535322" y="2125125"/>
                  <a:pt x="1535497" y="2125070"/>
                </a:cubicBezTo>
                <a:cubicBezTo>
                  <a:pt x="1588092" y="1762307"/>
                  <a:pt x="1882092" y="1473657"/>
                  <a:pt x="2257491" y="1412593"/>
                </a:cubicBezTo>
                <a:lnTo>
                  <a:pt x="2257613" y="1411413"/>
                </a:lnTo>
                <a:cubicBezTo>
                  <a:pt x="2263167" y="1410375"/>
                  <a:pt x="2268741" y="1409399"/>
                  <a:pt x="2274574" y="1409831"/>
                </a:cubicBezTo>
                <a:cubicBezTo>
                  <a:pt x="2307195" y="1404118"/>
                  <a:pt x="2340559" y="1401053"/>
                  <a:pt x="2374437" y="1400511"/>
                </a:cubicBezTo>
                <a:lnTo>
                  <a:pt x="2392313" y="1398843"/>
                </a:lnTo>
                <a:lnTo>
                  <a:pt x="2392341" y="1399351"/>
                </a:lnTo>
                <a:lnTo>
                  <a:pt x="2392861" y="1399317"/>
                </a:lnTo>
                <a:lnTo>
                  <a:pt x="2393483" y="1411078"/>
                </a:lnTo>
                <a:cubicBezTo>
                  <a:pt x="2393483" y="1416918"/>
                  <a:pt x="2393421" y="1422743"/>
                  <a:pt x="2392048" y="1428529"/>
                </a:cubicBezTo>
                <a:cubicBezTo>
                  <a:pt x="2392092" y="1460743"/>
                  <a:pt x="2389530" y="1492501"/>
                  <a:pt x="2384237" y="1523599"/>
                </a:cubicBezTo>
                <a:lnTo>
                  <a:pt x="2383674" y="1530463"/>
                </a:lnTo>
                <a:cubicBezTo>
                  <a:pt x="2383497" y="1530468"/>
                  <a:pt x="2383321" y="1530472"/>
                  <a:pt x="2383145" y="1530527"/>
                </a:cubicBezTo>
                <a:cubicBezTo>
                  <a:pt x="2330551" y="1893288"/>
                  <a:pt x="2036552" y="2181939"/>
                  <a:pt x="1661151" y="2243004"/>
                </a:cubicBezTo>
                <a:lnTo>
                  <a:pt x="1661030" y="2244184"/>
                </a:lnTo>
                <a:cubicBezTo>
                  <a:pt x="1655475" y="2245223"/>
                  <a:pt x="1649900" y="2246198"/>
                  <a:pt x="1644066" y="2245767"/>
                </a:cubicBezTo>
                <a:cubicBezTo>
                  <a:pt x="1611457" y="2251477"/>
                  <a:pt x="1578105" y="2254542"/>
                  <a:pt x="1544238" y="2255084"/>
                </a:cubicBezTo>
                <a:lnTo>
                  <a:pt x="1526331" y="2256755"/>
                </a:lnTo>
                <a:lnTo>
                  <a:pt x="1526304" y="2256246"/>
                </a:lnTo>
                <a:lnTo>
                  <a:pt x="1525782" y="2256280"/>
                </a:lnTo>
                <a:cubicBezTo>
                  <a:pt x="1525190" y="2252372"/>
                  <a:pt x="1525161" y="2248449"/>
                  <a:pt x="1525161" y="2244520"/>
                </a:cubicBezTo>
                <a:close/>
                <a:moveTo>
                  <a:pt x="785360" y="1223782"/>
                </a:moveTo>
                <a:cubicBezTo>
                  <a:pt x="1073241" y="1162499"/>
                  <a:pt x="1297991" y="939930"/>
                  <a:pt x="1353724" y="659222"/>
                </a:cubicBezTo>
                <a:cubicBezTo>
                  <a:pt x="1065844" y="720505"/>
                  <a:pt x="841092" y="943074"/>
                  <a:pt x="785360" y="1223782"/>
                </a:cubicBezTo>
                <a:close/>
                <a:moveTo>
                  <a:pt x="785360" y="1547735"/>
                </a:moveTo>
                <a:cubicBezTo>
                  <a:pt x="841093" y="1826239"/>
                  <a:pt x="1065843" y="2047060"/>
                  <a:pt x="1353724" y="2107862"/>
                </a:cubicBezTo>
                <a:cubicBezTo>
                  <a:pt x="1297992" y="1829358"/>
                  <a:pt x="1073241" y="1608537"/>
                  <a:pt x="785360" y="1547735"/>
                </a:cubicBezTo>
                <a:close/>
                <a:moveTo>
                  <a:pt x="785360" y="2982001"/>
                </a:moveTo>
                <a:cubicBezTo>
                  <a:pt x="1073241" y="2920718"/>
                  <a:pt x="1297991" y="2698150"/>
                  <a:pt x="1353724" y="2417442"/>
                </a:cubicBezTo>
                <a:cubicBezTo>
                  <a:pt x="1065843" y="2478725"/>
                  <a:pt x="841092" y="2701294"/>
                  <a:pt x="785360" y="2982001"/>
                </a:cubicBezTo>
                <a:close/>
                <a:moveTo>
                  <a:pt x="715762" y="0"/>
                </a:moveTo>
                <a:lnTo>
                  <a:pt x="871255" y="0"/>
                </a:lnTo>
                <a:lnTo>
                  <a:pt x="894508" y="45955"/>
                </a:lnTo>
                <a:cubicBezTo>
                  <a:pt x="998693" y="197966"/>
                  <a:pt x="1162244" y="309201"/>
                  <a:pt x="1353724" y="349642"/>
                </a:cubicBezTo>
                <a:cubicBezTo>
                  <a:pt x="1333926" y="250706"/>
                  <a:pt x="1292798" y="159050"/>
                  <a:pt x="1234983" y="79433"/>
                </a:cubicBezTo>
                <a:lnTo>
                  <a:pt x="1163608" y="0"/>
                </a:lnTo>
                <a:lnTo>
                  <a:pt x="1339748" y="0"/>
                </a:lnTo>
                <a:lnTo>
                  <a:pt x="1405271" y="100280"/>
                </a:lnTo>
                <a:cubicBezTo>
                  <a:pt x="1449334" y="182140"/>
                  <a:pt x="1479609" y="271960"/>
                  <a:pt x="1493366" y="366850"/>
                </a:cubicBezTo>
                <a:cubicBezTo>
                  <a:pt x="1493542" y="366905"/>
                  <a:pt x="1493719" y="366910"/>
                  <a:pt x="1493895" y="366914"/>
                </a:cubicBezTo>
                <a:lnTo>
                  <a:pt x="1494460" y="373792"/>
                </a:lnTo>
                <a:cubicBezTo>
                  <a:pt x="1499750" y="404884"/>
                  <a:pt x="1502312" y="436636"/>
                  <a:pt x="1502268" y="468842"/>
                </a:cubicBezTo>
                <a:cubicBezTo>
                  <a:pt x="1503641" y="474631"/>
                  <a:pt x="1503703" y="480458"/>
                  <a:pt x="1503703" y="486299"/>
                </a:cubicBezTo>
                <a:cubicBezTo>
                  <a:pt x="1503703" y="490229"/>
                  <a:pt x="1503674" y="494151"/>
                  <a:pt x="1503082" y="498061"/>
                </a:cubicBezTo>
                <a:lnTo>
                  <a:pt x="1502560" y="498027"/>
                </a:lnTo>
                <a:lnTo>
                  <a:pt x="1502533" y="498535"/>
                </a:lnTo>
                <a:lnTo>
                  <a:pt x="1484625" y="496864"/>
                </a:lnTo>
                <a:cubicBezTo>
                  <a:pt x="1450758" y="496322"/>
                  <a:pt x="1417408" y="493257"/>
                  <a:pt x="1384798" y="487548"/>
                </a:cubicBezTo>
                <a:cubicBezTo>
                  <a:pt x="1378964" y="487979"/>
                  <a:pt x="1373389" y="487004"/>
                  <a:pt x="1367833" y="485964"/>
                </a:cubicBezTo>
                <a:lnTo>
                  <a:pt x="1367712" y="484784"/>
                </a:lnTo>
                <a:cubicBezTo>
                  <a:pt x="1115174" y="443705"/>
                  <a:pt x="899474" y="299632"/>
                  <a:pt x="769992" y="99096"/>
                </a:cubicBezTo>
                <a:close/>
                <a:moveTo>
                  <a:pt x="637843" y="3089525"/>
                </a:moveTo>
                <a:lnTo>
                  <a:pt x="644623" y="3006343"/>
                </a:lnTo>
                <a:lnTo>
                  <a:pt x="645189" y="2999411"/>
                </a:lnTo>
                <a:cubicBezTo>
                  <a:pt x="645364" y="2999406"/>
                  <a:pt x="645542" y="2999401"/>
                  <a:pt x="645717" y="2999346"/>
                </a:cubicBezTo>
                <a:cubicBezTo>
                  <a:pt x="698313" y="2633713"/>
                  <a:pt x="992312" y="2342777"/>
                  <a:pt x="1367711" y="2281230"/>
                </a:cubicBezTo>
                <a:lnTo>
                  <a:pt x="1367833" y="2280040"/>
                </a:lnTo>
                <a:cubicBezTo>
                  <a:pt x="1373387" y="2278993"/>
                  <a:pt x="1378961" y="2278011"/>
                  <a:pt x="1384794" y="2278445"/>
                </a:cubicBezTo>
                <a:cubicBezTo>
                  <a:pt x="1417415" y="2272687"/>
                  <a:pt x="1450779" y="2269598"/>
                  <a:pt x="1484657" y="2269052"/>
                </a:cubicBezTo>
                <a:lnTo>
                  <a:pt x="1502533" y="2267371"/>
                </a:lnTo>
                <a:lnTo>
                  <a:pt x="1502560" y="2267882"/>
                </a:lnTo>
                <a:lnTo>
                  <a:pt x="1503081" y="2267848"/>
                </a:lnTo>
                <a:lnTo>
                  <a:pt x="1503703" y="2279702"/>
                </a:lnTo>
                <a:cubicBezTo>
                  <a:pt x="1503703" y="2285589"/>
                  <a:pt x="1503641" y="2291461"/>
                  <a:pt x="1502268" y="2297292"/>
                </a:cubicBezTo>
                <a:cubicBezTo>
                  <a:pt x="1502312" y="2329761"/>
                  <a:pt x="1499749" y="2361770"/>
                  <a:pt x="1494457" y="2393114"/>
                </a:cubicBezTo>
                <a:lnTo>
                  <a:pt x="1493894" y="2400032"/>
                </a:lnTo>
                <a:cubicBezTo>
                  <a:pt x="1493716" y="2400037"/>
                  <a:pt x="1493541" y="2400042"/>
                  <a:pt x="1493365" y="2400097"/>
                </a:cubicBezTo>
                <a:cubicBezTo>
                  <a:pt x="1447346" y="2720025"/>
                  <a:pt x="1216500" y="2982764"/>
                  <a:pt x="908018" y="3084683"/>
                </a:cubicBezTo>
                <a:lnTo>
                  <a:pt x="888285" y="3089525"/>
                </a:lnTo>
                <a:close/>
                <a:moveTo>
                  <a:pt x="635382" y="1361522"/>
                </a:moveTo>
                <a:cubicBezTo>
                  <a:pt x="635382" y="1355634"/>
                  <a:pt x="635442" y="1349760"/>
                  <a:pt x="636815" y="1343926"/>
                </a:cubicBezTo>
                <a:cubicBezTo>
                  <a:pt x="636771" y="1311465"/>
                  <a:pt x="639334" y="1279462"/>
                  <a:pt x="644623" y="1248124"/>
                </a:cubicBezTo>
                <a:lnTo>
                  <a:pt x="645189" y="1241192"/>
                </a:lnTo>
                <a:cubicBezTo>
                  <a:pt x="645365" y="1241187"/>
                  <a:pt x="645543" y="1241182"/>
                  <a:pt x="645717" y="1241127"/>
                </a:cubicBezTo>
                <a:cubicBezTo>
                  <a:pt x="698313" y="875493"/>
                  <a:pt x="992312" y="584557"/>
                  <a:pt x="1367711" y="523010"/>
                </a:cubicBezTo>
                <a:lnTo>
                  <a:pt x="1367833" y="521820"/>
                </a:lnTo>
                <a:cubicBezTo>
                  <a:pt x="1373387" y="520774"/>
                  <a:pt x="1378961" y="519792"/>
                  <a:pt x="1384794" y="520226"/>
                </a:cubicBezTo>
                <a:cubicBezTo>
                  <a:pt x="1417415" y="514468"/>
                  <a:pt x="1450779" y="511379"/>
                  <a:pt x="1484657" y="510833"/>
                </a:cubicBezTo>
                <a:lnTo>
                  <a:pt x="1502533" y="509151"/>
                </a:lnTo>
                <a:lnTo>
                  <a:pt x="1502560" y="509663"/>
                </a:lnTo>
                <a:lnTo>
                  <a:pt x="1503081" y="509629"/>
                </a:lnTo>
                <a:lnTo>
                  <a:pt x="1503703" y="521483"/>
                </a:lnTo>
                <a:cubicBezTo>
                  <a:pt x="1503703" y="527369"/>
                  <a:pt x="1503641" y="533241"/>
                  <a:pt x="1502268" y="539073"/>
                </a:cubicBezTo>
                <a:cubicBezTo>
                  <a:pt x="1502312" y="571542"/>
                  <a:pt x="1499749" y="603550"/>
                  <a:pt x="1494457" y="634895"/>
                </a:cubicBezTo>
                <a:lnTo>
                  <a:pt x="1493894" y="641812"/>
                </a:lnTo>
                <a:cubicBezTo>
                  <a:pt x="1493716" y="641818"/>
                  <a:pt x="1493541" y="641823"/>
                  <a:pt x="1493365" y="641878"/>
                </a:cubicBezTo>
                <a:cubicBezTo>
                  <a:pt x="1440771" y="1007510"/>
                  <a:pt x="1146772" y="1298446"/>
                  <a:pt x="771371" y="1359994"/>
                </a:cubicBezTo>
                <a:lnTo>
                  <a:pt x="771250" y="1361184"/>
                </a:lnTo>
                <a:cubicBezTo>
                  <a:pt x="765695" y="1362231"/>
                  <a:pt x="760120" y="1363214"/>
                  <a:pt x="754286" y="1362780"/>
                </a:cubicBezTo>
                <a:cubicBezTo>
                  <a:pt x="721677" y="1368535"/>
                  <a:pt x="688326" y="1371623"/>
                  <a:pt x="654458" y="1372169"/>
                </a:cubicBezTo>
                <a:lnTo>
                  <a:pt x="636551" y="1373854"/>
                </a:lnTo>
                <a:lnTo>
                  <a:pt x="636524" y="1373341"/>
                </a:lnTo>
                <a:lnTo>
                  <a:pt x="636002" y="1373376"/>
                </a:lnTo>
                <a:cubicBezTo>
                  <a:pt x="635410" y="1369436"/>
                  <a:pt x="635382" y="1365482"/>
                  <a:pt x="635382" y="1361522"/>
                </a:cubicBezTo>
                <a:close/>
                <a:moveTo>
                  <a:pt x="635382" y="1411078"/>
                </a:moveTo>
                <a:lnTo>
                  <a:pt x="636003" y="1399317"/>
                </a:lnTo>
                <a:lnTo>
                  <a:pt x="636524" y="1399351"/>
                </a:lnTo>
                <a:lnTo>
                  <a:pt x="636551" y="1398843"/>
                </a:lnTo>
                <a:lnTo>
                  <a:pt x="654426" y="1400511"/>
                </a:lnTo>
                <a:cubicBezTo>
                  <a:pt x="688306" y="1401053"/>
                  <a:pt x="721668" y="1404118"/>
                  <a:pt x="754290" y="1409831"/>
                </a:cubicBezTo>
                <a:cubicBezTo>
                  <a:pt x="760124" y="1409399"/>
                  <a:pt x="765697" y="1410375"/>
                  <a:pt x="771250" y="1411413"/>
                </a:cubicBezTo>
                <a:lnTo>
                  <a:pt x="771372" y="1412593"/>
                </a:lnTo>
                <a:cubicBezTo>
                  <a:pt x="1146772" y="1473657"/>
                  <a:pt x="1440771" y="1762307"/>
                  <a:pt x="1493366" y="2125070"/>
                </a:cubicBezTo>
                <a:cubicBezTo>
                  <a:pt x="1493542" y="2125125"/>
                  <a:pt x="1493718" y="2125130"/>
                  <a:pt x="1493895" y="2125135"/>
                </a:cubicBezTo>
                <a:lnTo>
                  <a:pt x="1494460" y="2132012"/>
                </a:lnTo>
                <a:cubicBezTo>
                  <a:pt x="1499750" y="2163105"/>
                  <a:pt x="1502312" y="2194855"/>
                  <a:pt x="1502268" y="2227062"/>
                </a:cubicBezTo>
                <a:cubicBezTo>
                  <a:pt x="1503641" y="2232850"/>
                  <a:pt x="1503703" y="2238678"/>
                  <a:pt x="1503703" y="2244520"/>
                </a:cubicBezTo>
                <a:cubicBezTo>
                  <a:pt x="1503703" y="2248449"/>
                  <a:pt x="1503674" y="2252372"/>
                  <a:pt x="1503082" y="2256280"/>
                </a:cubicBezTo>
                <a:lnTo>
                  <a:pt x="1502560" y="2256246"/>
                </a:lnTo>
                <a:lnTo>
                  <a:pt x="1502533" y="2256755"/>
                </a:lnTo>
                <a:lnTo>
                  <a:pt x="1484625" y="2255084"/>
                </a:lnTo>
                <a:cubicBezTo>
                  <a:pt x="1450758" y="2254542"/>
                  <a:pt x="1417407" y="2251477"/>
                  <a:pt x="1384798" y="2245767"/>
                </a:cubicBezTo>
                <a:cubicBezTo>
                  <a:pt x="1378964" y="2246198"/>
                  <a:pt x="1373389" y="2245223"/>
                  <a:pt x="1367833" y="2244184"/>
                </a:cubicBezTo>
                <a:lnTo>
                  <a:pt x="1367712" y="2243004"/>
                </a:lnTo>
                <a:cubicBezTo>
                  <a:pt x="992312" y="2181939"/>
                  <a:pt x="698313" y="1893288"/>
                  <a:pt x="645718" y="1530527"/>
                </a:cubicBezTo>
                <a:cubicBezTo>
                  <a:pt x="645544" y="1530472"/>
                  <a:pt x="645367" y="1530468"/>
                  <a:pt x="645190" y="1530463"/>
                </a:cubicBezTo>
                <a:lnTo>
                  <a:pt x="644626" y="1523599"/>
                </a:lnTo>
                <a:cubicBezTo>
                  <a:pt x="639335" y="1492501"/>
                  <a:pt x="636771" y="1460743"/>
                  <a:pt x="636815" y="1428529"/>
                </a:cubicBezTo>
                <a:cubicBezTo>
                  <a:pt x="635442" y="1422743"/>
                  <a:pt x="635382" y="1416918"/>
                  <a:pt x="635382" y="1411078"/>
                </a:cubicBezTo>
                <a:close/>
                <a:moveTo>
                  <a:pt x="0" y="120584"/>
                </a:moveTo>
                <a:lnTo>
                  <a:pt x="0" y="0"/>
                </a:lnTo>
                <a:lnTo>
                  <a:pt x="95071" y="0"/>
                </a:lnTo>
                <a:lnTo>
                  <a:pt x="23697" y="79433"/>
                </a:lnTo>
                <a:close/>
                <a:moveTo>
                  <a:pt x="0" y="459154"/>
                </a:moveTo>
                <a:lnTo>
                  <a:pt x="0" y="322913"/>
                </a:lnTo>
                <a:lnTo>
                  <a:pt x="85961" y="286715"/>
                </a:lnTo>
                <a:cubicBezTo>
                  <a:pt x="198873" y="230513"/>
                  <a:pt x="294715" y="147295"/>
                  <a:pt x="364172" y="45955"/>
                </a:cubicBezTo>
                <a:lnTo>
                  <a:pt x="387426" y="0"/>
                </a:lnTo>
                <a:lnTo>
                  <a:pt x="542918" y="0"/>
                </a:lnTo>
                <a:lnTo>
                  <a:pt x="488688" y="99096"/>
                </a:lnTo>
                <a:cubicBezTo>
                  <a:pt x="380786" y="266209"/>
                  <a:pt x="213011" y="394112"/>
                  <a:pt x="13938" y="455878"/>
                </a:cubicBezTo>
                <a:close/>
                <a:moveTo>
                  <a:pt x="0" y="1108862"/>
                </a:moveTo>
                <a:lnTo>
                  <a:pt x="0" y="893255"/>
                </a:lnTo>
                <a:lnTo>
                  <a:pt x="33376" y="945052"/>
                </a:lnTo>
                <a:cubicBezTo>
                  <a:pt x="138130" y="1084176"/>
                  <a:pt x="293395" y="1185481"/>
                  <a:pt x="473320" y="1223782"/>
                </a:cubicBezTo>
                <a:cubicBezTo>
                  <a:pt x="424556" y="978162"/>
                  <a:pt x="246384" y="777056"/>
                  <a:pt x="9746" y="689563"/>
                </a:cubicBezTo>
                <a:lnTo>
                  <a:pt x="0" y="686740"/>
                </a:lnTo>
                <a:lnTo>
                  <a:pt x="0" y="549764"/>
                </a:lnTo>
                <a:lnTo>
                  <a:pt x="27617" y="556541"/>
                </a:lnTo>
                <a:cubicBezTo>
                  <a:pt x="336096" y="658459"/>
                  <a:pt x="566943" y="921197"/>
                  <a:pt x="612962" y="1241127"/>
                </a:cubicBezTo>
                <a:cubicBezTo>
                  <a:pt x="613138" y="1241182"/>
                  <a:pt x="613315" y="1241187"/>
                  <a:pt x="613492" y="1241192"/>
                </a:cubicBezTo>
                <a:lnTo>
                  <a:pt x="614057" y="1248124"/>
                </a:lnTo>
                <a:cubicBezTo>
                  <a:pt x="619347" y="1279462"/>
                  <a:pt x="621909" y="1311465"/>
                  <a:pt x="621865" y="1343926"/>
                </a:cubicBezTo>
                <a:cubicBezTo>
                  <a:pt x="623237" y="1349760"/>
                  <a:pt x="623299" y="1355634"/>
                  <a:pt x="623299" y="1361522"/>
                </a:cubicBezTo>
                <a:cubicBezTo>
                  <a:pt x="623299" y="1365482"/>
                  <a:pt x="623271" y="1369436"/>
                  <a:pt x="622679" y="1373376"/>
                </a:cubicBezTo>
                <a:lnTo>
                  <a:pt x="622157" y="1373341"/>
                </a:lnTo>
                <a:lnTo>
                  <a:pt x="622129" y="1373854"/>
                </a:lnTo>
                <a:lnTo>
                  <a:pt x="604221" y="1372169"/>
                </a:lnTo>
                <a:cubicBezTo>
                  <a:pt x="570354" y="1371623"/>
                  <a:pt x="537004" y="1368535"/>
                  <a:pt x="504394" y="1362780"/>
                </a:cubicBezTo>
                <a:cubicBezTo>
                  <a:pt x="498560" y="1363214"/>
                  <a:pt x="492985" y="1362231"/>
                  <a:pt x="487429" y="1361184"/>
                </a:cubicBezTo>
                <a:lnTo>
                  <a:pt x="487308" y="1359994"/>
                </a:lnTo>
                <a:cubicBezTo>
                  <a:pt x="299609" y="1329221"/>
                  <a:pt x="132258" y="1241100"/>
                  <a:pt x="5260" y="1114967"/>
                </a:cubicBezTo>
                <a:close/>
                <a:moveTo>
                  <a:pt x="0" y="2216459"/>
                </a:moveTo>
                <a:lnTo>
                  <a:pt x="0" y="2080559"/>
                </a:lnTo>
                <a:lnTo>
                  <a:pt x="9744" y="2077760"/>
                </a:lnTo>
                <a:cubicBezTo>
                  <a:pt x="246382" y="1990953"/>
                  <a:pt x="424553" y="1791426"/>
                  <a:pt x="473318" y="1547735"/>
                </a:cubicBezTo>
                <a:cubicBezTo>
                  <a:pt x="293393" y="1585736"/>
                  <a:pt x="138127" y="1686244"/>
                  <a:pt x="33374" y="1824276"/>
                </a:cubicBezTo>
                <a:lnTo>
                  <a:pt x="0" y="1875663"/>
                </a:lnTo>
                <a:lnTo>
                  <a:pt x="0" y="1661750"/>
                </a:lnTo>
                <a:lnTo>
                  <a:pt x="5257" y="1655695"/>
                </a:lnTo>
                <a:cubicBezTo>
                  <a:pt x="132256" y="1530554"/>
                  <a:pt x="299606" y="1443125"/>
                  <a:pt x="487305" y="1412593"/>
                </a:cubicBezTo>
                <a:lnTo>
                  <a:pt x="487427" y="1411413"/>
                </a:lnTo>
                <a:cubicBezTo>
                  <a:pt x="492981" y="1410375"/>
                  <a:pt x="498555" y="1409399"/>
                  <a:pt x="504388" y="1409831"/>
                </a:cubicBezTo>
                <a:cubicBezTo>
                  <a:pt x="537009" y="1404118"/>
                  <a:pt x="570373" y="1401053"/>
                  <a:pt x="604251" y="1400511"/>
                </a:cubicBezTo>
                <a:lnTo>
                  <a:pt x="622127" y="1398843"/>
                </a:lnTo>
                <a:lnTo>
                  <a:pt x="622154" y="1399351"/>
                </a:lnTo>
                <a:lnTo>
                  <a:pt x="622675" y="1399317"/>
                </a:lnTo>
                <a:lnTo>
                  <a:pt x="623297" y="1411078"/>
                </a:lnTo>
                <a:cubicBezTo>
                  <a:pt x="623297" y="1416918"/>
                  <a:pt x="623235" y="1422743"/>
                  <a:pt x="621863" y="1428529"/>
                </a:cubicBezTo>
                <a:cubicBezTo>
                  <a:pt x="621907" y="1460743"/>
                  <a:pt x="619344" y="1492501"/>
                  <a:pt x="614051" y="1523599"/>
                </a:cubicBezTo>
                <a:lnTo>
                  <a:pt x="613488" y="1530463"/>
                </a:lnTo>
                <a:cubicBezTo>
                  <a:pt x="613311" y="1530468"/>
                  <a:pt x="613135" y="1530472"/>
                  <a:pt x="612959" y="1530527"/>
                </a:cubicBezTo>
                <a:cubicBezTo>
                  <a:pt x="566940" y="1847943"/>
                  <a:pt x="336094" y="2108619"/>
                  <a:pt x="27613" y="2209736"/>
                </a:cubicBezTo>
                <a:close/>
                <a:moveTo>
                  <a:pt x="0" y="2867081"/>
                </a:moveTo>
                <a:lnTo>
                  <a:pt x="0" y="2651475"/>
                </a:lnTo>
                <a:lnTo>
                  <a:pt x="33376" y="2703272"/>
                </a:lnTo>
                <a:cubicBezTo>
                  <a:pt x="138130" y="2842396"/>
                  <a:pt x="293395" y="2943700"/>
                  <a:pt x="473320" y="2982001"/>
                </a:cubicBezTo>
                <a:cubicBezTo>
                  <a:pt x="424556" y="2736382"/>
                  <a:pt x="246384" y="2535275"/>
                  <a:pt x="9746" y="2447782"/>
                </a:cubicBezTo>
                <a:lnTo>
                  <a:pt x="0" y="2444960"/>
                </a:lnTo>
                <a:lnTo>
                  <a:pt x="0" y="2307984"/>
                </a:lnTo>
                <a:lnTo>
                  <a:pt x="27617" y="2314760"/>
                </a:lnTo>
                <a:cubicBezTo>
                  <a:pt x="336096" y="2416678"/>
                  <a:pt x="566943" y="2679417"/>
                  <a:pt x="612962" y="2999346"/>
                </a:cubicBezTo>
                <a:cubicBezTo>
                  <a:pt x="613138" y="2999401"/>
                  <a:pt x="613315" y="2999406"/>
                  <a:pt x="613492" y="2999411"/>
                </a:cubicBezTo>
                <a:lnTo>
                  <a:pt x="614056" y="3006343"/>
                </a:lnTo>
                <a:lnTo>
                  <a:pt x="620836" y="3089525"/>
                </a:lnTo>
                <a:lnTo>
                  <a:pt x="370396" y="3089525"/>
                </a:lnTo>
                <a:lnTo>
                  <a:pt x="350661" y="3084682"/>
                </a:lnTo>
                <a:cubicBezTo>
                  <a:pt x="218455" y="3041003"/>
                  <a:pt x="100509" y="2967785"/>
                  <a:pt x="5260" y="2873187"/>
                </a:cubicBezTo>
                <a:close/>
              </a:path>
            </a:pathLst>
          </a:cu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49058C54-9EC6-3113-7067-B85375B93D97}"/>
              </a:ext>
            </a:extLst>
          </p:cNvPr>
          <p:cNvSpPr>
            <a:spLocks noGrp="1"/>
          </p:cNvSpPr>
          <p:nvPr>
            <p:ph idx="1"/>
          </p:nvPr>
        </p:nvSpPr>
        <p:spPr>
          <a:xfrm>
            <a:off x="4219802" y="965864"/>
            <a:ext cx="7006998" cy="3450370"/>
          </a:xfrm>
        </p:spPr>
        <p:txBody>
          <a:bodyPr anchor="b">
            <a:normAutofit/>
          </a:bodyPr>
          <a:lstStyle/>
          <a:p>
            <a:endParaRPr lang="en-US" sz="2000">
              <a:solidFill>
                <a:srgbClr val="FFFFFF"/>
              </a:solidFill>
            </a:endParaRPr>
          </a:p>
        </p:txBody>
      </p:sp>
      <p:cxnSp>
        <p:nvCxnSpPr>
          <p:cNvPr id="14" name="Straight Connector 13">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24317" y="4576004"/>
            <a:ext cx="4572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9036812"/>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E194971-2F2D-44B0-8AE6-FF2DCCEE0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5E564EB3-35F2-4EFF-87DC-642DC02052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62AE8E50-35D4-4D5A-A4BB-168CBB027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6">
            <a:extLst>
              <a:ext uri="{FF2B5EF4-FFF2-40B4-BE49-F238E27FC236}">
                <a16:creationId xmlns:a16="http://schemas.microsoft.com/office/drawing/2014/main" id="{C37D1D6D-17D8-4296-B000-665D1892D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396" y="1276539"/>
            <a:ext cx="5570417" cy="4304276"/>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1B26E892-1320-40AA-9CA1-246721C18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8592" y="620720"/>
            <a:ext cx="732323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59CAA4-19A0-D1A0-B33F-DE88DC4949CD}"/>
              </a:ext>
            </a:extLst>
          </p:cNvPr>
          <p:cNvSpPr>
            <a:spLocks noGrp="1"/>
          </p:cNvSpPr>
          <p:nvPr>
            <p:ph type="title"/>
          </p:nvPr>
        </p:nvSpPr>
        <p:spPr>
          <a:xfrm>
            <a:off x="4713224" y="1105351"/>
            <a:ext cx="6353967" cy="3023981"/>
          </a:xfrm>
        </p:spPr>
        <p:txBody>
          <a:bodyPr vert="horz" lIns="91440" tIns="45720" rIns="91440" bIns="45720" rtlCol="0" anchor="b">
            <a:normAutofit/>
          </a:bodyPr>
          <a:lstStyle/>
          <a:p>
            <a:r>
              <a:rPr lang="en-US" sz="4800" spc="200">
                <a:solidFill>
                  <a:srgbClr val="FFFFFF"/>
                </a:solidFill>
              </a:rPr>
              <a:t>Prophet muhammad</a:t>
            </a:r>
          </a:p>
        </p:txBody>
      </p:sp>
      <p:sp>
        <p:nvSpPr>
          <p:cNvPr id="3" name="Content Placeholder 2">
            <a:extLst>
              <a:ext uri="{FF2B5EF4-FFF2-40B4-BE49-F238E27FC236}">
                <a16:creationId xmlns:a16="http://schemas.microsoft.com/office/drawing/2014/main" id="{FAE7CFDA-5623-3BF1-066B-FD1BAF1DA713}"/>
              </a:ext>
            </a:extLst>
          </p:cNvPr>
          <p:cNvSpPr>
            <a:spLocks noGrp="1"/>
          </p:cNvSpPr>
          <p:nvPr>
            <p:ph idx="1"/>
          </p:nvPr>
        </p:nvSpPr>
        <p:spPr>
          <a:xfrm>
            <a:off x="4713224" y="4297556"/>
            <a:ext cx="6353968" cy="1433391"/>
          </a:xfrm>
        </p:spPr>
        <p:txBody>
          <a:bodyPr vert="horz" lIns="91440" tIns="45720" rIns="91440" bIns="45720" rtlCol="0" anchor="t">
            <a:normAutofit/>
          </a:bodyPr>
          <a:lstStyle/>
          <a:p>
            <a:pPr marL="0" indent="0">
              <a:lnSpc>
                <a:spcPct val="100000"/>
              </a:lnSpc>
              <a:spcBef>
                <a:spcPts val="0"/>
              </a:spcBef>
              <a:buNone/>
            </a:pPr>
            <a:r>
              <a:rPr lang="en-US" sz="1800">
                <a:solidFill>
                  <a:srgbClr val="FFFFFF"/>
                </a:solidFill>
              </a:rPr>
              <a:t>Al-Mudhakkir – The one who reminds you back to your mindfulness</a:t>
            </a:r>
          </a:p>
        </p:txBody>
      </p:sp>
      <p:cxnSp>
        <p:nvCxnSpPr>
          <p:cNvPr id="20" name="Straight Connector 19">
            <a:extLst>
              <a:ext uri="{FF2B5EF4-FFF2-40B4-BE49-F238E27FC236}">
                <a16:creationId xmlns:a16="http://schemas.microsoft.com/office/drawing/2014/main" id="{C9A1F79C-E4D1-4AAE-BA11-3A09005252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2932" y="4214336"/>
            <a:ext cx="512064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22" name="Rectangle 21">
            <a:extLst>
              <a:ext uri="{FF2B5EF4-FFF2-40B4-BE49-F238E27FC236}">
                <a16:creationId xmlns:a16="http://schemas.microsoft.com/office/drawing/2014/main" id="{C170DF7D-4686-4BD5-A9CD-C89649284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4000" y="-2"/>
            <a:ext cx="164592"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2151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B7578D-B6A8-6356-4DD1-E251216A4A17}"/>
              </a:ext>
            </a:extLst>
          </p:cNvPr>
          <p:cNvSpPr>
            <a:spLocks noGrp="1"/>
          </p:cNvSpPr>
          <p:nvPr>
            <p:ph type="title"/>
          </p:nvPr>
        </p:nvSpPr>
        <p:spPr>
          <a:xfrm>
            <a:off x="643468" y="643467"/>
            <a:ext cx="3415612" cy="5571066"/>
          </a:xfrm>
        </p:spPr>
        <p:txBody>
          <a:bodyPr>
            <a:normAutofit/>
          </a:bodyPr>
          <a:lstStyle/>
          <a:p>
            <a:r>
              <a:rPr lang="en-US" dirty="0">
                <a:solidFill>
                  <a:srgbClr val="FFFFFF"/>
                </a:solidFill>
              </a:rPr>
              <a:t>Compiled dhikrs &amp; </a:t>
            </a:r>
            <a:r>
              <a:rPr lang="en-US" dirty="0" err="1">
                <a:solidFill>
                  <a:srgbClr val="FFFFFF"/>
                </a:solidFill>
              </a:rPr>
              <a:t>ibadat</a:t>
            </a:r>
            <a:endParaRPr lang="en-US" dirty="0">
              <a:solidFill>
                <a:srgbClr val="FFFFFF"/>
              </a:solidFill>
            </a:endParaRPr>
          </a:p>
        </p:txBody>
      </p:sp>
      <p:graphicFrame>
        <p:nvGraphicFramePr>
          <p:cNvPr id="5" name="Content Placeholder 2">
            <a:extLst>
              <a:ext uri="{FF2B5EF4-FFF2-40B4-BE49-F238E27FC236}">
                <a16:creationId xmlns:a16="http://schemas.microsoft.com/office/drawing/2014/main" id="{6B35A689-DB9B-68F5-3C84-C113219792C7}"/>
              </a:ext>
            </a:extLst>
          </p:cNvPr>
          <p:cNvGraphicFramePr>
            <a:graphicFrameLocks noGrp="1"/>
          </p:cNvGraphicFramePr>
          <p:nvPr>
            <p:ph idx="1"/>
            <p:extLst>
              <p:ext uri="{D42A27DB-BD31-4B8C-83A1-F6EECF244321}">
                <p14:modId xmlns:p14="http://schemas.microsoft.com/office/powerpoint/2010/main" val="2815496667"/>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33947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61657BD-3333-446A-A16A-CBDC77C8E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52CAFF06-4D3A-42A5-8614-B1FA47EA0F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6" cy="5571066"/>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erson and dog thinking about a mindful day&#10;&#10;Description automatically generated with medium confidence">
            <a:extLst>
              <a:ext uri="{FF2B5EF4-FFF2-40B4-BE49-F238E27FC236}">
                <a16:creationId xmlns:a16="http://schemas.microsoft.com/office/drawing/2014/main" id="{AFB05645-5CAA-E9DA-28E2-FA4C5F151F1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026751" y="804333"/>
            <a:ext cx="8138495" cy="5249331"/>
          </a:xfrm>
          <a:prstGeom prst="rect">
            <a:avLst/>
          </a:prstGeom>
        </p:spPr>
      </p:pic>
    </p:spTree>
    <p:extLst>
      <p:ext uri="{BB962C8B-B14F-4D97-AF65-F5344CB8AC3E}">
        <p14:creationId xmlns:p14="http://schemas.microsoft.com/office/powerpoint/2010/main" val="1162831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06A1C-E850-F736-D395-B8AC4B72F2A4}"/>
              </a:ext>
            </a:extLst>
          </p:cNvPr>
          <p:cNvSpPr>
            <a:spLocks noGrp="1"/>
          </p:cNvSpPr>
          <p:nvPr>
            <p:ph type="title"/>
          </p:nvPr>
        </p:nvSpPr>
        <p:spPr/>
        <p:txBody>
          <a:bodyPr/>
          <a:lstStyle/>
          <a:p>
            <a:r>
              <a:rPr lang="en-US"/>
              <a:t>Muraqabah </a:t>
            </a:r>
            <a:r>
              <a:rPr lang="ar-AE" b="0" i="0" u="none" strike="noStrike" dirty="0">
                <a:solidFill>
                  <a:srgbClr val="000000"/>
                </a:solidFill>
                <a:effectLst/>
                <a:latin typeface="-webkit-standard"/>
              </a:rPr>
              <a:t>مراقبة</a:t>
            </a:r>
            <a:endParaRPr lang="en-US" dirty="0"/>
          </a:p>
        </p:txBody>
      </p:sp>
      <p:graphicFrame>
        <p:nvGraphicFramePr>
          <p:cNvPr id="5" name="Content Placeholder 2">
            <a:extLst>
              <a:ext uri="{FF2B5EF4-FFF2-40B4-BE49-F238E27FC236}">
                <a16:creationId xmlns:a16="http://schemas.microsoft.com/office/drawing/2014/main" id="{623ECE0F-74F5-55EC-45AD-E8DDD2B8DA9C}"/>
              </a:ext>
            </a:extLst>
          </p:cNvPr>
          <p:cNvGraphicFramePr>
            <a:graphicFrameLocks noGrp="1"/>
          </p:cNvGraphicFramePr>
          <p:nvPr>
            <p:ph idx="1"/>
          </p:nvPr>
        </p:nvGraphicFramePr>
        <p:xfrm>
          <a:off x="1024128" y="2286000"/>
          <a:ext cx="9720073"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643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E194971-2F2D-44B0-8AE6-FF2DCCEE0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5E564EB3-35F2-4EFF-87DC-642DC02052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62AE8E50-35D4-4D5A-A4BB-168CBB027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6">
            <a:extLst>
              <a:ext uri="{FF2B5EF4-FFF2-40B4-BE49-F238E27FC236}">
                <a16:creationId xmlns:a16="http://schemas.microsoft.com/office/drawing/2014/main" id="{C37D1D6D-17D8-4296-B000-665D1892D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396" y="1276539"/>
            <a:ext cx="5570417" cy="4304276"/>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1B26E892-1320-40AA-9CA1-246721C18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8592" y="620720"/>
            <a:ext cx="732323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5F4B30-87F3-44DF-ACBD-67C6C790BD59}"/>
              </a:ext>
            </a:extLst>
          </p:cNvPr>
          <p:cNvSpPr>
            <a:spLocks noGrp="1"/>
          </p:cNvSpPr>
          <p:nvPr>
            <p:ph type="title"/>
          </p:nvPr>
        </p:nvSpPr>
        <p:spPr>
          <a:xfrm>
            <a:off x="4713224" y="1105351"/>
            <a:ext cx="6353967" cy="3023981"/>
          </a:xfrm>
        </p:spPr>
        <p:txBody>
          <a:bodyPr vert="horz" lIns="91440" tIns="45720" rIns="91440" bIns="45720" rtlCol="0" anchor="b">
            <a:normAutofit/>
          </a:bodyPr>
          <a:lstStyle/>
          <a:p>
            <a:r>
              <a:rPr lang="en-US" sz="4800" spc="200">
                <a:solidFill>
                  <a:srgbClr val="FFFFFF"/>
                </a:solidFill>
              </a:rPr>
              <a:t>Origins of mindfulness</a:t>
            </a:r>
          </a:p>
        </p:txBody>
      </p:sp>
      <p:sp>
        <p:nvSpPr>
          <p:cNvPr id="3" name="Content Placeholder 2">
            <a:extLst>
              <a:ext uri="{FF2B5EF4-FFF2-40B4-BE49-F238E27FC236}">
                <a16:creationId xmlns:a16="http://schemas.microsoft.com/office/drawing/2014/main" id="{4415A4C4-AF41-D2B9-7706-FBD16A0E0EF3}"/>
              </a:ext>
            </a:extLst>
          </p:cNvPr>
          <p:cNvSpPr>
            <a:spLocks noGrp="1"/>
          </p:cNvSpPr>
          <p:nvPr>
            <p:ph idx="1"/>
          </p:nvPr>
        </p:nvSpPr>
        <p:spPr>
          <a:xfrm>
            <a:off x="4713224" y="4297556"/>
            <a:ext cx="6353968" cy="1433391"/>
          </a:xfrm>
        </p:spPr>
        <p:txBody>
          <a:bodyPr vert="horz" lIns="91440" tIns="45720" rIns="91440" bIns="45720" rtlCol="0" anchor="t">
            <a:normAutofit/>
          </a:bodyPr>
          <a:lstStyle/>
          <a:p>
            <a:pPr marL="0" indent="0">
              <a:lnSpc>
                <a:spcPct val="100000"/>
              </a:lnSpc>
              <a:spcBef>
                <a:spcPts val="0"/>
              </a:spcBef>
              <a:buNone/>
            </a:pPr>
            <a:r>
              <a:rPr lang="en-US" sz="1800">
                <a:solidFill>
                  <a:srgbClr val="FFFFFF"/>
                </a:solidFill>
              </a:rPr>
              <a:t>Buddhism </a:t>
            </a:r>
          </a:p>
        </p:txBody>
      </p:sp>
      <p:cxnSp>
        <p:nvCxnSpPr>
          <p:cNvPr id="20" name="Straight Connector 19">
            <a:extLst>
              <a:ext uri="{FF2B5EF4-FFF2-40B4-BE49-F238E27FC236}">
                <a16:creationId xmlns:a16="http://schemas.microsoft.com/office/drawing/2014/main" id="{C9A1F79C-E4D1-4AAE-BA11-3A09005252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2932" y="4214336"/>
            <a:ext cx="512064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22" name="Rectangle 21">
            <a:extLst>
              <a:ext uri="{FF2B5EF4-FFF2-40B4-BE49-F238E27FC236}">
                <a16:creationId xmlns:a16="http://schemas.microsoft.com/office/drawing/2014/main" id="{C170DF7D-4686-4BD5-A9CD-C89649284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4000" y="-2"/>
            <a:ext cx="164592"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0047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E194971-2F2D-44B0-8AE6-FF2DCCEE0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1"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3" name="Straight Connector 22">
            <a:extLst>
              <a:ext uri="{FF2B5EF4-FFF2-40B4-BE49-F238E27FC236}">
                <a16:creationId xmlns:a16="http://schemas.microsoft.com/office/drawing/2014/main" id="{5E564EB3-35F2-4EFF-87DC-642DC02052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25" name="Rectangle 24">
            <a:extLst>
              <a:ext uri="{FF2B5EF4-FFF2-40B4-BE49-F238E27FC236}">
                <a16:creationId xmlns:a16="http://schemas.microsoft.com/office/drawing/2014/main" id="{62AE8E50-35D4-4D5A-A4BB-168CBB027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16">
            <a:extLst>
              <a:ext uri="{FF2B5EF4-FFF2-40B4-BE49-F238E27FC236}">
                <a16:creationId xmlns:a16="http://schemas.microsoft.com/office/drawing/2014/main" id="{C37D1D6D-17D8-4296-B000-665D1892D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396" y="1276539"/>
            <a:ext cx="5570417" cy="4304276"/>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9" name="Rectangle 28">
            <a:extLst>
              <a:ext uri="{FF2B5EF4-FFF2-40B4-BE49-F238E27FC236}">
                <a16:creationId xmlns:a16="http://schemas.microsoft.com/office/drawing/2014/main" id="{1B26E892-1320-40AA-9CA1-246721C18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8592" y="620720"/>
            <a:ext cx="732323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7137DD-730A-102C-9033-87784707D487}"/>
              </a:ext>
            </a:extLst>
          </p:cNvPr>
          <p:cNvSpPr>
            <a:spLocks noGrp="1"/>
          </p:cNvSpPr>
          <p:nvPr>
            <p:ph type="title"/>
          </p:nvPr>
        </p:nvSpPr>
        <p:spPr>
          <a:xfrm>
            <a:off x="4713224" y="1105351"/>
            <a:ext cx="6353967" cy="3023981"/>
          </a:xfrm>
        </p:spPr>
        <p:txBody>
          <a:bodyPr vert="horz" lIns="91440" tIns="45720" rIns="91440" bIns="45720" rtlCol="0" anchor="b">
            <a:normAutofit/>
          </a:bodyPr>
          <a:lstStyle/>
          <a:p>
            <a:r>
              <a:rPr lang="en-US" sz="4800" spc="200">
                <a:solidFill>
                  <a:srgbClr val="FFFFFF"/>
                </a:solidFill>
              </a:rPr>
              <a:t>Sati = dhikr</a:t>
            </a:r>
          </a:p>
        </p:txBody>
      </p:sp>
      <p:cxnSp>
        <p:nvCxnSpPr>
          <p:cNvPr id="31" name="Straight Connector 30">
            <a:extLst>
              <a:ext uri="{FF2B5EF4-FFF2-40B4-BE49-F238E27FC236}">
                <a16:creationId xmlns:a16="http://schemas.microsoft.com/office/drawing/2014/main" id="{C9A1F79C-E4D1-4AAE-BA11-3A09005252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2932" y="4214336"/>
            <a:ext cx="512064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33" name="Rectangle 32">
            <a:extLst>
              <a:ext uri="{FF2B5EF4-FFF2-40B4-BE49-F238E27FC236}">
                <a16:creationId xmlns:a16="http://schemas.microsoft.com/office/drawing/2014/main" id="{C170DF7D-4686-4BD5-A9CD-C89649284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4000" y="-2"/>
            <a:ext cx="164592"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5137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2"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4" name="Straight Connector 23">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26" name="Rectangle 25">
            <a:extLst>
              <a:ext uri="{FF2B5EF4-FFF2-40B4-BE49-F238E27FC236}">
                <a16:creationId xmlns:a16="http://schemas.microsoft.com/office/drawing/2014/main" id="{C411DB08-1669-426B-BBEB-FAD285EF8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29E4219-121F-4CD1-AA58-24746CD29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723B75-E9B9-9332-60D3-74368EACED59}"/>
              </a:ext>
            </a:extLst>
          </p:cNvPr>
          <p:cNvSpPr>
            <a:spLocks noGrp="1"/>
          </p:cNvSpPr>
          <p:nvPr>
            <p:ph type="title"/>
          </p:nvPr>
        </p:nvSpPr>
        <p:spPr>
          <a:xfrm>
            <a:off x="634276" y="640080"/>
            <a:ext cx="4208656" cy="3034857"/>
          </a:xfrm>
        </p:spPr>
        <p:txBody>
          <a:bodyPr vert="horz" lIns="91440" tIns="45720" rIns="91440" bIns="45720" rtlCol="0" anchor="b">
            <a:normAutofit/>
          </a:bodyPr>
          <a:lstStyle/>
          <a:p>
            <a:pPr algn="r"/>
            <a:r>
              <a:rPr lang="en-US" sz="4400" kern="1200" cap="all" spc="200" baseline="0">
                <a:solidFill>
                  <a:srgbClr val="FFFFFF"/>
                </a:solidFill>
                <a:latin typeface="+mj-lt"/>
                <a:ea typeface="+mj-ea"/>
                <a:cs typeface="+mj-cs"/>
              </a:rPr>
              <a:t>A world of distractions</a:t>
            </a:r>
          </a:p>
        </p:txBody>
      </p:sp>
      <p:cxnSp>
        <p:nvCxnSpPr>
          <p:cNvPr id="30" name="Straight Connector 29">
            <a:extLst>
              <a:ext uri="{FF2B5EF4-FFF2-40B4-BE49-F238E27FC236}">
                <a16:creationId xmlns:a16="http://schemas.microsoft.com/office/drawing/2014/main" id="{52F50912-06FD-4216-BAD3-21050F5956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diagram of a person with different thoughts&#10;&#10;Description automatically generated with medium confidence">
            <a:extLst>
              <a:ext uri="{FF2B5EF4-FFF2-40B4-BE49-F238E27FC236}">
                <a16:creationId xmlns:a16="http://schemas.microsoft.com/office/drawing/2014/main" id="{2A2CB10E-FE5D-2FCC-ACFB-86849B22028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096000" y="1040970"/>
            <a:ext cx="5459470" cy="4777035"/>
          </a:xfrm>
          <a:prstGeom prst="rect">
            <a:avLst/>
          </a:prstGeom>
        </p:spPr>
      </p:pic>
      <p:sp>
        <p:nvSpPr>
          <p:cNvPr id="6" name="TextBox 5">
            <a:extLst>
              <a:ext uri="{FF2B5EF4-FFF2-40B4-BE49-F238E27FC236}">
                <a16:creationId xmlns:a16="http://schemas.microsoft.com/office/drawing/2014/main" id="{48223041-7FA8-490E-EA11-B8611367980E}"/>
              </a:ext>
            </a:extLst>
          </p:cNvPr>
          <p:cNvSpPr txBox="1"/>
          <p:nvPr/>
        </p:nvSpPr>
        <p:spPr>
          <a:xfrm>
            <a:off x="9435979" y="5617950"/>
            <a:ext cx="211949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ccmit.mit.edu/observation/">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3375004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42E59668-3C21-4C75-9F1D-FC8FC2F32C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1" name="Oval 5">
            <a:extLst>
              <a:ext uri="{FF2B5EF4-FFF2-40B4-BE49-F238E27FC236}">
                <a16:creationId xmlns:a16="http://schemas.microsoft.com/office/drawing/2014/main" id="{52A002CF-6EAF-497D-9B9B-EF9F44518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62" name="Straight Connector 61">
            <a:extLst>
              <a:ext uri="{FF2B5EF4-FFF2-40B4-BE49-F238E27FC236}">
                <a16:creationId xmlns:a16="http://schemas.microsoft.com/office/drawing/2014/main" id="{BF631B04-CB79-4ABB-B631-511E05B250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0481CA86-EF04-4CCF-855B-0D3FA1216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274"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F6AAADF3-4504-485E-9FD1-A0115962B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9349" y="0"/>
            <a:ext cx="462006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98DB72-9FFB-A481-6060-D9CE88AF9FBB}"/>
              </a:ext>
            </a:extLst>
          </p:cNvPr>
          <p:cNvSpPr>
            <a:spLocks noGrp="1"/>
          </p:cNvSpPr>
          <p:nvPr>
            <p:ph type="title"/>
          </p:nvPr>
        </p:nvSpPr>
        <p:spPr>
          <a:xfrm>
            <a:off x="8059271" y="681318"/>
            <a:ext cx="3492552" cy="3221475"/>
          </a:xfrm>
        </p:spPr>
        <p:txBody>
          <a:bodyPr vert="horz" lIns="91440" tIns="45720" rIns="91440" bIns="45720" rtlCol="0" anchor="b">
            <a:normAutofit/>
          </a:bodyPr>
          <a:lstStyle/>
          <a:p>
            <a:r>
              <a:rPr lang="en-US" sz="4400" spc="200">
                <a:solidFill>
                  <a:srgbClr val="FFFFFF"/>
                </a:solidFill>
              </a:rPr>
              <a:t>Advertisements, distractions, and our state of mind</a:t>
            </a:r>
          </a:p>
        </p:txBody>
      </p:sp>
      <p:pic>
        <p:nvPicPr>
          <p:cNvPr id="5" name="Content Placeholder 4" descr="A group of people walking in a city&#10;&#10;Description automatically generated">
            <a:extLst>
              <a:ext uri="{FF2B5EF4-FFF2-40B4-BE49-F238E27FC236}">
                <a16:creationId xmlns:a16="http://schemas.microsoft.com/office/drawing/2014/main" id="{ADE3A3CD-1449-C62D-0FCA-4E77C47A7C5C}"/>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8913" r="2" b="2"/>
          <a:stretch/>
        </p:blipFill>
        <p:spPr>
          <a:xfrm>
            <a:off x="-1" y="-975"/>
            <a:ext cx="3629321" cy="3356917"/>
          </a:xfrm>
          <a:prstGeom prst="rect">
            <a:avLst/>
          </a:prstGeom>
        </p:spPr>
      </p:pic>
      <p:pic>
        <p:nvPicPr>
          <p:cNvPr id="8" name="Content Placeholder 7" descr="A globe surrounded by different social media icons&#10;&#10;Description automatically generated">
            <a:extLst>
              <a:ext uri="{FF2B5EF4-FFF2-40B4-BE49-F238E27FC236}">
                <a16:creationId xmlns:a16="http://schemas.microsoft.com/office/drawing/2014/main" id="{5F15802D-D40C-42AB-07A2-65222FA6D930}"/>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l="10418" r="12713" b="3"/>
          <a:stretch/>
        </p:blipFill>
        <p:spPr>
          <a:xfrm>
            <a:off x="3789575" y="10"/>
            <a:ext cx="3633464" cy="3355932"/>
          </a:xfrm>
          <a:prstGeom prst="rect">
            <a:avLst/>
          </a:prstGeom>
        </p:spPr>
      </p:pic>
      <p:pic>
        <p:nvPicPr>
          <p:cNvPr id="11" name="Content Placeholder 10" descr="A computer with a globe on the screen&#10;&#10;Description automatically generated">
            <a:extLst>
              <a:ext uri="{FF2B5EF4-FFF2-40B4-BE49-F238E27FC236}">
                <a16:creationId xmlns:a16="http://schemas.microsoft.com/office/drawing/2014/main" id="{749785EB-DF5B-0AC5-2107-1BC12137F979}"/>
              </a:ext>
            </a:extLst>
          </p:cNvPr>
          <p:cNvPicPr>
            <a:picLocks noChangeAspect="1"/>
          </p:cNvPicPr>
          <p:nvPr/>
        </p:nvPicPr>
        <p:blipFill rotWithShape="1">
          <a:blip r:embed="rId7">
            <a:extLst>
              <a:ext uri="{837473B0-CC2E-450A-ABE3-18F120FF3D39}">
                <a1611:picAttrSrcUrl xmlns:a1611="http://schemas.microsoft.com/office/drawing/2016/11/main" r:id="rId8"/>
              </a:ext>
            </a:extLst>
          </a:blip>
          <a:srcRect r="-1" b="5608"/>
          <a:stretch/>
        </p:blipFill>
        <p:spPr>
          <a:xfrm>
            <a:off x="-4144" y="3494689"/>
            <a:ext cx="7423238" cy="3363311"/>
          </a:xfrm>
          <a:prstGeom prst="rect">
            <a:avLst/>
          </a:prstGeom>
        </p:spPr>
      </p:pic>
      <p:cxnSp>
        <p:nvCxnSpPr>
          <p:cNvPr id="65" name="Straight Connector 64">
            <a:extLst>
              <a:ext uri="{FF2B5EF4-FFF2-40B4-BE49-F238E27FC236}">
                <a16:creationId xmlns:a16="http://schemas.microsoft.com/office/drawing/2014/main" id="{1511B80B-EF72-4801-A384-8D8275769F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4566" y="3925122"/>
            <a:ext cx="292608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016F938-060E-9B61-9952-86F375031E3F}"/>
              </a:ext>
            </a:extLst>
          </p:cNvPr>
          <p:cNvSpPr txBox="1"/>
          <p:nvPr/>
        </p:nvSpPr>
        <p:spPr>
          <a:xfrm>
            <a:off x="1235716" y="3155887"/>
            <a:ext cx="2393604"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frank.itlab.us/photo_essays/wrapper.php?jan_17_2012_sunrise.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9"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
        <p:nvSpPr>
          <p:cNvPr id="13" name="TextBox 12">
            <a:extLst>
              <a:ext uri="{FF2B5EF4-FFF2-40B4-BE49-F238E27FC236}">
                <a16:creationId xmlns:a16="http://schemas.microsoft.com/office/drawing/2014/main" id="{4F2FB6E0-9B97-C208-CB01-EBE47B89CB35}"/>
              </a:ext>
            </a:extLst>
          </p:cNvPr>
          <p:cNvSpPr txBox="1"/>
          <p:nvPr/>
        </p:nvSpPr>
        <p:spPr>
          <a:xfrm>
            <a:off x="5299604" y="6657945"/>
            <a:ext cx="211949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8" tooltip="https://www.flickr.com/photos/9106303@N05/504532023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10"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2985719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1"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3" name="Straight Connector 22">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25" name="Rectangle 24">
            <a:extLst>
              <a:ext uri="{FF2B5EF4-FFF2-40B4-BE49-F238E27FC236}">
                <a16:creationId xmlns:a16="http://schemas.microsoft.com/office/drawing/2014/main" id="{286BE877-8405-42B2-A8E4-BF4224E015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F4916F3-5270-48BF-8D54-7990F611B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0178"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C73E0E-9D3C-BC9E-8696-558417A8AF1C}"/>
              </a:ext>
            </a:extLst>
          </p:cNvPr>
          <p:cNvSpPr>
            <a:spLocks noGrp="1"/>
          </p:cNvSpPr>
          <p:nvPr>
            <p:ph type="title"/>
          </p:nvPr>
        </p:nvSpPr>
        <p:spPr>
          <a:xfrm>
            <a:off x="7354454" y="640080"/>
            <a:ext cx="4208656" cy="3034857"/>
          </a:xfrm>
        </p:spPr>
        <p:txBody>
          <a:bodyPr vert="horz" lIns="91440" tIns="45720" rIns="91440" bIns="45720" rtlCol="0" anchor="b">
            <a:normAutofit/>
          </a:bodyPr>
          <a:lstStyle/>
          <a:p>
            <a:r>
              <a:rPr lang="en-US" sz="4400" kern="1200" cap="all" spc="200" baseline="0">
                <a:solidFill>
                  <a:srgbClr val="FFFFFF"/>
                </a:solidFill>
                <a:latin typeface="+mj-lt"/>
                <a:ea typeface="+mj-ea"/>
                <a:cs typeface="+mj-cs"/>
              </a:rPr>
              <a:t>Where do we spend our time? </a:t>
            </a:r>
            <a:br>
              <a:rPr lang="en-US" sz="4400" kern="1200" cap="all" spc="200" baseline="0">
                <a:solidFill>
                  <a:srgbClr val="FFFFFF"/>
                </a:solidFill>
                <a:latin typeface="+mj-lt"/>
                <a:ea typeface="+mj-ea"/>
                <a:cs typeface="+mj-cs"/>
              </a:rPr>
            </a:br>
            <a:r>
              <a:rPr lang="en-US" sz="4400" kern="1200" cap="all" spc="200" baseline="0">
                <a:solidFill>
                  <a:srgbClr val="FFFFFF"/>
                </a:solidFill>
                <a:latin typeface="+mj-lt"/>
                <a:ea typeface="+mj-ea"/>
                <a:cs typeface="+mj-cs"/>
              </a:rPr>
              <a:t>who do we give our time to?</a:t>
            </a:r>
          </a:p>
        </p:txBody>
      </p:sp>
      <p:sp>
        <p:nvSpPr>
          <p:cNvPr id="3" name="Content Placeholder 2">
            <a:extLst>
              <a:ext uri="{FF2B5EF4-FFF2-40B4-BE49-F238E27FC236}">
                <a16:creationId xmlns:a16="http://schemas.microsoft.com/office/drawing/2014/main" id="{BC91B9D6-3EF8-374D-7C0F-F9DF76D4E245}"/>
              </a:ext>
            </a:extLst>
          </p:cNvPr>
          <p:cNvSpPr>
            <a:spLocks noGrp="1"/>
          </p:cNvSpPr>
          <p:nvPr>
            <p:ph idx="1"/>
          </p:nvPr>
        </p:nvSpPr>
        <p:spPr>
          <a:xfrm>
            <a:off x="7359099" y="3849539"/>
            <a:ext cx="4204012" cy="2359417"/>
          </a:xfrm>
        </p:spPr>
        <p:txBody>
          <a:bodyPr vert="horz" lIns="91440" tIns="45720" rIns="91440" bIns="45720" rtlCol="0" anchor="t">
            <a:normAutofit/>
          </a:bodyPr>
          <a:lstStyle/>
          <a:p>
            <a:pPr marL="0" indent="0">
              <a:lnSpc>
                <a:spcPct val="100000"/>
              </a:lnSpc>
              <a:spcBef>
                <a:spcPts val="0"/>
              </a:spcBef>
              <a:buNone/>
            </a:pPr>
            <a:r>
              <a:rPr lang="en-US" sz="3200" i="1" dirty="0">
                <a:solidFill>
                  <a:srgbClr val="FFFFFF"/>
                </a:solidFill>
              </a:rPr>
              <a:t>What you give your attention to, will determine your reality. </a:t>
            </a:r>
          </a:p>
        </p:txBody>
      </p:sp>
      <p:pic>
        <p:nvPicPr>
          <p:cNvPr id="7" name="Graphic 6" descr="Clock">
            <a:extLst>
              <a:ext uri="{FF2B5EF4-FFF2-40B4-BE49-F238E27FC236}">
                <a16:creationId xmlns:a16="http://schemas.microsoft.com/office/drawing/2014/main" id="{84A6CDB6-A876-7A22-3C1F-3D353F58342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3467" y="699753"/>
            <a:ext cx="5459470" cy="5459470"/>
          </a:xfrm>
          <a:prstGeom prst="rect">
            <a:avLst/>
          </a:prstGeom>
        </p:spPr>
      </p:pic>
      <p:cxnSp>
        <p:nvCxnSpPr>
          <p:cNvPr id="29" name="Straight Connector 28">
            <a:extLst>
              <a:ext uri="{FF2B5EF4-FFF2-40B4-BE49-F238E27FC236}">
                <a16:creationId xmlns:a16="http://schemas.microsoft.com/office/drawing/2014/main" id="{F49244C8-BD6D-4309-8235-706CBF26EF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06857"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685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1032">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4E59B0-8A74-073B-33AD-0C1D1041B9E0}"/>
              </a:ext>
            </a:extLst>
          </p:cNvPr>
          <p:cNvSpPr>
            <a:spLocks noGrp="1"/>
          </p:cNvSpPr>
          <p:nvPr>
            <p:ph type="title"/>
          </p:nvPr>
        </p:nvSpPr>
        <p:spPr>
          <a:xfrm>
            <a:off x="1024129" y="585216"/>
            <a:ext cx="3779085" cy="1499616"/>
          </a:xfrm>
        </p:spPr>
        <p:txBody>
          <a:bodyPr>
            <a:normAutofit/>
          </a:bodyPr>
          <a:lstStyle/>
          <a:p>
            <a:r>
              <a:rPr lang="en-US">
                <a:solidFill>
                  <a:srgbClr val="FFFFFF"/>
                </a:solidFill>
              </a:rPr>
              <a:t>What is attention?</a:t>
            </a:r>
          </a:p>
        </p:txBody>
      </p:sp>
      <p:cxnSp>
        <p:nvCxnSpPr>
          <p:cNvPr id="1035" name="Straight Connector 1034">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030" name="Content Placeholder 1029">
            <a:extLst>
              <a:ext uri="{FF2B5EF4-FFF2-40B4-BE49-F238E27FC236}">
                <a16:creationId xmlns:a16="http://schemas.microsoft.com/office/drawing/2014/main" id="{360DCA81-5CD6-C764-ABE7-8801F65B31F9}"/>
              </a:ext>
            </a:extLst>
          </p:cNvPr>
          <p:cNvSpPr>
            <a:spLocks noGrp="1"/>
          </p:cNvSpPr>
          <p:nvPr>
            <p:ph idx="1"/>
          </p:nvPr>
        </p:nvSpPr>
        <p:spPr>
          <a:xfrm>
            <a:off x="1024129" y="2286000"/>
            <a:ext cx="3791711" cy="3931920"/>
          </a:xfrm>
        </p:spPr>
        <p:txBody>
          <a:bodyPr>
            <a:normAutofit/>
          </a:bodyPr>
          <a:lstStyle/>
          <a:p>
            <a:r>
              <a:rPr lang="en-US" dirty="0">
                <a:solidFill>
                  <a:srgbClr val="FFFFFF"/>
                </a:solidFill>
              </a:rPr>
              <a:t>Courtesy</a:t>
            </a:r>
          </a:p>
          <a:p>
            <a:r>
              <a:rPr lang="en-US" dirty="0">
                <a:solidFill>
                  <a:srgbClr val="FFFFFF"/>
                </a:solidFill>
              </a:rPr>
              <a:t>What a lover gives their beloved</a:t>
            </a:r>
          </a:p>
          <a:p>
            <a:r>
              <a:rPr lang="en-US" dirty="0">
                <a:solidFill>
                  <a:srgbClr val="FFFFFF"/>
                </a:solidFill>
              </a:rPr>
              <a:t>Devotion</a:t>
            </a:r>
          </a:p>
          <a:p>
            <a:r>
              <a:rPr lang="en-US" dirty="0">
                <a:solidFill>
                  <a:srgbClr val="FFFFFF"/>
                </a:solidFill>
              </a:rPr>
              <a:t>In Arabic – </a:t>
            </a:r>
            <a:r>
              <a:rPr lang="en-US" dirty="0" err="1">
                <a:solidFill>
                  <a:srgbClr val="FFFFFF"/>
                </a:solidFill>
              </a:rPr>
              <a:t>ihtimam</a:t>
            </a:r>
            <a:r>
              <a:rPr lang="en-US" dirty="0">
                <a:solidFill>
                  <a:srgbClr val="FFFFFF"/>
                </a:solidFill>
              </a:rPr>
              <a:t> </a:t>
            </a:r>
            <a:r>
              <a:rPr lang="ar-AE" b="0" i="0" u="none" strike="noStrike" dirty="0">
                <a:solidFill>
                  <a:srgbClr val="000000"/>
                </a:solidFill>
                <a:effectLst/>
                <a:latin typeface="-webkit-standard"/>
              </a:rPr>
              <a:t>إهتمام</a:t>
            </a:r>
            <a:r>
              <a:rPr lang="en-US" dirty="0">
                <a:solidFill>
                  <a:srgbClr val="FFFFFF"/>
                </a:solidFill>
              </a:rPr>
              <a:t> what you are concerned with and what preoccupies your mind.</a:t>
            </a:r>
          </a:p>
        </p:txBody>
      </p:sp>
      <p:pic>
        <p:nvPicPr>
          <p:cNvPr id="1026" name="Picture 2" descr="Not Paying Attention Cartoons and Comics - funny pictures from CartoonStock">
            <a:extLst>
              <a:ext uri="{FF2B5EF4-FFF2-40B4-BE49-F238E27FC236}">
                <a16:creationId xmlns:a16="http://schemas.microsoft.com/office/drawing/2014/main" id="{56FFF185-EB82-4035-6638-933ABDAB594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6000" y="694203"/>
            <a:ext cx="5455921" cy="5469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636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Integral</Template>
  <TotalTime>1564</TotalTime>
  <Words>2865</Words>
  <Application>Microsoft Macintosh PowerPoint</Application>
  <PresentationFormat>Widescreen</PresentationFormat>
  <Paragraphs>151</Paragraphs>
  <Slides>18</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-webkit-standard</vt:lpstr>
      <vt:lpstr>Aptos</vt:lpstr>
      <vt:lpstr>freight-text-pro</vt:lpstr>
      <vt:lpstr>Open Sans</vt:lpstr>
      <vt:lpstr>Tw Cen MT</vt:lpstr>
      <vt:lpstr>Tw Cen MT Condensed</vt:lpstr>
      <vt:lpstr>Wingdings 3</vt:lpstr>
      <vt:lpstr>Integral</vt:lpstr>
      <vt:lpstr>Faith &amp; Mindfulness</vt:lpstr>
      <vt:lpstr>PowerPoint Presentation</vt:lpstr>
      <vt:lpstr>Muraqabah مراقبة</vt:lpstr>
      <vt:lpstr>Origins of mindfulness</vt:lpstr>
      <vt:lpstr>Sati = dhikr</vt:lpstr>
      <vt:lpstr>A world of distractions</vt:lpstr>
      <vt:lpstr>Advertisements, distractions, and our state of mind</vt:lpstr>
      <vt:lpstr>Where do we spend our time?  who do we give our time to?</vt:lpstr>
      <vt:lpstr>What is attention?</vt:lpstr>
      <vt:lpstr>Yaqadha يقظة</vt:lpstr>
      <vt:lpstr>Life is a gift from allah </vt:lpstr>
      <vt:lpstr>Imam al-qushayri</vt:lpstr>
      <vt:lpstr>PowerPoint Presentation</vt:lpstr>
      <vt:lpstr>Dua of Adem (as)</vt:lpstr>
      <vt:lpstr>Time is what you are in</vt:lpstr>
      <vt:lpstr>What is allah going to do through me today?</vt:lpstr>
      <vt:lpstr>Prophet muhammad</vt:lpstr>
      <vt:lpstr>Compiled dhikrs &amp; ibadat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Renew Seminar</dc:title>
  <dc:creator>Lyndsey Eksili</dc:creator>
  <cp:lastModifiedBy>Lyndsey Eksili</cp:lastModifiedBy>
  <cp:revision>16</cp:revision>
  <dcterms:created xsi:type="dcterms:W3CDTF">2024-04-13T22:38:12Z</dcterms:created>
  <dcterms:modified xsi:type="dcterms:W3CDTF">2024-10-20T18:00:36Z</dcterms:modified>
</cp:coreProperties>
</file>