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5"/>
  </p:notesMasterIdLst>
  <p:sldIdLst>
    <p:sldId id="256" r:id="rId2"/>
    <p:sldId id="257" r:id="rId3"/>
    <p:sldId id="273" r:id="rId4"/>
    <p:sldId id="259" r:id="rId5"/>
    <p:sldId id="260" r:id="rId6"/>
    <p:sldId id="261" r:id="rId7"/>
    <p:sldId id="262" r:id="rId8"/>
    <p:sldId id="263" r:id="rId9"/>
    <p:sldId id="264" r:id="rId10"/>
    <p:sldId id="265" r:id="rId11"/>
    <p:sldId id="266" r:id="rId12"/>
    <p:sldId id="274"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35"/>
    <p:restoredTop sz="72801"/>
  </p:normalViewPr>
  <p:slideViewPr>
    <p:cSldViewPr snapToGrid="0">
      <p:cViewPr varScale="1">
        <p:scale>
          <a:sx n="84" d="100"/>
          <a:sy n="84" d="100"/>
        </p:scale>
        <p:origin x="11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2D9C0-AC2E-460D-BB31-BDDB577EA03B}"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5BB954A-4496-40CA-A9C3-C4ECD7744282}">
      <dgm:prSet/>
      <dgm:spPr/>
      <dgm:t>
        <a:bodyPr/>
        <a:lstStyle/>
        <a:p>
          <a:r>
            <a:rPr lang="en-US" dirty="0" err="1"/>
            <a:t>Hocaefendi’s</a:t>
          </a:r>
          <a:r>
            <a:rPr lang="en-US" dirty="0"/>
            <a:t> translation: This is the Book: there is no doubt about it. A perfect guidance for the </a:t>
          </a:r>
          <a:r>
            <a:rPr lang="en-US" dirty="0">
              <a:solidFill>
                <a:srgbClr val="FFFF00"/>
              </a:solidFill>
            </a:rPr>
            <a:t>God-revering, pious</a:t>
          </a:r>
          <a:r>
            <a:rPr lang="en-US" dirty="0"/>
            <a:t>, who keep their duty to God. (Al-Baqarah 2:2)</a:t>
          </a:r>
        </a:p>
      </dgm:t>
    </dgm:pt>
    <dgm:pt modelId="{8783B7EF-7F39-4B96-AF8D-7CCCA35ABE7F}" type="parTrans" cxnId="{61B7E670-3EAC-4513-AED2-832254A7E7A9}">
      <dgm:prSet/>
      <dgm:spPr/>
      <dgm:t>
        <a:bodyPr/>
        <a:lstStyle/>
        <a:p>
          <a:endParaRPr lang="en-US"/>
        </a:p>
      </dgm:t>
    </dgm:pt>
    <dgm:pt modelId="{E6CB415C-54FB-425C-92C3-FF61B871621A}" type="sibTrans" cxnId="{61B7E670-3EAC-4513-AED2-832254A7E7A9}">
      <dgm:prSet/>
      <dgm:spPr/>
      <dgm:t>
        <a:bodyPr/>
        <a:lstStyle/>
        <a:p>
          <a:endParaRPr lang="en-US"/>
        </a:p>
      </dgm:t>
    </dgm:pt>
    <dgm:pt modelId="{1B9D458B-7574-48E8-8448-B5F8BB0FC8DF}">
      <dgm:prSet/>
      <dgm:spPr/>
      <dgm:t>
        <a:bodyPr/>
        <a:lstStyle/>
        <a:p>
          <a:r>
            <a:rPr lang="en-US"/>
            <a:t>Muttaqin = God-revering, pious </a:t>
          </a:r>
        </a:p>
      </dgm:t>
    </dgm:pt>
    <dgm:pt modelId="{DD30A75B-6C21-4829-A518-A95D257CB0AB}" type="parTrans" cxnId="{50B630E3-7F53-425D-9F7C-9D0CCE004E69}">
      <dgm:prSet/>
      <dgm:spPr/>
      <dgm:t>
        <a:bodyPr/>
        <a:lstStyle/>
        <a:p>
          <a:endParaRPr lang="en-US"/>
        </a:p>
      </dgm:t>
    </dgm:pt>
    <dgm:pt modelId="{9FF02285-33F4-48CF-81E1-47ED5EB40A6F}" type="sibTrans" cxnId="{50B630E3-7F53-425D-9F7C-9D0CCE004E69}">
      <dgm:prSet/>
      <dgm:spPr/>
      <dgm:t>
        <a:bodyPr/>
        <a:lstStyle/>
        <a:p>
          <a:endParaRPr lang="en-US"/>
        </a:p>
      </dgm:t>
    </dgm:pt>
    <dgm:pt modelId="{BB5FE996-7CF6-344F-BE47-79039D816DF7}" type="pres">
      <dgm:prSet presAssocID="{D2E2D9C0-AC2E-460D-BB31-BDDB577EA03B}" presName="Name0" presStyleCnt="0">
        <dgm:presLayoutVars>
          <dgm:dir/>
          <dgm:animLvl val="lvl"/>
          <dgm:resizeHandles val="exact"/>
        </dgm:presLayoutVars>
      </dgm:prSet>
      <dgm:spPr/>
    </dgm:pt>
    <dgm:pt modelId="{EF90789D-75B6-8B44-9C0E-FA7E369EA58A}" type="pres">
      <dgm:prSet presAssocID="{1B9D458B-7574-48E8-8448-B5F8BB0FC8DF}" presName="boxAndChildren" presStyleCnt="0"/>
      <dgm:spPr/>
    </dgm:pt>
    <dgm:pt modelId="{E9516DBE-0EDA-2F4C-9804-43360D7CF920}" type="pres">
      <dgm:prSet presAssocID="{1B9D458B-7574-48E8-8448-B5F8BB0FC8DF}" presName="parentTextBox" presStyleLbl="node1" presStyleIdx="0" presStyleCnt="2"/>
      <dgm:spPr/>
    </dgm:pt>
    <dgm:pt modelId="{82578093-9F9E-FC47-830C-296822A5D143}" type="pres">
      <dgm:prSet presAssocID="{E6CB415C-54FB-425C-92C3-FF61B871621A}" presName="sp" presStyleCnt="0"/>
      <dgm:spPr/>
    </dgm:pt>
    <dgm:pt modelId="{F44BD769-AF88-CF4A-9FEF-3DBA86AE3E98}" type="pres">
      <dgm:prSet presAssocID="{B5BB954A-4496-40CA-A9C3-C4ECD7744282}" presName="arrowAndChildren" presStyleCnt="0"/>
      <dgm:spPr/>
    </dgm:pt>
    <dgm:pt modelId="{F549A302-C925-9A43-9CED-CB4126D3B2F8}" type="pres">
      <dgm:prSet presAssocID="{B5BB954A-4496-40CA-A9C3-C4ECD7744282}" presName="parentTextArrow" presStyleLbl="node1" presStyleIdx="1" presStyleCnt="2"/>
      <dgm:spPr/>
    </dgm:pt>
  </dgm:ptLst>
  <dgm:cxnLst>
    <dgm:cxn modelId="{15EED214-9607-9C44-9298-2DDBF6BFCB81}" type="presOf" srcId="{1B9D458B-7574-48E8-8448-B5F8BB0FC8DF}" destId="{E9516DBE-0EDA-2F4C-9804-43360D7CF920}" srcOrd="0" destOrd="0" presId="urn:microsoft.com/office/officeart/2005/8/layout/process4"/>
    <dgm:cxn modelId="{EDAD8570-B5B5-5B4A-9614-9B2A673FA755}" type="presOf" srcId="{B5BB954A-4496-40CA-A9C3-C4ECD7744282}" destId="{F549A302-C925-9A43-9CED-CB4126D3B2F8}" srcOrd="0" destOrd="0" presId="urn:microsoft.com/office/officeart/2005/8/layout/process4"/>
    <dgm:cxn modelId="{61B7E670-3EAC-4513-AED2-832254A7E7A9}" srcId="{D2E2D9C0-AC2E-460D-BB31-BDDB577EA03B}" destId="{B5BB954A-4496-40CA-A9C3-C4ECD7744282}" srcOrd="0" destOrd="0" parTransId="{8783B7EF-7F39-4B96-AF8D-7CCCA35ABE7F}" sibTransId="{E6CB415C-54FB-425C-92C3-FF61B871621A}"/>
    <dgm:cxn modelId="{50B630E3-7F53-425D-9F7C-9D0CCE004E69}" srcId="{D2E2D9C0-AC2E-460D-BB31-BDDB577EA03B}" destId="{1B9D458B-7574-48E8-8448-B5F8BB0FC8DF}" srcOrd="1" destOrd="0" parTransId="{DD30A75B-6C21-4829-A518-A95D257CB0AB}" sibTransId="{9FF02285-33F4-48CF-81E1-47ED5EB40A6F}"/>
    <dgm:cxn modelId="{ED1912F6-1ECB-5743-8F71-E5D9FA47E214}" type="presOf" srcId="{D2E2D9C0-AC2E-460D-BB31-BDDB577EA03B}" destId="{BB5FE996-7CF6-344F-BE47-79039D816DF7}" srcOrd="0" destOrd="0" presId="urn:microsoft.com/office/officeart/2005/8/layout/process4"/>
    <dgm:cxn modelId="{F86BA1A6-213E-8043-8853-61A1BA41796D}" type="presParOf" srcId="{BB5FE996-7CF6-344F-BE47-79039D816DF7}" destId="{EF90789D-75B6-8B44-9C0E-FA7E369EA58A}" srcOrd="0" destOrd="0" presId="urn:microsoft.com/office/officeart/2005/8/layout/process4"/>
    <dgm:cxn modelId="{CE860671-A173-3945-9128-A4EF80DC46BF}" type="presParOf" srcId="{EF90789D-75B6-8B44-9C0E-FA7E369EA58A}" destId="{E9516DBE-0EDA-2F4C-9804-43360D7CF920}" srcOrd="0" destOrd="0" presId="urn:microsoft.com/office/officeart/2005/8/layout/process4"/>
    <dgm:cxn modelId="{D9D6B3EF-4C03-3147-A124-5FA9A89EB2F0}" type="presParOf" srcId="{BB5FE996-7CF6-344F-BE47-79039D816DF7}" destId="{82578093-9F9E-FC47-830C-296822A5D143}" srcOrd="1" destOrd="0" presId="urn:microsoft.com/office/officeart/2005/8/layout/process4"/>
    <dgm:cxn modelId="{AF36978B-0776-EF41-938C-021B5A20D18F}" type="presParOf" srcId="{BB5FE996-7CF6-344F-BE47-79039D816DF7}" destId="{F44BD769-AF88-CF4A-9FEF-3DBA86AE3E98}" srcOrd="2" destOrd="0" presId="urn:microsoft.com/office/officeart/2005/8/layout/process4"/>
    <dgm:cxn modelId="{D233C4B3-F167-684B-8A00-E759353070A3}" type="presParOf" srcId="{F44BD769-AF88-CF4A-9FEF-3DBA86AE3E98}" destId="{F549A302-C925-9A43-9CED-CB4126D3B2F8}"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16DBE-0EDA-2F4C-9804-43360D7CF920}">
      <dsp:nvSpPr>
        <dsp:cNvPr id="0" name=""/>
        <dsp:cNvSpPr/>
      </dsp:nvSpPr>
      <dsp:spPr>
        <a:xfrm>
          <a:off x="0" y="3112552"/>
          <a:ext cx="7117918" cy="204217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a:t>Muttaqin = God-revering, pious </a:t>
          </a:r>
        </a:p>
      </dsp:txBody>
      <dsp:txXfrm>
        <a:off x="0" y="3112552"/>
        <a:ext cx="7117918" cy="2042171"/>
      </dsp:txXfrm>
    </dsp:sp>
    <dsp:sp modelId="{F549A302-C925-9A43-9CED-CB4126D3B2F8}">
      <dsp:nvSpPr>
        <dsp:cNvPr id="0" name=""/>
        <dsp:cNvSpPr/>
      </dsp:nvSpPr>
      <dsp:spPr>
        <a:xfrm rot="10800000">
          <a:off x="0" y="2325"/>
          <a:ext cx="7117918" cy="3140859"/>
        </a:xfrm>
        <a:prstGeom prst="upArrowCallout">
          <a:avLst/>
        </a:prstGeom>
        <a:solidFill>
          <a:schemeClr val="accent2">
            <a:hueOff val="-8056765"/>
            <a:satOff val="-14407"/>
            <a:lumOff val="215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err="1"/>
            <a:t>Hocaefendi’s</a:t>
          </a:r>
          <a:r>
            <a:rPr lang="en-US" sz="2900" kern="1200" dirty="0"/>
            <a:t> translation: This is the Book: there is no doubt about it. A perfect guidance for the </a:t>
          </a:r>
          <a:r>
            <a:rPr lang="en-US" sz="2900" kern="1200" dirty="0">
              <a:solidFill>
                <a:srgbClr val="FFFF00"/>
              </a:solidFill>
            </a:rPr>
            <a:t>God-revering, pious</a:t>
          </a:r>
          <a:r>
            <a:rPr lang="en-US" sz="2900" kern="1200" dirty="0"/>
            <a:t>, who keep their duty to God. (Al-Baqarah 2:2)</a:t>
          </a:r>
        </a:p>
      </dsp:txBody>
      <dsp:txXfrm rot="10800000">
        <a:off x="0" y="2325"/>
        <a:ext cx="7117918" cy="204083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17319-C1D7-3F48-B734-A3DB25FA4052}" type="datetimeFigureOut">
              <a:rPr lang="en-US" smtClean="0"/>
              <a:t>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21419-B5C4-9D4D-B7CC-86E54EA880FE}" type="slidenum">
              <a:rPr lang="en-US" smtClean="0"/>
              <a:t>‹#›</a:t>
            </a:fld>
            <a:endParaRPr lang="en-US"/>
          </a:p>
        </p:txBody>
      </p:sp>
    </p:spTree>
    <p:extLst>
      <p:ext uri="{BB962C8B-B14F-4D97-AF65-F5344CB8AC3E}">
        <p14:creationId xmlns:p14="http://schemas.microsoft.com/office/powerpoint/2010/main" val="1789414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1</a:t>
            </a:fld>
            <a:endParaRPr lang="en-US"/>
          </a:p>
        </p:txBody>
      </p:sp>
    </p:spTree>
    <p:extLst>
      <p:ext uri="{BB962C8B-B14F-4D97-AF65-F5344CB8AC3E}">
        <p14:creationId xmlns:p14="http://schemas.microsoft.com/office/powerpoint/2010/main" val="148276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Calibri" panose="020F0502020204030204" pitchFamily="34" charset="0"/>
              </a:rPr>
              <a:t>Those who believe in the unseen, establish the prayer, spend out of what has been provided for them, believe in what was sent down to the prophets, and the hereafter. THEY ARE THE ONES WITH TRUE GUIDANCE and can be considered amongst the </a:t>
            </a:r>
            <a:r>
              <a:rPr lang="en-US" sz="1800" dirty="0" err="1">
                <a:effectLst/>
                <a:highlight>
                  <a:srgbClr val="FFFFFF"/>
                </a:highlight>
                <a:latin typeface="Calibri" panose="020F0502020204030204" pitchFamily="34" charset="0"/>
              </a:rPr>
              <a:t>muttaqin</a:t>
            </a:r>
            <a:r>
              <a:rPr lang="en-US" sz="1800" dirty="0">
                <a:effectLst/>
                <a:highlight>
                  <a:srgbClr val="FFFFFF"/>
                </a:highlight>
                <a:latin typeface="Calibri" panose="020F0502020204030204" pitchFamily="34" charset="0"/>
              </a:rPr>
              <a:t>. </a:t>
            </a:r>
            <a:endParaRPr lang="en-US" dirty="0">
              <a:effectLst/>
              <a:highlight>
                <a:srgbClr val="FFFFFF"/>
              </a:highlight>
            </a:endParaRPr>
          </a:p>
          <a:p>
            <a:endParaRPr lang="en-US" dirty="0"/>
          </a:p>
          <a:p>
            <a:r>
              <a:rPr lang="en-US" sz="1800" dirty="0">
                <a:effectLst/>
                <a:highlight>
                  <a:srgbClr val="FFFFFF"/>
                </a:highlight>
                <a:latin typeface="Calibri" panose="020F0502020204030204" pitchFamily="34" charset="0"/>
              </a:rPr>
              <a:t>So, let’s summarize quickly what it means to guided so far. </a:t>
            </a:r>
          </a:p>
          <a:p>
            <a:endParaRPr lang="en-US" dirty="0">
              <a:effectLst/>
              <a:highlight>
                <a:srgbClr val="FFFFFF"/>
              </a:highlight>
            </a:endParaRPr>
          </a:p>
          <a:p>
            <a:r>
              <a:rPr lang="en-US" sz="1800" dirty="0">
                <a:effectLst/>
                <a:highlight>
                  <a:srgbClr val="FFFFFF"/>
                </a:highlight>
                <a:latin typeface="Calibri" panose="020F0502020204030204" pitchFamily="34" charset="0"/>
              </a:rPr>
              <a:t>Allah describes in </a:t>
            </a:r>
            <a:r>
              <a:rPr lang="en-US" sz="1800" dirty="0" err="1">
                <a:effectLst/>
                <a:highlight>
                  <a:srgbClr val="FFFFFF"/>
                </a:highlight>
                <a:latin typeface="Calibri" panose="020F0502020204030204" pitchFamily="34" charset="0"/>
              </a:rPr>
              <a:t>Fatiha</a:t>
            </a:r>
            <a:r>
              <a:rPr lang="en-US" sz="1800" dirty="0">
                <a:effectLst/>
                <a:highlight>
                  <a:srgbClr val="FFFFFF"/>
                </a:highlight>
                <a:latin typeface="Calibri" panose="020F0502020204030204" pitchFamily="34" charset="0"/>
              </a:rPr>
              <a:t> and Baqarah that those who are guided are loyal to Allah’s cause and truthful in what they do and say, those who see the hidden Divine Truths and testify to with their lives, in all their deeds and sayings are dedicated to setting everything right, they believe in the unseen, establish their prayers, spend our what has been provided for them, they believe in the messages and books of the prophets, and the hereafter. </a:t>
            </a:r>
          </a:p>
          <a:p>
            <a:endParaRPr lang="en-US" dirty="0">
              <a:effectLst/>
              <a:highlight>
                <a:srgbClr val="FFFFFF"/>
              </a:highlight>
            </a:endParaRPr>
          </a:p>
          <a:p>
            <a:r>
              <a:rPr lang="en-US" sz="1800" dirty="0">
                <a:effectLst/>
                <a:highlight>
                  <a:srgbClr val="FFFFFF"/>
                </a:highlight>
                <a:latin typeface="Calibri" panose="020F0502020204030204" pitchFamily="34" charset="0"/>
              </a:rPr>
              <a:t>So, let me make a point to say this. Allah does not mention here, those who make the most money, or those who earn the highest degrees, or those who have the most friends, and most children, etc.. If you see here, the message is all about believing in the unseen, acting accordingly through prayers, and then taking care of those and the world around us. </a:t>
            </a:r>
          </a:p>
          <a:p>
            <a:endParaRPr lang="en-US" sz="1800" dirty="0">
              <a:effectLst/>
              <a:highlight>
                <a:srgbClr val="FFFFFF"/>
              </a:highlight>
              <a:latin typeface="Calibri" panose="020F0502020204030204" pitchFamily="34" charset="0"/>
            </a:endParaRPr>
          </a:p>
          <a:p>
            <a:r>
              <a:rPr lang="en-US" sz="1800" dirty="0">
                <a:effectLst/>
                <a:highlight>
                  <a:srgbClr val="FFFFFF"/>
                </a:highlight>
                <a:latin typeface="Calibri" panose="020F0502020204030204" pitchFamily="34" charset="0"/>
              </a:rPr>
              <a:t>But I want to point out one more thing in Ayah 5 of Surah Baqarah and that is the word </a:t>
            </a:r>
            <a:r>
              <a:rPr lang="en-US" sz="1800" dirty="0" err="1">
                <a:effectLst/>
                <a:highlight>
                  <a:srgbClr val="FFFFFF"/>
                </a:highlight>
                <a:latin typeface="Calibri" panose="020F0502020204030204" pitchFamily="34" charset="0"/>
              </a:rPr>
              <a:t>muflihun</a:t>
            </a:r>
            <a:r>
              <a:rPr lang="en-US" sz="1800" dirty="0">
                <a:effectLst/>
                <a:highlight>
                  <a:srgbClr val="FFFFFF"/>
                </a:highlight>
                <a:latin typeface="Calibri" panose="020F0502020204030204" pitchFamily="34" charset="0"/>
              </a:rPr>
              <a:t>.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10</a:t>
            </a:fld>
            <a:endParaRPr lang="en-US"/>
          </a:p>
        </p:txBody>
      </p:sp>
    </p:spTree>
    <p:extLst>
      <p:ext uri="{BB962C8B-B14F-4D97-AF65-F5344CB8AC3E}">
        <p14:creationId xmlns:p14="http://schemas.microsoft.com/office/powerpoint/2010/main" val="401027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Calibri" panose="020F0502020204030204" pitchFamily="34" charset="0"/>
              </a:rPr>
              <a:t>There are two words in Arabic that mean successful. One is </a:t>
            </a:r>
            <a:r>
              <a:rPr lang="en-US" sz="1800" dirty="0" err="1">
                <a:effectLst/>
                <a:highlight>
                  <a:srgbClr val="FFFFFF"/>
                </a:highlight>
                <a:latin typeface="Calibri" panose="020F0502020204030204" pitchFamily="34" charset="0"/>
              </a:rPr>
              <a:t>faizun</a:t>
            </a:r>
            <a:r>
              <a:rPr lang="en-US" sz="1800" dirty="0">
                <a:effectLst/>
                <a:highlight>
                  <a:srgbClr val="FFFFFF"/>
                </a:highlight>
                <a:latin typeface="Calibri" panose="020F0502020204030204" pitchFamily="34" charset="0"/>
              </a:rPr>
              <a:t> and one is </a:t>
            </a:r>
            <a:r>
              <a:rPr lang="en-US" sz="1800" dirty="0" err="1">
                <a:effectLst/>
                <a:highlight>
                  <a:srgbClr val="FFFFFF"/>
                </a:highlight>
                <a:latin typeface="Calibri" panose="020F0502020204030204" pitchFamily="34" charset="0"/>
              </a:rPr>
              <a:t>muflihun</a:t>
            </a:r>
            <a:r>
              <a:rPr lang="en-US" sz="1800" dirty="0">
                <a:effectLst/>
                <a:highlight>
                  <a:srgbClr val="FFFFFF"/>
                </a:highlight>
                <a:latin typeface="Calibri" panose="020F0502020204030204" pitchFamily="34" charset="0"/>
              </a:rPr>
              <a:t> which is used in this Ayah. The root of </a:t>
            </a:r>
            <a:r>
              <a:rPr lang="en-US" sz="1800" dirty="0" err="1">
                <a:effectLst/>
                <a:highlight>
                  <a:srgbClr val="FFFFFF"/>
                </a:highlight>
                <a:latin typeface="Calibri" panose="020F0502020204030204" pitchFamily="34" charset="0"/>
              </a:rPr>
              <a:t>muflihun</a:t>
            </a:r>
            <a:r>
              <a:rPr lang="en-US" sz="1800" dirty="0">
                <a:effectLst/>
                <a:highlight>
                  <a:srgbClr val="FFFFFF"/>
                </a:highlight>
                <a:latin typeface="Calibri" panose="020F0502020204030204" pitchFamily="34" charset="0"/>
              </a:rPr>
              <a:t> has several meanings, one of them is that of a farmer. Why is this important? A farmer spends a year preparing his farm for harvest. So, Allah SWT uses this word to tell us that success will come to those who earn it. </a:t>
            </a:r>
            <a:endParaRPr lang="en-US" dirty="0">
              <a:effectLst/>
              <a:highlight>
                <a:srgbClr val="FFFFFF"/>
              </a:highlight>
            </a:endParaRPr>
          </a:p>
          <a:p>
            <a:endParaRPr lang="en-US" dirty="0"/>
          </a:p>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11</a:t>
            </a:fld>
            <a:endParaRPr lang="en-US"/>
          </a:p>
        </p:txBody>
      </p:sp>
    </p:spTree>
    <p:extLst>
      <p:ext uri="{BB962C8B-B14F-4D97-AF65-F5344CB8AC3E}">
        <p14:creationId xmlns:p14="http://schemas.microsoft.com/office/powerpoint/2010/main" val="66335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verse from Surah al-</a:t>
            </a:r>
            <a:r>
              <a:rPr lang="en-US" dirty="0" err="1"/>
              <a:t>Kahf</a:t>
            </a:r>
            <a:r>
              <a:rPr lang="en-US" dirty="0"/>
              <a:t> highlights the contrast between the temporary allure of worldly possessions and the enduring value of good deeds. Our objective today is to understand how dedicating our lives and resources to the path of Allah can lead to eternal rewards.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Wealth and children are indeed the adornments of this worldly life. However, they are ephemeral, destined to decay and return to the earth. This reminds us of the temporary nature of our worldly possessions and the need to look beyond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Sermon: July 5, 1974,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Alemizade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Sırönü</a:t>
            </a:r>
            <a:r>
              <a:rPr lang="en-US" sz="1800" dirty="0">
                <a:effectLst/>
                <a:latin typeface="Calibri" panose="020F0502020204030204" pitchFamily="34" charset="0"/>
                <a:ea typeface="Calibri" panose="020F0502020204030204" pitchFamily="34" charset="0"/>
                <a:cs typeface="Times New Roman" panose="02020603050405020304" pitchFamily="18" charset="0"/>
              </a:rPr>
              <a:t> Mosque,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Edremit</a:t>
            </a:r>
            <a:r>
              <a:rPr lang="en-US" sz="1800" dirty="0">
                <a:effectLst/>
                <a:latin typeface="Calibri" panose="020F0502020204030204" pitchFamily="34" charset="0"/>
                <a:ea typeface="Calibri" panose="020F0502020204030204" pitchFamily="34" charset="0"/>
                <a:cs typeface="Times New Roman" panose="02020603050405020304" pitchFamily="18" charset="0"/>
              </a:rPr>
              <a:t> – I highly recommend reading this when you can, but I want to give a few highlights here. </a:t>
            </a:r>
          </a:p>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12</a:t>
            </a:fld>
            <a:endParaRPr lang="en-US"/>
          </a:p>
        </p:txBody>
      </p:sp>
    </p:spTree>
    <p:extLst>
      <p:ext uri="{BB962C8B-B14F-4D97-AF65-F5344CB8AC3E}">
        <p14:creationId xmlns:p14="http://schemas.microsoft.com/office/powerpoint/2010/main" val="2832795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says to achieve a fruitful and eternal journey, one must dedicate their life to seeking Allah's pleasure. </a:t>
            </a:r>
          </a:p>
          <a:p>
            <a:endParaRPr lang="en-US" dirty="0"/>
          </a:p>
          <a:p>
            <a:r>
              <a:rPr lang="en-US" dirty="0"/>
              <a:t>Engaging in daily acts of benevolence and imbuing each moment with the sacred names of Allah brings divine radiance to one's life. </a:t>
            </a:r>
          </a:p>
          <a:p>
            <a:endParaRPr lang="en-US" dirty="0"/>
          </a:p>
          <a:p>
            <a:r>
              <a:rPr lang="en-US" dirty="0"/>
              <a:t>Turning to Allah with heart, thoughts, and imagination ensures that the fleeting moments of this world are transformed into eternal significance.</a:t>
            </a:r>
          </a:p>
          <a:p>
            <a:endParaRPr lang="en-US" dirty="0"/>
          </a:p>
          <a:p>
            <a:r>
              <a:rPr lang="en-US" dirty="0"/>
              <a:t>He also says Prayers, charity, and good deeds illuminate both the past and future with divine light, and that Quran emphasizes that "lasting good works have a better reward with your Lord and give better grounds for hope.”</a:t>
            </a:r>
          </a:p>
          <a:p>
            <a:endParaRPr lang="en-US" dirty="0"/>
          </a:p>
          <a:p>
            <a:r>
              <a:rPr lang="en-US" dirty="0"/>
              <a:t>**Better '</a:t>
            </a:r>
            <a:r>
              <a:rPr lang="en-US" dirty="0" err="1"/>
              <a:t>Ṣāliḥātu</a:t>
            </a:r>
            <a:r>
              <a:rPr lang="en-US" dirty="0"/>
              <a:t>' (Good Deeds)**:</a:t>
            </a:r>
          </a:p>
          <a:p>
            <a:endParaRPr lang="en-US" dirty="0"/>
          </a:p>
          <a:p>
            <a:r>
              <a:rPr lang="en-US" dirty="0"/>
              <a:t>1. **Prayer (Salah):**</a:t>
            </a:r>
          </a:p>
          <a:p>
            <a:r>
              <a:rPr lang="en-US" dirty="0"/>
              <a:t>   - Regularly performing the five daily prayers with sincerity and devotion.</a:t>
            </a:r>
          </a:p>
          <a:p>
            <a:r>
              <a:rPr lang="en-US" dirty="0"/>
              <a:t>   - Engaging in additional voluntary prayers (</a:t>
            </a:r>
            <a:r>
              <a:rPr lang="en-US" dirty="0" err="1"/>
              <a:t>Nafl</a:t>
            </a:r>
            <a:r>
              <a:rPr lang="en-US" dirty="0"/>
              <a:t>) and night prayers (</a:t>
            </a:r>
            <a:r>
              <a:rPr lang="en-US" dirty="0" err="1"/>
              <a:t>Tahajjud</a:t>
            </a:r>
            <a:r>
              <a:rPr lang="en-US" dirty="0"/>
              <a:t>).</a:t>
            </a:r>
          </a:p>
          <a:p>
            <a:endParaRPr lang="en-US" dirty="0"/>
          </a:p>
          <a:p>
            <a:r>
              <a:rPr lang="en-US" dirty="0"/>
              <a:t>2. **Fasting (Sawm):**</a:t>
            </a:r>
          </a:p>
          <a:p>
            <a:r>
              <a:rPr lang="en-US" dirty="0"/>
              <a:t>   - Observing the fast during the month of Ramadan.</a:t>
            </a:r>
          </a:p>
          <a:p>
            <a:r>
              <a:rPr lang="en-US" dirty="0"/>
              <a:t>   - Fasting on other significant days, such as the 6 days of Shawwal, Mondays and Thursdays, and the Day of </a:t>
            </a:r>
            <a:r>
              <a:rPr lang="en-US" dirty="0" err="1"/>
              <a:t>Arafah</a:t>
            </a:r>
            <a:r>
              <a:rPr lang="en-US" dirty="0"/>
              <a:t>.</a:t>
            </a:r>
          </a:p>
          <a:p>
            <a:endParaRPr lang="en-US" dirty="0"/>
          </a:p>
          <a:p>
            <a:r>
              <a:rPr lang="en-US" dirty="0"/>
              <a:t>3. **Almsgiving (Zakat and </a:t>
            </a:r>
            <a:r>
              <a:rPr lang="en-US" dirty="0" err="1"/>
              <a:t>Sadaqah</a:t>
            </a:r>
            <a:r>
              <a:rPr lang="en-US" dirty="0"/>
              <a:t>):**</a:t>
            </a:r>
          </a:p>
          <a:p>
            <a:r>
              <a:rPr lang="en-US" dirty="0"/>
              <a:t>   - Giving the obligatory almsgiving (Zakat) to those in need.</a:t>
            </a:r>
          </a:p>
          <a:p>
            <a:r>
              <a:rPr lang="en-US" dirty="0"/>
              <a:t>   - Engaging in regular voluntary charity (</a:t>
            </a:r>
            <a:r>
              <a:rPr lang="en-US" dirty="0" err="1"/>
              <a:t>Sadaqah</a:t>
            </a:r>
            <a:r>
              <a:rPr lang="en-US" dirty="0"/>
              <a:t>) to support various causes and individuals.</a:t>
            </a:r>
          </a:p>
          <a:p>
            <a:endParaRPr lang="en-US" dirty="0"/>
          </a:p>
          <a:p>
            <a:r>
              <a:rPr lang="en-US" dirty="0"/>
              <a:t>4. **Seeking Knowledge:**</a:t>
            </a:r>
          </a:p>
          <a:p>
            <a:r>
              <a:rPr lang="en-US" dirty="0"/>
              <a:t>   - Pursuing both religious and secular knowledge to benefit oneself and others.</a:t>
            </a:r>
          </a:p>
          <a:p>
            <a:r>
              <a:rPr lang="en-US" dirty="0"/>
              <a:t>   - Teaching and sharing knowledge with others, especially in ways that promote understanding and betterment.</a:t>
            </a:r>
          </a:p>
          <a:p>
            <a:endParaRPr lang="en-US" dirty="0"/>
          </a:p>
          <a:p>
            <a:r>
              <a:rPr lang="en-US" dirty="0"/>
              <a:t>5. **Kindness and Compassion:**</a:t>
            </a:r>
          </a:p>
          <a:p>
            <a:r>
              <a:rPr lang="en-US" dirty="0"/>
              <a:t>   - Treating family, friends, and strangers with kindness and compassion.</a:t>
            </a:r>
          </a:p>
          <a:p>
            <a:r>
              <a:rPr lang="en-US" dirty="0"/>
              <a:t>   - Providing support and assistance to those in need, including the elderly, sick, and disadvantaged.</a:t>
            </a:r>
          </a:p>
          <a:p>
            <a:endParaRPr lang="en-US" dirty="0"/>
          </a:p>
          <a:p>
            <a:r>
              <a:rPr lang="en-US" dirty="0"/>
              <a:t>6. **Good Character (</a:t>
            </a:r>
            <a:r>
              <a:rPr lang="en-US" dirty="0" err="1"/>
              <a:t>Akhlaq</a:t>
            </a:r>
            <a:r>
              <a:rPr lang="en-US" dirty="0"/>
              <a:t>):**</a:t>
            </a:r>
          </a:p>
          <a:p>
            <a:r>
              <a:rPr lang="en-US" dirty="0"/>
              <a:t>   - Exhibiting good manners, honesty, patience, and humility in all interactions.</a:t>
            </a:r>
          </a:p>
          <a:p>
            <a:r>
              <a:rPr lang="en-US" dirty="0"/>
              <a:t>   - Avoiding negative behaviors such as lying, gossiping, and harming others.</a:t>
            </a:r>
          </a:p>
          <a:p>
            <a:endParaRPr lang="en-US" dirty="0"/>
          </a:p>
          <a:p>
            <a:r>
              <a:rPr lang="en-US" dirty="0"/>
              <a:t>7. **Spreading Peace and Reconciliation:**</a:t>
            </a:r>
          </a:p>
          <a:p>
            <a:r>
              <a:rPr lang="en-US" dirty="0"/>
              <a:t>   - Promoting peace and resolving conflicts within the community and beyond.</a:t>
            </a:r>
          </a:p>
          <a:p>
            <a:r>
              <a:rPr lang="en-US" dirty="0"/>
              <a:t>   - Engaging in activities that foster unity and understanding among people.</a:t>
            </a:r>
          </a:p>
          <a:p>
            <a:endParaRPr lang="en-US" dirty="0"/>
          </a:p>
          <a:p>
            <a:r>
              <a:rPr lang="en-US" dirty="0"/>
              <a:t>8. **Environmental Stewardship:**</a:t>
            </a:r>
          </a:p>
          <a:p>
            <a:r>
              <a:rPr lang="en-US" dirty="0"/>
              <a:t>   - Taking care of the environment by reducing waste, recycling, and conserving resources.</a:t>
            </a:r>
          </a:p>
          <a:p>
            <a:r>
              <a:rPr lang="en-US" dirty="0"/>
              <a:t>   - Promoting and participating in activities that protect and preserve nature.</a:t>
            </a:r>
          </a:p>
          <a:p>
            <a:endParaRPr lang="en-US" dirty="0"/>
          </a:p>
          <a:p>
            <a:r>
              <a:rPr lang="en-US" dirty="0"/>
              <a:t>9. **Volunteering and Community Service:**</a:t>
            </a:r>
          </a:p>
          <a:p>
            <a:r>
              <a:rPr lang="en-US" dirty="0"/>
              <a:t>   - Volunteering time and effort to support community projects and initiatives.</a:t>
            </a:r>
          </a:p>
          <a:p>
            <a:r>
              <a:rPr lang="en-US" dirty="0"/>
              <a:t>   - Participating in efforts that improve the quality of life for others, such as building homes, providing education, and offering medical services.</a:t>
            </a:r>
          </a:p>
          <a:p>
            <a:endParaRPr lang="en-US" dirty="0"/>
          </a:p>
          <a:p>
            <a:r>
              <a:rPr lang="en-US" dirty="0"/>
              <a:t>10. **Maintaining Family Ties (Silat al-Rahim):**</a:t>
            </a:r>
          </a:p>
          <a:p>
            <a:r>
              <a:rPr lang="en-US" dirty="0"/>
              <a:t>    - Keeping strong relationships with family members and fulfilling familial responsibilities.</a:t>
            </a:r>
          </a:p>
          <a:p>
            <a:r>
              <a:rPr lang="en-US" dirty="0"/>
              <a:t>    - Providing support and care for parents, siblings, and extended family.</a:t>
            </a:r>
          </a:p>
          <a:p>
            <a:endParaRPr lang="en-US" dirty="0"/>
          </a:p>
          <a:p>
            <a:r>
              <a:rPr lang="en-US" dirty="0"/>
              <a:t>These deeds are considered better '</a:t>
            </a:r>
            <a:r>
              <a:rPr lang="en-US" dirty="0" err="1"/>
              <a:t>Ṣāliḥātu</a:t>
            </a:r>
            <a:r>
              <a:rPr lang="en-US" dirty="0"/>
              <a:t>' as they encompass various aspects of worship, personal development, and societal contribution, all aimed at earning the pleasure of Allah and benefiting humanity.</a:t>
            </a:r>
          </a:p>
        </p:txBody>
      </p:sp>
      <p:sp>
        <p:nvSpPr>
          <p:cNvPr id="4" name="Slide Number Placeholder 3"/>
          <p:cNvSpPr>
            <a:spLocks noGrp="1"/>
          </p:cNvSpPr>
          <p:nvPr>
            <p:ph type="sldNum" sz="quarter" idx="5"/>
          </p:nvPr>
        </p:nvSpPr>
        <p:spPr/>
        <p:txBody>
          <a:bodyPr/>
          <a:lstStyle/>
          <a:p>
            <a:fld id="{E7C21419-B5C4-9D4D-B7CC-86E54EA880FE}" type="slidenum">
              <a:rPr lang="en-US" smtClean="0"/>
              <a:t>13</a:t>
            </a:fld>
            <a:endParaRPr lang="en-US"/>
          </a:p>
        </p:txBody>
      </p:sp>
    </p:spTree>
    <p:extLst>
      <p:ext uri="{BB962C8B-B14F-4D97-AF65-F5344CB8AC3E}">
        <p14:creationId xmlns:p14="http://schemas.microsoft.com/office/powerpoint/2010/main" val="3221415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Life is a divine secret; its essence is known only to those familiar with Divine secrets.</a:t>
            </a:r>
          </a:p>
          <a:p>
            <a:r>
              <a:rPr lang="en-US" sz="1200" dirty="0"/>
              <a:t>Absolute life is a bodily existence. The warmth and vitality in the body are entirely natural, and the conversion of consumed food into blood and energy occurs in the course of this process.</a:t>
            </a:r>
          </a:p>
          <a:p>
            <a:endParaRPr lang="en-US" sz="1200" dirty="0"/>
          </a:p>
          <a:p>
            <a:r>
              <a:rPr lang="en-US" sz="1200" dirty="0"/>
              <a:t>The purpose of bodily life is merely to perform movement, vitality, and some bodily duties, so in terms of such a life, there is no difference between humans and animals. However, true human life is one that includes consciousness, perception, and openness to the beyond; this is the real life.</a:t>
            </a:r>
          </a:p>
          <a:p>
            <a:endParaRPr lang="en-US" sz="1200" dirty="0"/>
          </a:p>
          <a:p>
            <a:r>
              <a:rPr lang="en-US" sz="1200" dirty="0"/>
              <a:t>Imagine life as a grand mystery, a puzzle waiting to be unraveled, known only to those familiar with divine secrets. Picture life not just as the beating of your heart or the air you breathe, but as something profound, something beyond mere existence. This life, it's not just about your body moving and functioning; it's about something deeper, something more meaningful.</a:t>
            </a:r>
          </a:p>
          <a:p>
            <a:endParaRPr lang="en-US" sz="1200" dirty="0"/>
          </a:p>
          <a:p>
            <a:r>
              <a:rPr lang="en-US" sz="1200" dirty="0"/>
              <a:t>Let's break it down. Your bodily life—the one you're living right now—is like a well-oiled machine, ticking away with the rhythm of your heartbeat and the flow of your blood. It's all natural, you see? Your body takes in food, transforms it into energy, and keeps you going day in and day out. But there's more to life than just this physical existence.</a:t>
            </a:r>
          </a:p>
          <a:p>
            <a:endParaRPr lang="en-US" sz="1200" dirty="0"/>
          </a:p>
          <a:p>
            <a:r>
              <a:rPr lang="en-US" sz="1200" dirty="0"/>
              <a:t>True human life, now that's something else entirely. It's not just about going through the motions; it's about being aware, conscious, and open to the wonders of the universe. It's like having a sixth sense, where you can feel the presence of something greater, something beyond the material world.</a:t>
            </a:r>
          </a:p>
          <a:p>
            <a:endParaRPr lang="en-US" sz="1200" dirty="0"/>
          </a:p>
          <a:p>
            <a:r>
              <a:rPr lang="en-US" sz="1200" dirty="0"/>
              <a:t>And then there's the soul—the essence of who you are. It's not something you can touch or see; it's more like a whisper in the wind, a gentle guiding force within you. Your soul, it's eternal, everlasting, connected to something far greater than yourself.</a:t>
            </a:r>
          </a:p>
          <a:p>
            <a:endParaRPr lang="en-US" sz="1200" dirty="0"/>
          </a:p>
          <a:p>
            <a:r>
              <a:rPr lang="en-US" sz="1200" dirty="0"/>
              <a:t>Now, imagine your soul and your body, hand in hand, embarking on this journey called life. Together, they navigate the highs and lows, the twists and turns, always striving to find meaning and purpose in the world around them.</a:t>
            </a:r>
          </a:p>
          <a:p>
            <a:endParaRPr lang="en-US" sz="1200" dirty="0"/>
          </a:p>
          <a:p>
            <a:r>
              <a:rPr lang="en-US" sz="1200" dirty="0"/>
              <a:t>But here's the thing: life isn't just about what happens here and now. It's about what comes next, what lies beyond the horizon. Your soul, it's destined for something greater, something beyond the confines of this world.</a:t>
            </a:r>
          </a:p>
          <a:p>
            <a:endParaRPr lang="en-US" sz="1200" dirty="0"/>
          </a:p>
          <a:p>
            <a:r>
              <a:rPr lang="en-US" sz="1200" dirty="0"/>
              <a:t>So, as you go about your day, remember this: life is a gift, a precious opportunity to explore, learn, and grow. Embrace it, cherish it, and above all, live it to the fullest.</a:t>
            </a:r>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2</a:t>
            </a:fld>
            <a:endParaRPr lang="en-US"/>
          </a:p>
        </p:txBody>
      </p:sp>
    </p:spTree>
    <p:extLst>
      <p:ext uri="{BB962C8B-B14F-4D97-AF65-F5344CB8AC3E}">
        <p14:creationId xmlns:p14="http://schemas.microsoft.com/office/powerpoint/2010/main" val="2313197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Imagine life as a grand mystery, a puzzle waiting to be unraveled, known only to those familiar with divine secrets. Picture life not just as the beating of your heart or the air you breathe, but as something profound, something beyond mere existence. This life, it's not just about your body moving and functioning; it's about something deeper, something more meaningful.</a:t>
            </a:r>
          </a:p>
          <a:p>
            <a:endParaRPr lang="en-US" sz="1200" dirty="0"/>
          </a:p>
          <a:p>
            <a:r>
              <a:rPr lang="en-US" sz="1200" dirty="0"/>
              <a:t>Let's break it down. Your bodily life—the one you're living right now—is like a well-oiled machine, ticking away with the rhythm of your heartbeat and the flow of your blood. It's all natural, you see? Your body takes in food, transforms it into energy, and keeps you going day in and day out. But there's more to life than just this physical existence.</a:t>
            </a:r>
          </a:p>
          <a:p>
            <a:endParaRPr lang="en-US" sz="1200" dirty="0"/>
          </a:p>
          <a:p>
            <a:r>
              <a:rPr lang="en-US" sz="1200" dirty="0"/>
              <a:t>True human life, now that's something else entirely. It's not just about going through the motions; it's about being aware, conscious, and open to the wonders of the universe. It's like having a sixth sense, where you can feel the presence of something greater, something beyond the material world.</a:t>
            </a:r>
          </a:p>
          <a:p>
            <a:endParaRPr lang="en-US" sz="1200" dirty="0"/>
          </a:p>
          <a:p>
            <a:r>
              <a:rPr lang="en-US" sz="1200" dirty="0"/>
              <a:t>And then there's the soul—the essence of who you are. It's not something you can touch or see; it's more like a whisper in the wind, a gentle guiding force within you. Your soul, it's eternal, everlasting, connected to something far greater than yourself.</a:t>
            </a:r>
          </a:p>
          <a:p>
            <a:endParaRPr lang="en-US" sz="1200" dirty="0"/>
          </a:p>
          <a:p>
            <a:r>
              <a:rPr lang="en-US" sz="1200" dirty="0"/>
              <a:t>Now, imagine your soul and your body, hand in hand, embarking on this journey called life. Together, they navigate the highs and lows, the twists and turns, always striving to find meaning and purpose in the world around them.</a:t>
            </a:r>
          </a:p>
          <a:p>
            <a:endParaRPr lang="en-US" sz="1200" dirty="0"/>
          </a:p>
          <a:p>
            <a:r>
              <a:rPr lang="en-US" sz="1200" dirty="0"/>
              <a:t>But here's the thing: life isn't just about what happens here and now. It's about what comes next, what lies beyond the horizon. Your soul, it's destined for something greater, something beyond the confines of this world.</a:t>
            </a:r>
          </a:p>
          <a:p>
            <a:endParaRPr lang="en-US" sz="1200" dirty="0"/>
          </a:p>
          <a:p>
            <a:r>
              <a:rPr lang="en-US" sz="1200" dirty="0"/>
              <a:t>So, as you go about your day, remember this: life is a gift, a precious opportunity to explore, learn, and grow. Embrace it, cherish it, and above all, live it to the fullest.</a:t>
            </a:r>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3</a:t>
            </a:fld>
            <a:endParaRPr lang="en-US"/>
          </a:p>
        </p:txBody>
      </p:sp>
    </p:spTree>
    <p:extLst>
      <p:ext uri="{BB962C8B-B14F-4D97-AF65-F5344CB8AC3E}">
        <p14:creationId xmlns:p14="http://schemas.microsoft.com/office/powerpoint/2010/main" val="2851256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concept aligns with our supplication in Surah </a:t>
            </a:r>
            <a:r>
              <a:rPr lang="en-US" dirty="0" err="1"/>
              <a:t>Fatiha</a:t>
            </a:r>
            <a:r>
              <a:rPr lang="en-US" dirty="0"/>
              <a:t> where we seek guidance. Just as having a clear purpose and goal in knowledge leads to blessings and abundance, seeking guidance from the Almighty grants us clarity and direction in our lives. When we pray for guidance, we are essentially asking for a defined path to follow, akin to possessing an everlasting source of blessings. Conversely, wandering aimlessly without guidance can lead to confusion and despair, much like aimless thoughts causing doubt and uncertainty. Therefore, by seeking guidance in our prayers, we aim to navigate life with purpose and clarity, avoiding the pitfalls of uncertainty and confusion.</a:t>
            </a:r>
          </a:p>
          <a:p>
            <a:endParaRPr lang="en-US" dirty="0"/>
          </a:p>
          <a:p>
            <a:r>
              <a:rPr lang="en-US" sz="1800" dirty="0">
                <a:effectLst/>
                <a:highlight>
                  <a:srgbClr val="FFFFFF"/>
                </a:highlight>
                <a:latin typeface="Calibri" panose="020F0502020204030204" pitchFamily="34" charset="0"/>
              </a:rPr>
              <a:t>The phrase “guide us” is both a prayer and a supplication. It means to lead someone gently towards the goal.</a:t>
            </a:r>
          </a:p>
          <a:p>
            <a:br>
              <a:rPr lang="en-US" sz="1800" dirty="0">
                <a:effectLst/>
                <a:highlight>
                  <a:srgbClr val="FFFFFF"/>
                </a:highlight>
                <a:latin typeface="Calibri" panose="020F0502020204030204" pitchFamily="34" charset="0"/>
              </a:rPr>
            </a:br>
            <a:r>
              <a:rPr lang="en-US" sz="1800" dirty="0">
                <a:effectLst/>
                <a:highlight>
                  <a:srgbClr val="FFFFFF"/>
                </a:highlight>
                <a:latin typeface="Calibri" panose="020F0502020204030204" pitchFamily="34" charset="0"/>
              </a:rPr>
              <a:t>Allah SWT shows us the straight path that leads to paradise, He kindly holds our hands and does not leave us alone with our misleading desires. </a:t>
            </a:r>
            <a:endParaRPr lang="en-US" dirty="0">
              <a:effectLst/>
              <a:highlight>
                <a:srgbClr val="FFFFFF"/>
              </a:highlight>
            </a:endParaRPr>
          </a:p>
          <a:p>
            <a:r>
              <a:rPr lang="en-US" sz="1800" dirty="0">
                <a:effectLst/>
                <a:highlight>
                  <a:srgbClr val="FFFFFF"/>
                </a:highlight>
                <a:latin typeface="Calibri" panose="020F0502020204030204" pitchFamily="34" charset="0"/>
              </a:rPr>
              <a:t>Guidance does not mean show us. Guidance here denotes that the Guide is with us during the way to help us until we reach our final destination. </a:t>
            </a:r>
            <a:endParaRPr lang="en-US" dirty="0">
              <a:effectLst/>
              <a:highlight>
                <a:srgbClr val="FFFFFF"/>
              </a:highlight>
            </a:endParaRPr>
          </a:p>
          <a:p>
            <a:r>
              <a:rPr lang="en-US" sz="1800" dirty="0">
                <a:effectLst/>
                <a:highlight>
                  <a:srgbClr val="FFFFFF"/>
                </a:highlight>
                <a:latin typeface="Calibri" panose="020F0502020204030204" pitchFamily="34" charset="0"/>
              </a:rPr>
              <a:t>In Surah </a:t>
            </a:r>
            <a:r>
              <a:rPr lang="en-US" sz="1800" dirty="0" err="1">
                <a:effectLst/>
                <a:highlight>
                  <a:srgbClr val="FFFFFF"/>
                </a:highlight>
                <a:latin typeface="Calibri" panose="020F0502020204030204" pitchFamily="34" charset="0"/>
              </a:rPr>
              <a:t>Nisa</a:t>
            </a:r>
            <a:r>
              <a:rPr lang="en-US" sz="1800" dirty="0">
                <a:effectLst/>
                <a:highlight>
                  <a:srgbClr val="FFFFFF"/>
                </a:highlight>
                <a:latin typeface="Calibri" panose="020F0502020204030204" pitchFamily="34" charset="0"/>
              </a:rPr>
              <a:t>, ayah 69, Allah describes those who have gained His favored with perfect guidance. He describes the Prophets, the truthful ones, the </a:t>
            </a:r>
            <a:r>
              <a:rPr lang="en-US" sz="1800" dirty="0" err="1">
                <a:effectLst/>
                <a:highlight>
                  <a:srgbClr val="FFFFFF"/>
                </a:highlight>
                <a:latin typeface="Calibri" panose="020F0502020204030204" pitchFamily="34" charset="0"/>
              </a:rPr>
              <a:t>martrys</a:t>
            </a:r>
            <a:r>
              <a:rPr lang="en-US" sz="1800" dirty="0">
                <a:effectLst/>
                <a:highlight>
                  <a:srgbClr val="FFFFFF"/>
                </a:highlight>
                <a:latin typeface="Calibri" panose="020F0502020204030204" pitchFamily="34" charset="0"/>
              </a:rPr>
              <a:t>, the witnesses, and the righteous ones. </a:t>
            </a:r>
          </a:p>
          <a:p>
            <a:endParaRPr lang="en-US" dirty="0">
              <a:effectLst/>
              <a:highlight>
                <a:srgbClr val="FFFFFF"/>
              </a:highlight>
            </a:endParaRPr>
          </a:p>
          <a:p>
            <a:r>
              <a:rPr lang="en-US" sz="1800" dirty="0">
                <a:effectLst/>
                <a:highlight>
                  <a:srgbClr val="FFFFFF"/>
                </a:highlight>
                <a:latin typeface="Calibri" panose="020F0502020204030204" pitchFamily="34" charset="0"/>
              </a:rPr>
              <a:t>The ulama describe each of the categories of people to be the following... </a:t>
            </a:r>
            <a:endParaRPr lang="en-US" dirty="0">
              <a:effectLst/>
              <a:highlight>
                <a:srgbClr val="FFFFFF"/>
              </a:highligh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4</a:t>
            </a:fld>
            <a:endParaRPr lang="en-US"/>
          </a:p>
        </p:txBody>
      </p:sp>
    </p:spTree>
    <p:extLst>
      <p:ext uri="{BB962C8B-B14F-4D97-AF65-F5344CB8AC3E}">
        <p14:creationId xmlns:p14="http://schemas.microsoft.com/office/powerpoint/2010/main" val="103619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Quran, Allah lauds the truthful believers, highlighting their sincerity and integrity in fulfilling their promises and commitments to Him, even in challenging circumstances. The successful believers, as described in Surah Al-</a:t>
            </a:r>
            <a:r>
              <a:rPr lang="en-US" dirty="0" err="1"/>
              <a:t>Mu'minun</a:t>
            </a:r>
            <a:r>
              <a:rPr lang="en-US" dirty="0"/>
              <a:t>, are characterized by their truthfulness in actions and words, alongside their dedication to fulfilling their trusts and commitments. Throughout the Quran, truthfulness is consistently praised as a fundamental attribute of believers, essential for their righteousness and closeness to Allah.</a:t>
            </a:r>
          </a:p>
        </p:txBody>
      </p:sp>
      <p:sp>
        <p:nvSpPr>
          <p:cNvPr id="4" name="Slide Number Placeholder 3"/>
          <p:cNvSpPr>
            <a:spLocks noGrp="1"/>
          </p:cNvSpPr>
          <p:nvPr>
            <p:ph type="sldNum" sz="quarter" idx="5"/>
          </p:nvPr>
        </p:nvSpPr>
        <p:spPr/>
        <p:txBody>
          <a:bodyPr/>
          <a:lstStyle/>
          <a:p>
            <a:fld id="{E7C21419-B5C4-9D4D-B7CC-86E54EA880FE}" type="slidenum">
              <a:rPr lang="en-US" smtClean="0"/>
              <a:t>5</a:t>
            </a:fld>
            <a:endParaRPr lang="en-US"/>
          </a:p>
        </p:txBody>
      </p:sp>
    </p:spTree>
    <p:extLst>
      <p:ext uri="{BB962C8B-B14F-4D97-AF65-F5344CB8AC3E}">
        <p14:creationId xmlns:p14="http://schemas.microsoft.com/office/powerpoint/2010/main" val="2573613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Quran, witnesses are described as those who uphold truth and justice impartially, providing testimony with honesty and integrity. Surah Al-Baqarah (2:282) emphasizes the importance of witnesses in financial transactions, instructing believers to call upon two witnesses to validate agreements. </a:t>
            </a:r>
          </a:p>
          <a:p>
            <a:endParaRPr lang="en-US" dirty="0"/>
          </a:p>
          <a:p>
            <a:r>
              <a:rPr lang="en-US" dirty="0"/>
              <a:t>Furthermore, Surah Al-</a:t>
            </a:r>
            <a:r>
              <a:rPr lang="en-US" dirty="0" err="1"/>
              <a:t>Ma'idah</a:t>
            </a:r>
            <a:r>
              <a:rPr lang="en-US" dirty="0"/>
              <a:t> (5:8) outlines the responsibility of witnesses to speak the truth, regardless of whether it is for or against themselves or their relatives. Allah emphasizes the significance of bearing witness justly and truthfully, ensuring fairness and integrity in legal proceedings and societal interactions.</a:t>
            </a:r>
          </a:p>
        </p:txBody>
      </p:sp>
      <p:sp>
        <p:nvSpPr>
          <p:cNvPr id="4" name="Slide Number Placeholder 3"/>
          <p:cNvSpPr>
            <a:spLocks noGrp="1"/>
          </p:cNvSpPr>
          <p:nvPr>
            <p:ph type="sldNum" sz="quarter" idx="5"/>
          </p:nvPr>
        </p:nvSpPr>
        <p:spPr/>
        <p:txBody>
          <a:bodyPr/>
          <a:lstStyle/>
          <a:p>
            <a:fld id="{E7C21419-B5C4-9D4D-B7CC-86E54EA880FE}" type="slidenum">
              <a:rPr lang="en-US" smtClean="0"/>
              <a:t>6</a:t>
            </a:fld>
            <a:endParaRPr lang="en-US"/>
          </a:p>
        </p:txBody>
      </p:sp>
    </p:spTree>
    <p:extLst>
      <p:ext uri="{BB962C8B-B14F-4D97-AF65-F5344CB8AC3E}">
        <p14:creationId xmlns:p14="http://schemas.microsoft.com/office/powerpoint/2010/main" val="367751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Quran, the righteous are described as those who fear Allah and strive to obey His commandments. Surah Al-Baqarah (2:177) outlines the qualities of the righteous, highlighting their belief in Allah, the Last Day, the angels, the scriptures, and the prophets, as well as their generosity towards others, especially those in need. </a:t>
            </a:r>
          </a:p>
          <a:p>
            <a:endParaRPr lang="en-US" dirty="0"/>
          </a:p>
          <a:p>
            <a:r>
              <a:rPr lang="en-US" dirty="0"/>
              <a:t>Surah Al-</a:t>
            </a:r>
            <a:r>
              <a:rPr lang="en-US" dirty="0" err="1"/>
              <a:t>An'am</a:t>
            </a:r>
            <a:r>
              <a:rPr lang="en-US" dirty="0"/>
              <a:t> (6:82) describes the righteous as those who avoid major sins and immoralities, showing mercy and compassion towards fellow human beings. Additionally, Surah Al-</a:t>
            </a:r>
            <a:r>
              <a:rPr lang="en-US" dirty="0" err="1"/>
              <a:t>A'raf</a:t>
            </a:r>
            <a:r>
              <a:rPr lang="en-US" dirty="0"/>
              <a:t> (7:156) mentions that Allah's mercy is near to those who follow the Messenger, the unlettered prophet, whom they find written in the Torah and the Gospel. Throughout the Quran, the righteous are portrayed as individuals who strive to live according to the teachings of Islam, embodying qualities of faith, compassion, and righteousness in their daily lives.</a:t>
            </a:r>
          </a:p>
        </p:txBody>
      </p:sp>
      <p:sp>
        <p:nvSpPr>
          <p:cNvPr id="4" name="Slide Number Placeholder 3"/>
          <p:cNvSpPr>
            <a:spLocks noGrp="1"/>
          </p:cNvSpPr>
          <p:nvPr>
            <p:ph type="sldNum" sz="quarter" idx="5"/>
          </p:nvPr>
        </p:nvSpPr>
        <p:spPr/>
        <p:txBody>
          <a:bodyPr/>
          <a:lstStyle/>
          <a:p>
            <a:fld id="{E7C21419-B5C4-9D4D-B7CC-86E54EA880FE}" type="slidenum">
              <a:rPr lang="en-US" smtClean="0"/>
              <a:t>7</a:t>
            </a:fld>
            <a:endParaRPr lang="en-US"/>
          </a:p>
        </p:txBody>
      </p:sp>
    </p:spTree>
    <p:extLst>
      <p:ext uri="{BB962C8B-B14F-4D97-AF65-F5344CB8AC3E}">
        <p14:creationId xmlns:p14="http://schemas.microsoft.com/office/powerpoint/2010/main" val="4290139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The leaders on the straight path are the Prophets. When we pray, we should remember how lofty and illuminated a group of people we follow. As importantly, we must not forget that we are raising the next generation of people and this verse should remind us that we have the opportunity to attain the same privilege. </a:t>
            </a:r>
          </a:p>
          <a:p>
            <a:endParaRPr lang="en-US" dirty="0">
              <a:effectLst/>
              <a:highlight>
                <a:srgbClr val="FFFFFF"/>
              </a:highlight>
            </a:endParaRPr>
          </a:p>
          <a:p>
            <a:r>
              <a:rPr lang="en-US" sz="1800" dirty="0">
                <a:effectLst/>
                <a:highlight>
                  <a:srgbClr val="FFFFFF"/>
                </a:highlight>
                <a:latin typeface="Calibri" panose="020F0502020204030204" pitchFamily="34" charset="0"/>
              </a:rPr>
              <a:t>When future generations recite </a:t>
            </a:r>
            <a:r>
              <a:rPr lang="en-US" sz="1800" dirty="0" err="1">
                <a:effectLst/>
                <a:highlight>
                  <a:srgbClr val="FFFFFF"/>
                </a:highlight>
                <a:latin typeface="Calibri" panose="020F0502020204030204" pitchFamily="34" charset="0"/>
              </a:rPr>
              <a:t>Fatiha</a:t>
            </a:r>
            <a:r>
              <a:rPr lang="en-US" sz="1800" dirty="0">
                <a:effectLst/>
                <a:highlight>
                  <a:srgbClr val="FFFFFF"/>
                </a:highlight>
                <a:latin typeface="Calibri" panose="020F0502020204030204" pitchFamily="34" charset="0"/>
              </a:rPr>
              <a:t> and say “guide us to the straight path of those whom You have favored” we can be included in the people they are referring. </a:t>
            </a:r>
            <a:endParaRPr lang="en-US" dirty="0">
              <a:effectLst/>
              <a:highlight>
                <a:srgbClr val="FFFFFF"/>
              </a:highlight>
            </a:endParaRPr>
          </a:p>
          <a:p>
            <a:endParaRPr lang="en-US" dirty="0"/>
          </a:p>
          <a:p>
            <a:r>
              <a:rPr lang="en-US" sz="1800" dirty="0">
                <a:effectLst/>
                <a:highlight>
                  <a:srgbClr val="FFFFFF"/>
                </a:highlight>
                <a:latin typeface="Calibri" panose="020F0502020204030204" pitchFamily="34" charset="0"/>
              </a:rPr>
              <a:t>Surah Baqarah – So, in </a:t>
            </a:r>
            <a:r>
              <a:rPr lang="en-US" sz="1800" dirty="0" err="1">
                <a:effectLst/>
                <a:highlight>
                  <a:srgbClr val="FFFFFF"/>
                </a:highlight>
                <a:latin typeface="Calibri" panose="020F0502020204030204" pitchFamily="34" charset="0"/>
              </a:rPr>
              <a:t>Fatiha</a:t>
            </a:r>
            <a:r>
              <a:rPr lang="en-US" sz="1800" dirty="0">
                <a:effectLst/>
                <a:highlight>
                  <a:srgbClr val="FFFFFF"/>
                </a:highlight>
                <a:latin typeface="Calibri" panose="020F0502020204030204" pitchFamily="34" charset="0"/>
              </a:rPr>
              <a:t>, we ask Allah SWT for guidance and then immediately following in Surah Baqarah, Allah tells us how to receive such guidance. There are many important things in these ayahs, but I want to point out something specific here and that is the use of the word </a:t>
            </a:r>
            <a:r>
              <a:rPr lang="en-US" sz="1800" dirty="0" err="1">
                <a:effectLst/>
                <a:highlight>
                  <a:srgbClr val="FFFFFF"/>
                </a:highlight>
                <a:latin typeface="Calibri" panose="020F0502020204030204" pitchFamily="34" charset="0"/>
              </a:rPr>
              <a:t>muttaqin</a:t>
            </a:r>
            <a:r>
              <a:rPr lang="en-US" sz="1800" dirty="0">
                <a:effectLst/>
                <a:highlight>
                  <a:srgbClr val="FFFFFF"/>
                </a:highlight>
                <a:latin typeface="Calibri" panose="020F0502020204030204" pitchFamily="34" charset="0"/>
              </a:rPr>
              <a:t>.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8</a:t>
            </a:fld>
            <a:endParaRPr lang="en-US"/>
          </a:p>
        </p:txBody>
      </p:sp>
    </p:spTree>
    <p:extLst>
      <p:ext uri="{BB962C8B-B14F-4D97-AF65-F5344CB8AC3E}">
        <p14:creationId xmlns:p14="http://schemas.microsoft.com/office/powerpoint/2010/main" val="379459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highlight>
                  <a:srgbClr val="FFFFFF"/>
                </a:highlight>
                <a:latin typeface="Calibri" panose="020F0502020204030204" pitchFamily="34" charset="0"/>
              </a:rPr>
              <a:t>Huda in this ayah is given in the infinitive form. Implying that guidance is a main goal to which we aspire, but it cannot be found if we do not exert some effort. The word though ends with a </a:t>
            </a:r>
            <a:r>
              <a:rPr lang="en-US" sz="1800" dirty="0" err="1">
                <a:effectLst/>
                <a:highlight>
                  <a:srgbClr val="FFFFFF"/>
                </a:highlight>
                <a:latin typeface="Calibri" panose="020F0502020204030204" pitchFamily="34" charset="0"/>
              </a:rPr>
              <a:t>tanwin</a:t>
            </a:r>
            <a:r>
              <a:rPr lang="en-US" sz="1800" dirty="0">
                <a:effectLst/>
                <a:highlight>
                  <a:srgbClr val="FFFFFF"/>
                </a:highlight>
                <a:latin typeface="Calibri" panose="020F0502020204030204" pitchFamily="34" charset="0"/>
              </a:rPr>
              <a:t> (an indefinite noun ending with the letter nun) making the word become </a:t>
            </a:r>
            <a:r>
              <a:rPr lang="en-US" sz="1800" dirty="0" err="1">
                <a:effectLst/>
                <a:highlight>
                  <a:srgbClr val="FFFFFF"/>
                </a:highlight>
                <a:latin typeface="Calibri" panose="020F0502020204030204" pitchFamily="34" charset="0"/>
              </a:rPr>
              <a:t>hudan</a:t>
            </a:r>
            <a:r>
              <a:rPr lang="en-US" sz="1800" dirty="0">
                <a:effectLst/>
                <a:highlight>
                  <a:srgbClr val="FFFFFF"/>
                </a:highlight>
                <a:latin typeface="Calibri" panose="020F0502020204030204" pitchFamily="34" charset="0"/>
              </a:rPr>
              <a:t>, which tells us its perfect meaning is intended. </a:t>
            </a:r>
          </a:p>
          <a:p>
            <a:endParaRPr lang="en-US" sz="1800" dirty="0">
              <a:effectLst/>
              <a:highlight>
                <a:srgbClr val="FFFFFF"/>
              </a:highligh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Calibri" panose="020F0502020204030204" pitchFamily="34" charset="0"/>
              </a:rPr>
              <a:t>Allah does not use the word “</a:t>
            </a:r>
            <a:r>
              <a:rPr lang="en-US" sz="1800" dirty="0" err="1">
                <a:effectLst/>
                <a:highlight>
                  <a:srgbClr val="FFFFFF"/>
                </a:highlight>
                <a:latin typeface="Calibri" panose="020F0502020204030204" pitchFamily="34" charset="0"/>
              </a:rPr>
              <a:t>nas</a:t>
            </a:r>
            <a:r>
              <a:rPr lang="en-US" sz="1800" dirty="0">
                <a:effectLst/>
                <a:highlight>
                  <a:srgbClr val="FFFFFF"/>
                </a:highlight>
                <a:latin typeface="Calibri" panose="020F0502020204030204" pitchFamily="34" charset="0"/>
              </a:rPr>
              <a:t>” here which means people. Allah uses the word </a:t>
            </a:r>
            <a:r>
              <a:rPr lang="en-US" sz="1800" dirty="0" err="1">
                <a:effectLst/>
                <a:highlight>
                  <a:srgbClr val="FFFFFF"/>
                </a:highlight>
                <a:latin typeface="Calibri" panose="020F0502020204030204" pitchFamily="34" charset="0"/>
              </a:rPr>
              <a:t>muttaqin</a:t>
            </a:r>
            <a:r>
              <a:rPr lang="en-US" sz="1800" dirty="0">
                <a:effectLst/>
                <a:highlight>
                  <a:srgbClr val="FFFFFF"/>
                </a:highlight>
                <a:latin typeface="Calibri" panose="020F0502020204030204" pitchFamily="34" charset="0"/>
              </a:rPr>
              <a:t> which means pious people seeking guidance.</a:t>
            </a:r>
            <a:br>
              <a:rPr lang="en-US" sz="1800" dirty="0">
                <a:effectLst/>
                <a:highlight>
                  <a:srgbClr val="FFFFFF"/>
                </a:highlight>
                <a:latin typeface="Calibri" panose="020F0502020204030204" pitchFamily="34" charset="0"/>
              </a:rPr>
            </a:br>
            <a:r>
              <a:rPr lang="en-US" sz="1800" dirty="0" err="1">
                <a:effectLst/>
                <a:highlight>
                  <a:srgbClr val="FFFFFF"/>
                </a:highlight>
                <a:latin typeface="Calibri" panose="020F0502020204030204" pitchFamily="34" charset="0"/>
              </a:rPr>
              <a:t>Hudan</a:t>
            </a:r>
            <a:r>
              <a:rPr lang="en-US" sz="1800" dirty="0">
                <a:effectLst/>
                <a:highlight>
                  <a:srgbClr val="FFFFFF"/>
                </a:highlight>
                <a:latin typeface="Calibri" panose="020F0502020204030204" pitchFamily="34" charset="0"/>
              </a:rPr>
              <a:t> means guidance. </a:t>
            </a:r>
          </a:p>
          <a:p>
            <a:endParaRPr lang="en-US" dirty="0">
              <a:effectLst/>
              <a:highlight>
                <a:srgbClr val="FFFFFF"/>
              </a:highlight>
            </a:endParaRPr>
          </a:p>
          <a:p>
            <a:r>
              <a:rPr lang="en-US" sz="1800" dirty="0">
                <a:effectLst/>
                <a:highlight>
                  <a:srgbClr val="FFFFFF"/>
                </a:highlight>
                <a:latin typeface="Calibri" panose="020F0502020204030204" pitchFamily="34" charset="0"/>
              </a:rPr>
              <a:t>In other words, what is really being said is, “Therefore, there is no doubt that this Book is a transcending Divine guidance for the pious (the God-conscious). IT IS THE PERFECT GUIDANCE BECAUSE IT IS THEY WHO ARE READY TO COMPLY with both the commandments of the religion and the principles of nature. </a:t>
            </a:r>
          </a:p>
          <a:p>
            <a:endParaRPr lang="en-US" sz="1800" dirty="0">
              <a:effectLst/>
              <a:highlight>
                <a:srgbClr val="FFFFFF"/>
              </a:highlight>
              <a:latin typeface="Calibri" panose="020F0502020204030204" pitchFamily="34" charset="0"/>
            </a:endParaRPr>
          </a:p>
          <a:p>
            <a:r>
              <a:rPr lang="en-US" sz="1800" dirty="0" err="1">
                <a:effectLst/>
                <a:highlight>
                  <a:srgbClr val="FFFFFF"/>
                </a:highlight>
                <a:latin typeface="Calibri" panose="020F0502020204030204" pitchFamily="34" charset="0"/>
              </a:rPr>
              <a:t>Hocaefendi</a:t>
            </a:r>
            <a:r>
              <a:rPr lang="en-US" sz="1800" dirty="0">
                <a:effectLst/>
                <a:highlight>
                  <a:srgbClr val="FFFFFF"/>
                </a:highlight>
                <a:latin typeface="Calibri" panose="020F0502020204030204" pitchFamily="34" charset="0"/>
              </a:rPr>
              <a:t> in his commentary on this ayah (the 2</a:t>
            </a:r>
            <a:r>
              <a:rPr lang="en-US" sz="1800" baseline="30000" dirty="0">
                <a:effectLst/>
                <a:highlight>
                  <a:srgbClr val="FFFFFF"/>
                </a:highlight>
                <a:latin typeface="Calibri" panose="020F0502020204030204" pitchFamily="34" charset="0"/>
              </a:rPr>
              <a:t>nd</a:t>
            </a:r>
            <a:r>
              <a:rPr lang="en-US" sz="1800" dirty="0">
                <a:effectLst/>
                <a:highlight>
                  <a:srgbClr val="FFFFFF"/>
                </a:highlight>
                <a:latin typeface="Calibri" panose="020F0502020204030204" pitchFamily="34" charset="0"/>
              </a:rPr>
              <a:t> ayah of </a:t>
            </a:r>
            <a:r>
              <a:rPr lang="en-US" sz="1800" dirty="0" err="1">
                <a:effectLst/>
                <a:highlight>
                  <a:srgbClr val="FFFFFF"/>
                </a:highlight>
                <a:latin typeface="Calibri" panose="020F0502020204030204" pitchFamily="34" charset="0"/>
              </a:rPr>
              <a:t>surahtul</a:t>
            </a:r>
            <a:r>
              <a:rPr lang="en-US" sz="1800" dirty="0">
                <a:effectLst/>
                <a:highlight>
                  <a:srgbClr val="FFFFFF"/>
                </a:highlight>
                <a:latin typeface="Calibri" panose="020F0502020204030204" pitchFamily="34" charset="0"/>
              </a:rPr>
              <a:t> </a:t>
            </a:r>
            <a:r>
              <a:rPr lang="en-US" sz="1800" dirty="0" err="1">
                <a:effectLst/>
                <a:highlight>
                  <a:srgbClr val="FFFFFF"/>
                </a:highlight>
                <a:latin typeface="Calibri" panose="020F0502020204030204" pitchFamily="34" charset="0"/>
              </a:rPr>
              <a:t>baqara</a:t>
            </a:r>
            <a:r>
              <a:rPr lang="en-US" sz="1800" dirty="0">
                <a:effectLst/>
                <a:highlight>
                  <a:srgbClr val="FFFFFF"/>
                </a:highlight>
                <a:latin typeface="Calibri" panose="020F0502020204030204" pitchFamily="34" charset="0"/>
              </a:rPr>
              <a:t> says there are 4 main characteristics of someone who is pious. 1) they comply with the commandments of religion, 2) they comply with the principles of nature, 3) they are open to acknowledging the truth, and 4) they are not prejudiced. If we want to receive the perfect guidance Allah set out for us, we have to have these characteristics within us. </a:t>
            </a:r>
            <a:endParaRPr lang="en-US" dirty="0">
              <a:effectLst/>
              <a:highlight>
                <a:srgbClr val="FFFFFF"/>
              </a:highlight>
            </a:endParaRPr>
          </a:p>
          <a:p>
            <a:endParaRPr lang="en-US" dirty="0"/>
          </a:p>
          <a:p>
            <a:pPr marL="0" marR="0">
              <a:lnSpc>
                <a:spcPct val="115000"/>
              </a:lnSpc>
              <a:spcBef>
                <a:spcPts val="0"/>
              </a:spcBef>
              <a:spcAft>
                <a:spcPts val="800"/>
              </a:spcAft>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Complying with the Principles of Nature (ash-</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sharī‘atu’l</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1800" kern="100" dirty="0" err="1">
                <a:effectLst/>
                <a:latin typeface="Times New Roman" panose="02020603050405020304" pitchFamily="18" charset="0"/>
                <a:ea typeface="Aptos" panose="020B0004020202020204" pitchFamily="34" charset="0"/>
                <a:cs typeface="Times New Roman" panose="02020603050405020304" pitchFamily="18" charset="0"/>
              </a:rPr>
              <a:t>fitriyya</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800"/>
              </a:spcAft>
              <a:buFont typeface="Symbol" pitchFamily="2" charset="2"/>
              <a:buChar char=""/>
            </a:pP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This principle involves aligning with the natural order and principles inherent in creation, recognizing and respecting the laws and patterns that govern the natural world. It encompasses concepts of balance, sustainability, and stewardship of the Earth. Muslims are encouraged to live in harmony with nature, avoiding waste, exploitation, and harm to the environment.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highlight>
                  <a:srgbClr val="FFFFFF"/>
                </a:highlight>
                <a:latin typeface="Calibri" panose="020F0502020204030204" pitchFamily="34" charset="0"/>
              </a:rPr>
              <a:t>Then Allah goes on to describe the characteristics of those who are considered the </a:t>
            </a:r>
            <a:r>
              <a:rPr lang="en-US" sz="1800" dirty="0" err="1">
                <a:effectLst/>
                <a:highlight>
                  <a:srgbClr val="FFFFFF"/>
                </a:highlight>
                <a:latin typeface="Calibri" panose="020F0502020204030204" pitchFamily="34" charset="0"/>
              </a:rPr>
              <a:t>muttaqin</a:t>
            </a:r>
            <a:r>
              <a:rPr lang="en-US" sz="1800" dirty="0">
                <a:effectLst/>
                <a:highlight>
                  <a:srgbClr val="FFFFFF"/>
                </a:highlight>
                <a:latin typeface="Calibri" panose="020F0502020204030204" pitchFamily="34" charset="0"/>
              </a:rPr>
              <a:t>, or those who are God-conscious, pious, and have </a:t>
            </a:r>
            <a:r>
              <a:rPr lang="en-US" sz="1800" dirty="0" err="1">
                <a:effectLst/>
                <a:highlight>
                  <a:srgbClr val="FFFFFF"/>
                </a:highlight>
                <a:latin typeface="Calibri" panose="020F0502020204030204" pitchFamily="34" charset="0"/>
              </a:rPr>
              <a:t>taqwa</a:t>
            </a:r>
            <a:r>
              <a:rPr lang="en-US" sz="1800" dirty="0">
                <a:effectLst/>
                <a:highlight>
                  <a:srgbClr val="FFFFFF"/>
                </a:highlight>
                <a:latin typeface="Calibri" panose="020F0502020204030204" pitchFamily="34" charset="0"/>
              </a:rPr>
              <a:t>. Does anyone know these characteristics? </a:t>
            </a:r>
            <a:endParaRPr lang="en-US" dirty="0">
              <a:effectLst/>
              <a:highlight>
                <a:srgbClr val="FFFFFF"/>
              </a:highlight>
            </a:endParaRPr>
          </a:p>
          <a:p>
            <a:endParaRPr lang="en-US" dirty="0"/>
          </a:p>
        </p:txBody>
      </p:sp>
      <p:sp>
        <p:nvSpPr>
          <p:cNvPr id="4" name="Slide Number Placeholder 3"/>
          <p:cNvSpPr>
            <a:spLocks noGrp="1"/>
          </p:cNvSpPr>
          <p:nvPr>
            <p:ph type="sldNum" sz="quarter" idx="5"/>
          </p:nvPr>
        </p:nvSpPr>
        <p:spPr/>
        <p:txBody>
          <a:bodyPr/>
          <a:lstStyle/>
          <a:p>
            <a:fld id="{E7C21419-B5C4-9D4D-B7CC-86E54EA880FE}" type="slidenum">
              <a:rPr lang="en-US" smtClean="0"/>
              <a:t>9</a:t>
            </a:fld>
            <a:endParaRPr lang="en-US"/>
          </a:p>
        </p:txBody>
      </p:sp>
    </p:spTree>
    <p:extLst>
      <p:ext uri="{BB962C8B-B14F-4D97-AF65-F5344CB8AC3E}">
        <p14:creationId xmlns:p14="http://schemas.microsoft.com/office/powerpoint/2010/main" val="270347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10/20/24</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076438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10/20/24</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1485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10/20/24</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61372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10/20/24</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9724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10/20/24</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28236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10/20/24</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98523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10/20/24</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58823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10/20/24</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38738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10/20/24</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085328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10/20/24</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701019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10/20/24</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066696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10/20/24</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21609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75" r:id="rId7"/>
    <p:sldLayoutId id="2147483676" r:id="rId8"/>
    <p:sldLayoutId id="2147483677" r:id="rId9"/>
    <p:sldLayoutId id="2147483678" r:id="rId10"/>
    <p:sldLayoutId id="2147483685" r:id="rId11"/>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pixnio.com/media/arabesque-arabic-beautiful-flowers-literacy-poetry"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fgulen.com/tr/eserleri/olcu-veya-yoldaki-isiklar/hayat-ve-ru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fgulen.com/tr/eserleri/olcu-veya-yoldaki-isiklar/hayat-ve-ruh"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pexels.com/photo/hiking-path-way-trail-48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767E3F-5FD8-43EF-92CC-71463D47E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326BAA-9686-4D37-B702-A459A43F9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 name="Subtitle 2">
            <a:extLst>
              <a:ext uri="{FF2B5EF4-FFF2-40B4-BE49-F238E27FC236}">
                <a16:creationId xmlns:a16="http://schemas.microsoft.com/office/drawing/2014/main" id="{B25475B5-0067-2EA1-3830-A5550141AC1F}"/>
              </a:ext>
            </a:extLst>
          </p:cNvPr>
          <p:cNvSpPr>
            <a:spLocks noGrp="1"/>
          </p:cNvSpPr>
          <p:nvPr>
            <p:ph type="subTitle" idx="1"/>
          </p:nvPr>
        </p:nvSpPr>
        <p:spPr>
          <a:xfrm>
            <a:off x="893971" y="4794160"/>
            <a:ext cx="5047488" cy="392446"/>
          </a:xfrm>
        </p:spPr>
        <p:txBody>
          <a:bodyPr>
            <a:normAutofit lnSpcReduction="10000"/>
          </a:bodyPr>
          <a:lstStyle/>
          <a:p>
            <a:pPr algn="l"/>
            <a:endParaRPr lang="en-US" i="1" dirty="0"/>
          </a:p>
        </p:txBody>
      </p:sp>
      <p:sp>
        <p:nvSpPr>
          <p:cNvPr id="21" name="Oval 1">
            <a:extLst>
              <a:ext uri="{FF2B5EF4-FFF2-40B4-BE49-F238E27FC236}">
                <a16:creationId xmlns:a16="http://schemas.microsoft.com/office/drawing/2014/main" id="{AB330529-CB1E-4112-8F01-435C2E299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411" y="557332"/>
            <a:ext cx="5743337" cy="57433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decorative circles">
            <a:extLst>
              <a:ext uri="{FF2B5EF4-FFF2-40B4-BE49-F238E27FC236}">
                <a16:creationId xmlns:a16="http://schemas.microsoft.com/office/drawing/2014/main" id="{A6BAEEFE-5A15-4E44-B100-CFD7F5D6D0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24" name="Oval 23">
              <a:extLst>
                <a:ext uri="{FF2B5EF4-FFF2-40B4-BE49-F238E27FC236}">
                  <a16:creationId xmlns:a16="http://schemas.microsoft.com/office/drawing/2014/main" id="{9F653A2A-2CD3-4B8D-B1DB-0B410110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B14CA02-0561-4C97-8FF3-95C5A5679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D1DCF05-9A46-4ED2-9213-6762C6975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2DFB0F-9C5B-42B4-A4C5-1C4308E5E4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09002102-7C3F-4562-B6C9-B6662E8A2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8ABC509-D5C1-4B54-88A3-76D47A1AEC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9564177-4282-4F98-81F4-F758FF774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B760430-7B8B-4E35-A89B-197E3299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0600F18-04B4-49D4-127E-C13C9F2F6A19}"/>
              </a:ext>
            </a:extLst>
          </p:cNvPr>
          <p:cNvSpPr>
            <a:spLocks noGrp="1"/>
          </p:cNvSpPr>
          <p:nvPr>
            <p:ph type="ctrTitle"/>
          </p:nvPr>
        </p:nvSpPr>
        <p:spPr>
          <a:xfrm>
            <a:off x="893971" y="2127894"/>
            <a:ext cx="5743338" cy="2387600"/>
          </a:xfrm>
        </p:spPr>
        <p:txBody>
          <a:bodyPr>
            <a:normAutofit fontScale="90000"/>
          </a:bodyPr>
          <a:lstStyle/>
          <a:p>
            <a:r>
              <a:rPr lang="en-US" sz="6000" dirty="0"/>
              <a:t>Seeking Guidance in the Qur’an</a:t>
            </a:r>
            <a:br>
              <a:rPr lang="en-US" sz="4800" dirty="0"/>
            </a:br>
            <a:r>
              <a:rPr lang="en-US" sz="2400" dirty="0"/>
              <a:t>Reflections on Surah </a:t>
            </a:r>
            <a:r>
              <a:rPr lang="en-US" sz="2400" dirty="0" err="1"/>
              <a:t>Fatiha</a:t>
            </a:r>
            <a:r>
              <a:rPr lang="en-US" sz="2400" dirty="0"/>
              <a:t> Ayah 6, Surah Baqarah Ayahs 2-5, and Surah </a:t>
            </a:r>
            <a:r>
              <a:rPr lang="en-US" sz="2400" dirty="0" err="1"/>
              <a:t>Kahf</a:t>
            </a:r>
            <a:r>
              <a:rPr lang="en-US" sz="2400" dirty="0"/>
              <a:t> Ayah 48</a:t>
            </a:r>
            <a:endParaRPr lang="en-US" sz="4800" dirty="0"/>
          </a:p>
        </p:txBody>
      </p:sp>
      <p:pic>
        <p:nvPicPr>
          <p:cNvPr id="8" name="Picture 7" descr="A book with purple flowers on it&#10;&#10;Description automatically generated">
            <a:extLst>
              <a:ext uri="{FF2B5EF4-FFF2-40B4-BE49-F238E27FC236}">
                <a16:creationId xmlns:a16="http://schemas.microsoft.com/office/drawing/2014/main" id="{CD1E7E00-C905-A814-2294-E7AE298E76F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54480" y="2023267"/>
            <a:ext cx="4217198" cy="2811465"/>
          </a:xfrm>
          <a:prstGeom prst="rect">
            <a:avLst/>
          </a:prstGeom>
        </p:spPr>
      </p:pic>
    </p:spTree>
    <p:extLst>
      <p:ext uri="{BB962C8B-B14F-4D97-AF65-F5344CB8AC3E}">
        <p14:creationId xmlns:p14="http://schemas.microsoft.com/office/powerpoint/2010/main" val="2547485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2D9B-F9BC-7CD3-C37C-CE4188EDDAE6}"/>
              </a:ext>
            </a:extLst>
          </p:cNvPr>
          <p:cNvSpPr>
            <a:spLocks noGrp="1"/>
          </p:cNvSpPr>
          <p:nvPr>
            <p:ph type="title"/>
          </p:nvPr>
        </p:nvSpPr>
        <p:spPr/>
        <p:txBody>
          <a:bodyPr/>
          <a:lstStyle/>
          <a:p>
            <a:r>
              <a:rPr lang="en-US" dirty="0"/>
              <a:t>Surah Baqarah Ayahs 3-5</a:t>
            </a:r>
          </a:p>
        </p:txBody>
      </p:sp>
      <p:pic>
        <p:nvPicPr>
          <p:cNvPr id="6" name="Content Placeholder 5">
            <a:extLst>
              <a:ext uri="{FF2B5EF4-FFF2-40B4-BE49-F238E27FC236}">
                <a16:creationId xmlns:a16="http://schemas.microsoft.com/office/drawing/2014/main" id="{4A7C8D4B-8B76-494E-DA32-CD624FDB83F8}"/>
              </a:ext>
            </a:extLst>
          </p:cNvPr>
          <p:cNvPicPr>
            <a:picLocks noGrp="1" noChangeAspect="1"/>
          </p:cNvPicPr>
          <p:nvPr>
            <p:ph sz="half" idx="1"/>
          </p:nvPr>
        </p:nvPicPr>
        <p:blipFill>
          <a:blip r:embed="rId3"/>
          <a:stretch>
            <a:fillRect/>
          </a:stretch>
        </p:blipFill>
        <p:spPr>
          <a:xfrm>
            <a:off x="1639887" y="2020094"/>
            <a:ext cx="3517900" cy="3962400"/>
          </a:xfrm>
        </p:spPr>
      </p:pic>
      <p:sp>
        <p:nvSpPr>
          <p:cNvPr id="4" name="Content Placeholder 3">
            <a:extLst>
              <a:ext uri="{FF2B5EF4-FFF2-40B4-BE49-F238E27FC236}">
                <a16:creationId xmlns:a16="http://schemas.microsoft.com/office/drawing/2014/main" id="{0E52BC2B-0FDE-6CCE-AA74-53B44438285F}"/>
              </a:ext>
            </a:extLst>
          </p:cNvPr>
          <p:cNvSpPr>
            <a:spLocks noGrp="1"/>
          </p:cNvSpPr>
          <p:nvPr>
            <p:ph sz="half" idx="2"/>
          </p:nvPr>
        </p:nvSpPr>
        <p:spPr/>
        <p:txBody>
          <a:bodyPr/>
          <a:lstStyle/>
          <a:p>
            <a:r>
              <a:rPr lang="en-US" b="0" i="0" u="none" strike="noStrike" dirty="0">
                <a:solidFill>
                  <a:srgbClr val="272727"/>
                </a:solidFill>
                <a:effectLst/>
                <a:highlight>
                  <a:srgbClr val="FFFFFF"/>
                </a:highlight>
                <a:latin typeface="ProximaVara"/>
              </a:rPr>
              <a:t>This is the Book! There is no doubt about it</a:t>
            </a:r>
            <a:r>
              <a:rPr lang="en-US" b="0" i="0" u="none" strike="noStrike" baseline="30000" dirty="0">
                <a:effectLst/>
                <a:latin typeface="ProximaVara"/>
              </a:rPr>
              <a:t>1</a:t>
            </a:r>
            <a:r>
              <a:rPr lang="en-US" b="0" i="0" u="none" strike="noStrike" dirty="0">
                <a:solidFill>
                  <a:srgbClr val="272727"/>
                </a:solidFill>
                <a:effectLst/>
                <a:highlight>
                  <a:srgbClr val="FFFFFF"/>
                </a:highlight>
                <a:latin typeface="ProximaVara"/>
              </a:rPr>
              <a:t>—a guide for those mindful ˹of Allah˺, (aya</a:t>
            </a:r>
            <a:r>
              <a:rPr lang="en-US" dirty="0">
                <a:solidFill>
                  <a:srgbClr val="272727"/>
                </a:solidFill>
                <a:highlight>
                  <a:srgbClr val="FFFFFF"/>
                </a:highlight>
                <a:latin typeface="ProximaVara"/>
              </a:rPr>
              <a:t>h 2)</a:t>
            </a:r>
          </a:p>
          <a:p>
            <a:r>
              <a:rPr lang="en-US" b="0" i="0" u="none" strike="noStrike" dirty="0">
                <a:solidFill>
                  <a:srgbClr val="272727"/>
                </a:solidFill>
                <a:effectLst/>
                <a:highlight>
                  <a:srgbClr val="FFFF00"/>
                </a:highlight>
                <a:latin typeface="ProximaVara"/>
              </a:rPr>
              <a:t>who believe in the unseen,</a:t>
            </a:r>
            <a:r>
              <a:rPr lang="en-US" baseline="30000" dirty="0">
                <a:solidFill>
                  <a:srgbClr val="272727"/>
                </a:solidFill>
                <a:highlight>
                  <a:srgbClr val="FFFF00"/>
                </a:highlight>
                <a:latin typeface="ProximaVara"/>
              </a:rPr>
              <a:t> </a:t>
            </a:r>
            <a:r>
              <a:rPr lang="en-US" b="0" i="0" u="none" strike="noStrike" dirty="0">
                <a:solidFill>
                  <a:srgbClr val="272727"/>
                </a:solidFill>
                <a:effectLst/>
                <a:highlight>
                  <a:srgbClr val="FFFF00"/>
                </a:highlight>
                <a:latin typeface="ProximaVara"/>
              </a:rPr>
              <a:t>establish prayer, and donate from what We have provided for them,</a:t>
            </a:r>
          </a:p>
          <a:p>
            <a:r>
              <a:rPr lang="en-US" b="0" i="0" u="none" strike="noStrike" dirty="0">
                <a:solidFill>
                  <a:srgbClr val="272727"/>
                </a:solidFill>
                <a:effectLst/>
                <a:highlight>
                  <a:srgbClr val="FFFF00"/>
                </a:highlight>
                <a:latin typeface="ProximaVara"/>
              </a:rPr>
              <a:t>and who believe in what has been revealed to you ˹O Prophet˺</a:t>
            </a:r>
            <a:r>
              <a:rPr lang="en-US" b="0" i="0" u="none" strike="noStrike" baseline="30000" dirty="0">
                <a:effectLst/>
                <a:highlight>
                  <a:srgbClr val="FFFF00"/>
                </a:highlight>
                <a:latin typeface="ProximaVara"/>
              </a:rPr>
              <a:t>1</a:t>
            </a:r>
            <a:r>
              <a:rPr lang="en-US" b="0" i="0" u="none" strike="noStrike" dirty="0">
                <a:solidFill>
                  <a:srgbClr val="272727"/>
                </a:solidFill>
                <a:effectLst/>
                <a:highlight>
                  <a:srgbClr val="FFFF00"/>
                </a:highlight>
                <a:latin typeface="ProximaVara"/>
              </a:rPr>
              <a:t> and what was revealed before you, and have sure faith in the Hereafter</a:t>
            </a:r>
            <a:r>
              <a:rPr lang="en-US" b="0" i="0" u="none" strike="noStrike" dirty="0">
                <a:solidFill>
                  <a:srgbClr val="272727"/>
                </a:solidFill>
                <a:effectLst/>
                <a:highlight>
                  <a:srgbClr val="FFFFFF"/>
                </a:highlight>
                <a:latin typeface="ProximaVara"/>
              </a:rPr>
              <a:t>.</a:t>
            </a:r>
            <a:endParaRPr lang="en-US" dirty="0">
              <a:solidFill>
                <a:srgbClr val="272727"/>
              </a:solidFill>
              <a:highlight>
                <a:srgbClr val="FFFFFF"/>
              </a:highlight>
              <a:latin typeface="ProximaVara"/>
            </a:endParaRPr>
          </a:p>
          <a:p>
            <a:r>
              <a:rPr lang="en-US" b="0" i="0" u="none" strike="noStrike" dirty="0">
                <a:solidFill>
                  <a:srgbClr val="272727"/>
                </a:solidFill>
                <a:effectLst/>
                <a:highlight>
                  <a:srgbClr val="FFFFFF"/>
                </a:highlight>
                <a:latin typeface="ProximaVara"/>
              </a:rPr>
              <a:t>It is they who are ˹truly˺ guided by their Lord, and it is they who will be </a:t>
            </a:r>
            <a:r>
              <a:rPr lang="en-US" b="0" i="0" u="sng" strike="noStrike" dirty="0">
                <a:solidFill>
                  <a:srgbClr val="FF0000"/>
                </a:solidFill>
                <a:effectLst/>
                <a:highlight>
                  <a:srgbClr val="FFFFFF"/>
                </a:highlight>
                <a:latin typeface="ProximaVara"/>
              </a:rPr>
              <a:t>successful.</a:t>
            </a:r>
            <a:endParaRPr lang="en-US" u="sng" baseline="30000" dirty="0">
              <a:solidFill>
                <a:srgbClr val="FF0000"/>
              </a:solidFill>
              <a:highlight>
                <a:srgbClr val="FFFFFF"/>
              </a:highlight>
              <a:latin typeface="ProximaVara"/>
            </a:endParaRPr>
          </a:p>
          <a:p>
            <a:endParaRPr lang="en-US" dirty="0"/>
          </a:p>
        </p:txBody>
      </p:sp>
    </p:spTree>
    <p:extLst>
      <p:ext uri="{BB962C8B-B14F-4D97-AF65-F5344CB8AC3E}">
        <p14:creationId xmlns:p14="http://schemas.microsoft.com/office/powerpoint/2010/main" val="998718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6" name="Oval 1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Oval 2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2" name="Rectangle 31">
            <a:extLst>
              <a:ext uri="{FF2B5EF4-FFF2-40B4-BE49-F238E27FC236}">
                <a16:creationId xmlns:a16="http://schemas.microsoft.com/office/drawing/2014/main" id="{B7818AA9-82F7-46F6-8A83-1A6258163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basket of vegetables and flowers&#10;&#10;Description automatically generated">
            <a:extLst>
              <a:ext uri="{FF2B5EF4-FFF2-40B4-BE49-F238E27FC236}">
                <a16:creationId xmlns:a16="http://schemas.microsoft.com/office/drawing/2014/main" id="{63F62DF5-4068-3332-3DBF-73F7CCB5778E}"/>
              </a:ext>
            </a:extLst>
          </p:cNvPr>
          <p:cNvPicPr>
            <a:picLocks noGrp="1" noChangeAspect="1"/>
          </p:cNvPicPr>
          <p:nvPr>
            <p:ph sz="half" idx="2"/>
          </p:nvPr>
        </p:nvPicPr>
        <p:blipFill rotWithShape="1">
          <a:blip r:embed="rId3">
            <a:alphaModFix/>
          </a:blip>
          <a:srcRect b="443"/>
          <a:stretch/>
        </p:blipFill>
        <p:spPr>
          <a:xfrm>
            <a:off x="-1" y="10"/>
            <a:ext cx="12192001" cy="6857990"/>
          </a:xfrm>
          <a:prstGeom prst="rect">
            <a:avLst/>
          </a:prstGeom>
        </p:spPr>
      </p:pic>
    </p:spTree>
    <p:extLst>
      <p:ext uri="{BB962C8B-B14F-4D97-AF65-F5344CB8AC3E}">
        <p14:creationId xmlns:p14="http://schemas.microsoft.com/office/powerpoint/2010/main" val="3103146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E554-5AB1-32CD-4824-89D8658D72BF}"/>
              </a:ext>
            </a:extLst>
          </p:cNvPr>
          <p:cNvSpPr>
            <a:spLocks noGrp="1"/>
          </p:cNvSpPr>
          <p:nvPr>
            <p:ph type="title"/>
          </p:nvPr>
        </p:nvSpPr>
        <p:spPr/>
        <p:txBody>
          <a:bodyPr/>
          <a:lstStyle/>
          <a:p>
            <a:r>
              <a:rPr lang="en-US" dirty="0"/>
              <a:t>Surah </a:t>
            </a:r>
            <a:r>
              <a:rPr lang="en-US" dirty="0" err="1"/>
              <a:t>Kahf</a:t>
            </a:r>
            <a:r>
              <a:rPr lang="en-US" dirty="0"/>
              <a:t>, Ayah 46</a:t>
            </a:r>
          </a:p>
        </p:txBody>
      </p:sp>
      <p:sp>
        <p:nvSpPr>
          <p:cNvPr id="3" name="Content Placeholder 2">
            <a:extLst>
              <a:ext uri="{FF2B5EF4-FFF2-40B4-BE49-F238E27FC236}">
                <a16:creationId xmlns:a16="http://schemas.microsoft.com/office/drawing/2014/main" id="{E17A145E-F35F-5ECE-55FD-8D558FE6E65A}"/>
              </a:ext>
            </a:extLst>
          </p:cNvPr>
          <p:cNvSpPr>
            <a:spLocks noGrp="1"/>
          </p:cNvSpPr>
          <p:nvPr>
            <p:ph sz="half" idx="1"/>
          </p:nvPr>
        </p:nvSpPr>
        <p:spPr>
          <a:xfrm>
            <a:off x="1148303" y="3841749"/>
            <a:ext cx="9895391" cy="1325563"/>
          </a:xfrm>
        </p:spPr>
        <p:txBody>
          <a:bodyPr/>
          <a:lstStyle/>
          <a:p>
            <a:pPr marL="0" indent="0">
              <a:buNone/>
            </a:pPr>
            <a:r>
              <a:rPr lang="en-US" sz="2800" dirty="0"/>
              <a:t>"Wealth and children are the attractions of this worldly life, but lasting good works have a better reward with your Lord and give better grounds for hope." (Surah al-</a:t>
            </a:r>
            <a:r>
              <a:rPr lang="en-US" sz="2800" dirty="0" err="1"/>
              <a:t>Kahf</a:t>
            </a:r>
            <a:r>
              <a:rPr lang="en-US" sz="2800" dirty="0"/>
              <a:t>, 18:46)</a:t>
            </a:r>
          </a:p>
          <a:p>
            <a:endParaRPr lang="en-US" dirty="0"/>
          </a:p>
        </p:txBody>
      </p:sp>
      <p:pic>
        <p:nvPicPr>
          <p:cNvPr id="6" name="Content Placeholder 5" descr="A close-up of a white background&#10;&#10;Description automatically generated">
            <a:extLst>
              <a:ext uri="{FF2B5EF4-FFF2-40B4-BE49-F238E27FC236}">
                <a16:creationId xmlns:a16="http://schemas.microsoft.com/office/drawing/2014/main" id="{D30902E6-F08F-9D8E-5C54-BBED4D172C81}"/>
              </a:ext>
            </a:extLst>
          </p:cNvPr>
          <p:cNvPicPr>
            <a:picLocks noGrp="1" noChangeAspect="1"/>
          </p:cNvPicPr>
          <p:nvPr>
            <p:ph sz="half" idx="2"/>
          </p:nvPr>
        </p:nvPicPr>
        <p:blipFill>
          <a:blip r:embed="rId3"/>
          <a:stretch>
            <a:fillRect/>
          </a:stretch>
        </p:blipFill>
        <p:spPr>
          <a:xfrm>
            <a:off x="1148304" y="1690688"/>
            <a:ext cx="9895391" cy="1923366"/>
          </a:xfrm>
        </p:spPr>
      </p:pic>
    </p:spTree>
    <p:extLst>
      <p:ext uri="{BB962C8B-B14F-4D97-AF65-F5344CB8AC3E}">
        <p14:creationId xmlns:p14="http://schemas.microsoft.com/office/powerpoint/2010/main" val="248276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C3164-4F7A-5B22-D367-97F7C3E4B964}"/>
              </a:ext>
            </a:extLst>
          </p:cNvPr>
          <p:cNvSpPr>
            <a:spLocks noGrp="1"/>
          </p:cNvSpPr>
          <p:nvPr>
            <p:ph type="title"/>
          </p:nvPr>
        </p:nvSpPr>
        <p:spPr/>
        <p:txBody>
          <a:bodyPr/>
          <a:lstStyle/>
          <a:p>
            <a:r>
              <a:rPr lang="en-US" dirty="0" err="1"/>
              <a:t>Baqiyatu</a:t>
            </a:r>
            <a:r>
              <a:rPr lang="en-US" dirty="0"/>
              <a:t> vs </a:t>
            </a:r>
            <a:r>
              <a:rPr lang="en-US" dirty="0" err="1"/>
              <a:t>Salihatu</a:t>
            </a:r>
            <a:endParaRPr lang="en-US" dirty="0"/>
          </a:p>
        </p:txBody>
      </p:sp>
      <p:sp>
        <p:nvSpPr>
          <p:cNvPr id="3" name="Content Placeholder 2">
            <a:extLst>
              <a:ext uri="{FF2B5EF4-FFF2-40B4-BE49-F238E27FC236}">
                <a16:creationId xmlns:a16="http://schemas.microsoft.com/office/drawing/2014/main" id="{791421FA-E9A1-A1B7-FA88-3289DA72DB16}"/>
              </a:ext>
            </a:extLst>
          </p:cNvPr>
          <p:cNvSpPr>
            <a:spLocks noGrp="1"/>
          </p:cNvSpPr>
          <p:nvPr>
            <p:ph idx="1"/>
          </p:nvPr>
        </p:nvSpPr>
        <p:spPr/>
        <p:txBody>
          <a:bodyPr/>
          <a:lstStyle/>
          <a:p>
            <a:endParaRPr lang="en-US" dirty="0"/>
          </a:p>
          <a:p>
            <a:endParaRPr lang="en-US" dirty="0"/>
          </a:p>
        </p:txBody>
      </p:sp>
      <p:pic>
        <p:nvPicPr>
          <p:cNvPr id="6" name="Picture 5" descr="A close up of a sign&#10;&#10;Description automatically generated">
            <a:extLst>
              <a:ext uri="{FF2B5EF4-FFF2-40B4-BE49-F238E27FC236}">
                <a16:creationId xmlns:a16="http://schemas.microsoft.com/office/drawing/2014/main" id="{A5FED014-6001-F966-8903-F97912E50914}"/>
              </a:ext>
            </a:extLst>
          </p:cNvPr>
          <p:cNvPicPr>
            <a:picLocks noChangeAspect="1"/>
          </p:cNvPicPr>
          <p:nvPr/>
        </p:nvPicPr>
        <p:blipFill>
          <a:blip r:embed="rId3"/>
          <a:stretch>
            <a:fillRect/>
          </a:stretch>
        </p:blipFill>
        <p:spPr>
          <a:xfrm>
            <a:off x="394063" y="2017373"/>
            <a:ext cx="11403874" cy="1983921"/>
          </a:xfrm>
          <a:prstGeom prst="rect">
            <a:avLst/>
          </a:prstGeom>
        </p:spPr>
      </p:pic>
      <p:sp>
        <p:nvSpPr>
          <p:cNvPr id="7" name="Double Bracket 6">
            <a:extLst>
              <a:ext uri="{FF2B5EF4-FFF2-40B4-BE49-F238E27FC236}">
                <a16:creationId xmlns:a16="http://schemas.microsoft.com/office/drawing/2014/main" id="{A350B18E-2E20-C043-F00B-83D2E8ED13CD}"/>
              </a:ext>
            </a:extLst>
          </p:cNvPr>
          <p:cNvSpPr/>
          <p:nvPr/>
        </p:nvSpPr>
        <p:spPr>
          <a:xfrm>
            <a:off x="4833257" y="2237014"/>
            <a:ext cx="1077686" cy="947057"/>
          </a:xfrm>
          <a:prstGeom prst="bracket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B4A4B789-EF5C-7F65-02FD-418D0F42C7AA}"/>
              </a:ext>
            </a:extLst>
          </p:cNvPr>
          <p:cNvCxnSpPr>
            <a:cxnSpLocks/>
          </p:cNvCxnSpPr>
          <p:nvPr/>
        </p:nvCxnSpPr>
        <p:spPr>
          <a:xfrm flipH="1" flipV="1">
            <a:off x="5339443" y="3069771"/>
            <a:ext cx="571500" cy="48985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F4D0A2D-DBE7-6605-2015-DEE199540B4D}"/>
              </a:ext>
            </a:extLst>
          </p:cNvPr>
          <p:cNvSpPr txBox="1"/>
          <p:nvPr/>
        </p:nvSpPr>
        <p:spPr>
          <a:xfrm>
            <a:off x="5673634" y="3559629"/>
            <a:ext cx="2392679" cy="1477328"/>
          </a:xfrm>
          <a:prstGeom prst="rect">
            <a:avLst/>
          </a:prstGeom>
          <a:noFill/>
        </p:spPr>
        <p:txBody>
          <a:bodyPr wrap="square" rtlCol="0">
            <a:spAutoFit/>
          </a:bodyPr>
          <a:lstStyle/>
          <a:p>
            <a:r>
              <a:rPr lang="en-US" b="0" i="0" u="none" strike="noStrike" dirty="0" err="1">
                <a:solidFill>
                  <a:srgbClr val="000000"/>
                </a:solidFill>
                <a:effectLst/>
                <a:latin typeface="-webkit-standard"/>
              </a:rPr>
              <a:t>Baqiyatu</a:t>
            </a:r>
            <a:r>
              <a:rPr lang="en-US" b="0" i="0" u="none" strike="noStrike" dirty="0">
                <a:solidFill>
                  <a:srgbClr val="000000"/>
                </a:solidFill>
                <a:effectLst/>
                <a:latin typeface="-webkit-standard"/>
              </a:rPr>
              <a:t> refers to acts dedicated to the Hereafter, such as prayers, fasting, and almsgiving.</a:t>
            </a:r>
            <a:endParaRPr lang="en-US" dirty="0"/>
          </a:p>
        </p:txBody>
      </p:sp>
      <p:sp>
        <p:nvSpPr>
          <p:cNvPr id="11" name="Double Bracket 10">
            <a:extLst>
              <a:ext uri="{FF2B5EF4-FFF2-40B4-BE49-F238E27FC236}">
                <a16:creationId xmlns:a16="http://schemas.microsoft.com/office/drawing/2014/main" id="{41324745-AE1D-C3E8-A712-3F85B851B269}"/>
              </a:ext>
            </a:extLst>
          </p:cNvPr>
          <p:cNvSpPr/>
          <p:nvPr/>
        </p:nvSpPr>
        <p:spPr>
          <a:xfrm>
            <a:off x="3086100" y="2144485"/>
            <a:ext cx="1385570" cy="947057"/>
          </a:xfrm>
          <a:prstGeom prst="bracket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40B0989-7C16-59CF-001A-999843C2FDB8}"/>
              </a:ext>
            </a:extLst>
          </p:cNvPr>
          <p:cNvCxnSpPr>
            <a:cxnSpLocks/>
          </p:cNvCxnSpPr>
          <p:nvPr/>
        </p:nvCxnSpPr>
        <p:spPr>
          <a:xfrm flipV="1">
            <a:off x="3086100" y="3069771"/>
            <a:ext cx="625928" cy="63681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8B2787-EEC9-52CC-5292-F997D455F5D3}"/>
              </a:ext>
            </a:extLst>
          </p:cNvPr>
          <p:cNvSpPr txBox="1"/>
          <p:nvPr/>
        </p:nvSpPr>
        <p:spPr>
          <a:xfrm>
            <a:off x="1861460" y="3836628"/>
            <a:ext cx="3208013" cy="1754326"/>
          </a:xfrm>
          <a:prstGeom prst="rect">
            <a:avLst/>
          </a:prstGeom>
          <a:noFill/>
        </p:spPr>
        <p:txBody>
          <a:bodyPr wrap="square" rtlCol="0">
            <a:spAutoFit/>
          </a:bodyPr>
          <a:lstStyle/>
          <a:p>
            <a:r>
              <a:rPr lang="en-US" b="0" i="0" u="none" strike="noStrike" dirty="0" err="1">
                <a:solidFill>
                  <a:srgbClr val="000000"/>
                </a:solidFill>
                <a:effectLst/>
                <a:latin typeface="-webkit-standard"/>
              </a:rPr>
              <a:t>Salihatu</a:t>
            </a:r>
            <a:r>
              <a:rPr lang="en-US" b="0" i="0" u="none" strike="noStrike" dirty="0">
                <a:solidFill>
                  <a:srgbClr val="000000"/>
                </a:solidFill>
                <a:effectLst/>
                <a:latin typeface="-webkit-standard"/>
              </a:rPr>
              <a:t> encompasses various aspects of worship, personal development, and societal contribution, all aimed at earning the pleasure of Allah and benefiting humanity</a:t>
            </a:r>
            <a:endParaRPr lang="en-US" dirty="0"/>
          </a:p>
        </p:txBody>
      </p:sp>
      <p:sp>
        <p:nvSpPr>
          <p:cNvPr id="16" name="TextBox 15">
            <a:extLst>
              <a:ext uri="{FF2B5EF4-FFF2-40B4-BE49-F238E27FC236}">
                <a16:creationId xmlns:a16="http://schemas.microsoft.com/office/drawing/2014/main" id="{A5D52888-CB7E-16C4-3921-AD4D59A94EC8}"/>
              </a:ext>
            </a:extLst>
          </p:cNvPr>
          <p:cNvSpPr txBox="1"/>
          <p:nvPr/>
        </p:nvSpPr>
        <p:spPr>
          <a:xfrm>
            <a:off x="7462156" y="263047"/>
            <a:ext cx="3785871" cy="1754326"/>
          </a:xfrm>
          <a:prstGeom prst="rect">
            <a:avLst/>
          </a:prstGeom>
          <a:noFill/>
        </p:spPr>
        <p:txBody>
          <a:bodyPr wrap="square" rtlCol="0">
            <a:spAutoFit/>
          </a:bodyPr>
          <a:lstStyle/>
          <a:p>
            <a:pPr marL="0" indent="0">
              <a:buNone/>
            </a:pPr>
            <a:r>
              <a:rPr lang="en-US" sz="1800" dirty="0"/>
              <a:t>"Wealth and children are the attractions of this worldly life, but </a:t>
            </a:r>
            <a:r>
              <a:rPr lang="en-US" sz="1800" b="1" dirty="0"/>
              <a:t>lasting</a:t>
            </a:r>
            <a:r>
              <a:rPr lang="en-US" sz="1800" dirty="0"/>
              <a:t> </a:t>
            </a:r>
            <a:r>
              <a:rPr lang="en-US" sz="1800" b="1" dirty="0"/>
              <a:t>good works</a:t>
            </a:r>
            <a:r>
              <a:rPr lang="en-US" sz="1800" dirty="0"/>
              <a:t> have a better reward with your Lord and give better grounds for hope." (Surah al-</a:t>
            </a:r>
            <a:r>
              <a:rPr lang="en-US" sz="1800" dirty="0" err="1"/>
              <a:t>Kahf</a:t>
            </a:r>
            <a:r>
              <a:rPr lang="en-US" sz="1800" dirty="0"/>
              <a:t>, 18:46)</a:t>
            </a:r>
          </a:p>
        </p:txBody>
      </p:sp>
    </p:spTree>
    <p:extLst>
      <p:ext uri="{BB962C8B-B14F-4D97-AF65-F5344CB8AC3E}">
        <p14:creationId xmlns:p14="http://schemas.microsoft.com/office/powerpoint/2010/main" val="81472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5" name="Picture 4" descr="Close up image of a hand touching flowers">
            <a:extLst>
              <a:ext uri="{FF2B5EF4-FFF2-40B4-BE49-F238E27FC236}">
                <a16:creationId xmlns:a16="http://schemas.microsoft.com/office/drawing/2014/main" id="{C937751A-A030-6B97-88B0-EAA61D7C1FC9}"/>
              </a:ext>
            </a:extLst>
          </p:cNvPr>
          <p:cNvPicPr>
            <a:picLocks noChangeAspect="1"/>
          </p:cNvPicPr>
          <p:nvPr/>
        </p:nvPicPr>
        <p:blipFill rotWithShape="1">
          <a:blip r:embed="rId3">
            <a:alphaModFix amt="35000"/>
          </a:blip>
          <a:srcRect t="7958" r="-1" b="7751"/>
          <a:stretch/>
        </p:blipFill>
        <p:spPr>
          <a:xfrm>
            <a:off x="1525" y="10"/>
            <a:ext cx="12188951" cy="6857990"/>
          </a:xfrm>
          <a:prstGeom prst="rect">
            <a:avLst/>
          </a:prstGeom>
        </p:spPr>
      </p:pic>
      <p:grpSp>
        <p:nvGrpSpPr>
          <p:cNvPr id="38"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9" name="Oval 38">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03AA82A-219A-4B81-DB03-A9DA5DA3217D}"/>
              </a:ext>
            </a:extLst>
          </p:cNvPr>
          <p:cNvSpPr>
            <a:spLocks noGrp="1"/>
          </p:cNvSpPr>
          <p:nvPr>
            <p:ph type="title"/>
          </p:nvPr>
        </p:nvSpPr>
        <p:spPr>
          <a:xfrm>
            <a:off x="1217976" y="777240"/>
            <a:ext cx="9684070" cy="1423519"/>
          </a:xfrm>
        </p:spPr>
        <p:txBody>
          <a:bodyPr anchor="b">
            <a:normAutofit/>
          </a:bodyPr>
          <a:lstStyle/>
          <a:p>
            <a:pPr algn="ctr"/>
            <a:r>
              <a:rPr lang="en-US" sz="3400" b="1" i="1" u="none" strike="noStrike" dirty="0">
                <a:solidFill>
                  <a:srgbClr val="FFFFFF"/>
                </a:solidFill>
                <a:effectLst/>
                <a:latin typeface="Montserrat" panose="020F0502020204030204" pitchFamily="34" charset="0"/>
              </a:rPr>
              <a:t>Hayat </a:t>
            </a:r>
            <a:r>
              <a:rPr lang="en-US" sz="3400" b="1" i="1" u="none" strike="noStrike" dirty="0" err="1">
                <a:solidFill>
                  <a:srgbClr val="FFFFFF"/>
                </a:solidFill>
                <a:effectLst/>
                <a:latin typeface="Montserrat" panose="020F0502020204030204" pitchFamily="34" charset="0"/>
              </a:rPr>
              <a:t>ve</a:t>
            </a:r>
            <a:r>
              <a:rPr lang="en-US" sz="3400" b="1" i="1" u="none" strike="noStrike" dirty="0">
                <a:solidFill>
                  <a:srgbClr val="FFFFFF"/>
                </a:solidFill>
                <a:effectLst/>
                <a:latin typeface="Montserrat" panose="020F0502020204030204" pitchFamily="34" charset="0"/>
              </a:rPr>
              <a:t> </a:t>
            </a:r>
            <a:r>
              <a:rPr lang="en-US" sz="3400" b="1" i="1" u="none" strike="noStrike" dirty="0" err="1">
                <a:solidFill>
                  <a:srgbClr val="FFFFFF"/>
                </a:solidFill>
                <a:effectLst/>
                <a:latin typeface="Montserrat" panose="020F0502020204030204" pitchFamily="34" charset="0"/>
              </a:rPr>
              <a:t>Ruh</a:t>
            </a:r>
            <a:br>
              <a:rPr lang="en-US" sz="3400" b="1" i="1" u="none" strike="noStrike" dirty="0">
                <a:solidFill>
                  <a:srgbClr val="FFFFFF"/>
                </a:solidFill>
                <a:effectLst/>
                <a:latin typeface="Montserrat" panose="020F0502020204030204" pitchFamily="34" charset="0"/>
              </a:rPr>
            </a:br>
            <a:r>
              <a:rPr lang="en-US" sz="3400" b="1" i="1" u="none" strike="noStrike" dirty="0">
                <a:solidFill>
                  <a:srgbClr val="FFFFFF"/>
                </a:solidFill>
                <a:effectLst/>
                <a:latin typeface="Montserrat" panose="020F0502020204030204" pitchFamily="34" charset="0"/>
              </a:rPr>
              <a:t>Physical </a:t>
            </a:r>
            <a:r>
              <a:rPr lang="en-US" sz="3400" b="1" i="1" dirty="0">
                <a:solidFill>
                  <a:srgbClr val="FFFFFF"/>
                </a:solidFill>
                <a:latin typeface="Montserrat" panose="020F0502020204030204" pitchFamily="34" charset="0"/>
              </a:rPr>
              <a:t>Life &amp; The Soul</a:t>
            </a:r>
            <a:br>
              <a:rPr lang="en-US" sz="3400" b="1" i="1" u="none" strike="noStrike" dirty="0">
                <a:solidFill>
                  <a:srgbClr val="FFFFFF"/>
                </a:solidFill>
                <a:effectLst/>
                <a:latin typeface="Montserrat" panose="020F0502020204030204" pitchFamily="34" charset="0"/>
              </a:rPr>
            </a:br>
            <a:r>
              <a:rPr lang="en-US" sz="2000" b="1" i="1" u="none" strike="noStrike" dirty="0" err="1">
                <a:solidFill>
                  <a:srgbClr val="FFFFFF"/>
                </a:solidFill>
                <a:effectLst/>
                <a:latin typeface="Montserrat" panose="020F0502020204030204" pitchFamily="34" charset="0"/>
              </a:rPr>
              <a:t>Sızıntı</a:t>
            </a:r>
            <a:r>
              <a:rPr lang="en-US" sz="2000" b="1" i="1" u="none" strike="noStrike" dirty="0">
                <a:solidFill>
                  <a:srgbClr val="FFFFFF"/>
                </a:solidFill>
                <a:effectLst/>
                <a:latin typeface="Montserrat" panose="020F0502020204030204" pitchFamily="34" charset="0"/>
              </a:rPr>
              <a:t>, June-July 1989, Volume 11, Issue 125-126</a:t>
            </a:r>
            <a:endParaRPr lang="en-US" sz="3400" i="1" dirty="0">
              <a:solidFill>
                <a:srgbClr val="FFFFFF"/>
              </a:solidFill>
            </a:endParaRPr>
          </a:p>
        </p:txBody>
      </p:sp>
      <p:sp>
        <p:nvSpPr>
          <p:cNvPr id="3" name="Content Placeholder 2">
            <a:extLst>
              <a:ext uri="{FF2B5EF4-FFF2-40B4-BE49-F238E27FC236}">
                <a16:creationId xmlns:a16="http://schemas.microsoft.com/office/drawing/2014/main" id="{1AB18FC7-6BF1-3983-7837-FE97B7CDD75A}"/>
              </a:ext>
            </a:extLst>
          </p:cNvPr>
          <p:cNvSpPr>
            <a:spLocks noGrp="1"/>
          </p:cNvSpPr>
          <p:nvPr>
            <p:ph idx="1"/>
          </p:nvPr>
        </p:nvSpPr>
        <p:spPr>
          <a:xfrm>
            <a:off x="1670346" y="2314128"/>
            <a:ext cx="8714354" cy="3766632"/>
          </a:xfrm>
        </p:spPr>
        <p:txBody>
          <a:bodyPr anchor="t">
            <a:normAutofit fontScale="70000" lnSpcReduction="20000"/>
          </a:bodyPr>
          <a:lstStyle/>
          <a:p>
            <a:pPr marL="0" indent="0" algn="ctr">
              <a:buNone/>
            </a:pPr>
            <a:endParaRPr lang="en-US" sz="4000" i="1" dirty="0">
              <a:solidFill>
                <a:schemeClr val="bg1"/>
              </a:solidFill>
            </a:endParaRPr>
          </a:p>
          <a:p>
            <a:pPr marL="0" indent="0" algn="ctr">
              <a:buNone/>
            </a:pPr>
            <a:r>
              <a:rPr lang="en-US" sz="3600" b="0" i="1" u="none" strike="noStrike" dirty="0">
                <a:solidFill>
                  <a:schemeClr val="bg1"/>
                </a:solidFill>
                <a:effectLst/>
                <a:latin typeface="Söhne"/>
              </a:rPr>
              <a:t>Hayat, </a:t>
            </a:r>
            <a:r>
              <a:rPr lang="en-US" sz="3600" b="0" i="1" u="none" strike="noStrike" dirty="0" err="1">
                <a:solidFill>
                  <a:schemeClr val="bg1"/>
                </a:solidFill>
                <a:effectLst/>
                <a:latin typeface="Söhne"/>
              </a:rPr>
              <a:t>ilâhî</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bir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sırdır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mâhiyetini</a:t>
            </a:r>
            <a:r>
              <a:rPr lang="en-US" sz="3600" b="0" i="1" u="none" strike="noStrike" dirty="0">
                <a:solidFill>
                  <a:schemeClr val="bg1"/>
                </a:solidFill>
                <a:effectLst/>
                <a:latin typeface="Söhne"/>
              </a:rPr>
              <a:t> de </a:t>
            </a:r>
            <a:r>
              <a:rPr lang="en-US" sz="3600" b="0" i="1" u="none" strike="noStrike" dirty="0" err="1">
                <a:solidFill>
                  <a:schemeClr val="bg1"/>
                </a:solidFill>
                <a:effectLst/>
                <a:latin typeface="Söhne"/>
              </a:rPr>
              <a:t>ancak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sırlarına</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âşina</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olanlar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bilir</a:t>
            </a:r>
            <a:r>
              <a:rPr lang="en-US" sz="3600" b="0" i="1" u="none" strike="noStrike" dirty="0">
                <a:solidFill>
                  <a:schemeClr val="bg1"/>
                </a:solidFill>
                <a:effectLst/>
                <a:latin typeface="Söhne"/>
              </a:rPr>
              <a:t>.</a:t>
            </a:r>
          </a:p>
          <a:p>
            <a:pPr marL="0" indent="0" algn="ctr">
              <a:buNone/>
            </a:pPr>
            <a:r>
              <a:rPr lang="en-US" sz="3600" b="0" i="1" u="none" strike="noStrike" dirty="0" err="1">
                <a:solidFill>
                  <a:schemeClr val="bg1"/>
                </a:solidFill>
                <a:effectLst/>
                <a:latin typeface="Söhne"/>
              </a:rPr>
              <a:t>Mutlak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hayat</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bir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bedenî</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yaşayıştır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Bedendeki</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hararet</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ve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canlılık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tamamen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fıtrîdir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ve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alınan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gıdaların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kan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ve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enerjiye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dönüşmesi</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seyri</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içinde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hâsıl</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olur</a:t>
            </a:r>
            <a:r>
              <a:rPr lang="en-US" sz="3600" b="0" i="1" u="none" strike="noStrike" dirty="0">
                <a:solidFill>
                  <a:schemeClr val="bg1"/>
                </a:solidFill>
                <a:effectLst/>
                <a:latin typeface="Söhne"/>
              </a:rPr>
              <a:t>.</a:t>
            </a:r>
          </a:p>
          <a:p>
            <a:pPr marL="0" indent="0" algn="ctr">
              <a:buNone/>
            </a:pPr>
            <a:r>
              <a:rPr lang="en-US" sz="3600" b="0" i="1" u="none" strike="noStrike" dirty="0" err="1">
                <a:solidFill>
                  <a:schemeClr val="bg1"/>
                </a:solidFill>
                <a:effectLst/>
                <a:latin typeface="Söhne"/>
              </a:rPr>
              <a:t>Cismânî</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hayatın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gâyesi</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hareket</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canlılık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ve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bedenî</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bir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kısım</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vazifeleri</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yerine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getirmekten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ibarettir</a:t>
            </a:r>
            <a:r>
              <a:rPr lang="en-US" sz="3600" b="0" i="1" u="none" strike="noStrike" dirty="0">
                <a:solidFill>
                  <a:schemeClr val="bg1"/>
                </a:solidFill>
                <a:effectLst/>
                <a:latin typeface="Söhne"/>
              </a:rPr>
              <a:t> ki, </a:t>
            </a:r>
            <a:r>
              <a:rPr lang="en-US" sz="3600" b="0" i="1" u="none" strike="noStrike" dirty="0" err="1">
                <a:solidFill>
                  <a:schemeClr val="bg1"/>
                </a:solidFill>
                <a:effectLst/>
                <a:latin typeface="Söhne"/>
              </a:rPr>
              <a:t>böyle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bir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hayat</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itibarıyla</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insanla</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hayvan</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arasında</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herhangi</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bir</a:t>
            </a:r>
            <a:r>
              <a:rPr lang="en-US" sz="3600" b="0" i="1" u="none" strike="noStrike" dirty="0">
                <a:solidFill>
                  <a:schemeClr val="bg1"/>
                </a:solidFill>
                <a:effectLst/>
                <a:latin typeface="Söhne"/>
              </a:rPr>
              <a:t> fark </a:t>
            </a:r>
            <a:r>
              <a:rPr lang="en-US" sz="3600" b="0" i="1" u="none" strike="noStrike" dirty="0" err="1">
                <a:solidFill>
                  <a:schemeClr val="bg1"/>
                </a:solidFill>
                <a:effectLst/>
                <a:latin typeface="Söhne"/>
              </a:rPr>
              <a:t>yoktur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Gerçek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insânî</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hayat</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ise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içinde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şuur</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idrak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ve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ötelere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açık</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olmanın</a:t>
            </a:r>
            <a:r>
              <a:rPr lang="en-US" sz="3600" b="0" i="1" u="none" strike="noStrike" dirty="0">
                <a:solidFill>
                  <a:schemeClr val="bg1"/>
                </a:solidFill>
                <a:effectLst/>
                <a:latin typeface="Söhne"/>
              </a:rPr>
              <a:t> da </a:t>
            </a:r>
            <a:r>
              <a:rPr lang="en-US" sz="3600" b="0" i="1" u="none" strike="noStrike" dirty="0" err="1">
                <a:solidFill>
                  <a:schemeClr val="bg1"/>
                </a:solidFill>
                <a:effectLst/>
                <a:latin typeface="Söhne"/>
              </a:rPr>
              <a:t>bulunduğu</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hayattır</a:t>
            </a:r>
            <a:r>
              <a:rPr lang="en-US" sz="3600" b="0" i="1" u="none" strike="noStrike" dirty="0">
                <a:solidFill>
                  <a:schemeClr val="bg1"/>
                </a:solidFill>
                <a:effectLst/>
                <a:latin typeface="Söhne"/>
              </a:rPr>
              <a:t> ki </a:t>
            </a:r>
            <a:r>
              <a:rPr lang="en-US" sz="3600" b="0" i="1" u="none" strike="noStrike" dirty="0" err="1">
                <a:solidFill>
                  <a:schemeClr val="bg1"/>
                </a:solidFill>
                <a:effectLst/>
                <a:latin typeface="Söhne"/>
              </a:rPr>
              <a:t>hakikî</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hayat</a:t>
            </a:r>
            <a:r>
              <a:rPr lang="en-US" sz="3600" b="0" i="1" u="none" strike="noStrike" dirty="0">
                <a:solidFill>
                  <a:schemeClr val="bg1"/>
                </a:solidFill>
                <a:effectLst/>
                <a:latin typeface="Söhne"/>
              </a:rPr>
              <a:t> da </a:t>
            </a:r>
            <a:r>
              <a:rPr lang="en-US" sz="3600" b="0" i="1" u="none" strike="noStrike" dirty="0" err="1">
                <a:solidFill>
                  <a:schemeClr val="bg1"/>
                </a:solidFill>
                <a:effectLst/>
                <a:latin typeface="Söhne"/>
              </a:rPr>
              <a:t>işte</a:t>
            </a:r>
            <a:r>
              <a:rPr lang="en-US" sz="3600" b="0" i="1" u="none" strike="noStrike" dirty="0">
                <a:solidFill>
                  <a:schemeClr val="bg1"/>
                </a:solidFill>
                <a:effectLst/>
                <a:latin typeface="Söhne"/>
              </a:rPr>
              <a:t> </a:t>
            </a:r>
            <a:r>
              <a:rPr lang="en-US" sz="3600" b="0" i="1" u="none" strike="noStrike" dirty="0" err="1">
                <a:solidFill>
                  <a:schemeClr val="bg1"/>
                </a:solidFill>
                <a:effectLst/>
                <a:latin typeface="Söhne"/>
              </a:rPr>
              <a:t>budur</a:t>
            </a:r>
            <a:r>
              <a:rPr lang="en-US" sz="3600" b="0" i="1" u="none" strike="noStrike" dirty="0">
                <a:solidFill>
                  <a:schemeClr val="bg1"/>
                </a:solidFill>
                <a:effectLst/>
                <a:latin typeface="Söhne"/>
              </a:rPr>
              <a:t>.</a:t>
            </a:r>
          </a:p>
          <a:p>
            <a:pPr marL="0" indent="0" algn="ctr">
              <a:buNone/>
            </a:pPr>
            <a:r>
              <a:rPr lang="en-US" sz="1600" i="1" dirty="0">
                <a:solidFill>
                  <a:schemeClr val="bg1"/>
                </a:solidFill>
                <a:hlinkClick r:id="rId4"/>
              </a:rPr>
              <a:t>https://fgulen.com/tr/eserleri/olcu-veya-yoldaki-isiklar/hayat-ve-ruh</a:t>
            </a:r>
            <a:endParaRPr lang="en-US" sz="1600" i="1" dirty="0">
              <a:solidFill>
                <a:schemeClr val="bg1"/>
              </a:solidFill>
            </a:endParaRPr>
          </a:p>
          <a:p>
            <a:pPr marL="0" indent="0" algn="ctr">
              <a:buNone/>
            </a:pPr>
            <a:endParaRPr lang="en-US" sz="1600" i="1" dirty="0">
              <a:solidFill>
                <a:schemeClr val="bg1"/>
              </a:solidFill>
            </a:endParaRPr>
          </a:p>
        </p:txBody>
      </p:sp>
    </p:spTree>
    <p:extLst>
      <p:ext uri="{BB962C8B-B14F-4D97-AF65-F5344CB8AC3E}">
        <p14:creationId xmlns:p14="http://schemas.microsoft.com/office/powerpoint/2010/main" val="4199286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8183E0-58D3-4C7F-97F0-2494113B3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3D7220-9A41-4B89-8A05-2E854925E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pic>
        <p:nvPicPr>
          <p:cNvPr id="5" name="Picture 4" descr="Close up image of a hand touching flowers">
            <a:extLst>
              <a:ext uri="{FF2B5EF4-FFF2-40B4-BE49-F238E27FC236}">
                <a16:creationId xmlns:a16="http://schemas.microsoft.com/office/drawing/2014/main" id="{C937751A-A030-6B97-88B0-EAA61D7C1FC9}"/>
              </a:ext>
            </a:extLst>
          </p:cNvPr>
          <p:cNvPicPr>
            <a:picLocks noChangeAspect="1"/>
          </p:cNvPicPr>
          <p:nvPr/>
        </p:nvPicPr>
        <p:blipFill rotWithShape="1">
          <a:blip r:embed="rId3">
            <a:alphaModFix amt="35000"/>
          </a:blip>
          <a:srcRect t="7958" r="-1" b="7751"/>
          <a:stretch/>
        </p:blipFill>
        <p:spPr>
          <a:xfrm>
            <a:off x="1525" y="10"/>
            <a:ext cx="12188951" cy="6857990"/>
          </a:xfrm>
          <a:prstGeom prst="rect">
            <a:avLst/>
          </a:prstGeom>
        </p:spPr>
      </p:pic>
      <p:grpSp>
        <p:nvGrpSpPr>
          <p:cNvPr id="38" name="decorative circles">
            <a:extLst>
              <a:ext uri="{FF2B5EF4-FFF2-40B4-BE49-F238E27FC236}">
                <a16:creationId xmlns:a16="http://schemas.microsoft.com/office/drawing/2014/main" id="{C1F869AB-954B-4EAB-8260-60AE9C8D0C6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4102" y="236341"/>
            <a:ext cx="11340713" cy="5464029"/>
            <a:chOff x="314102" y="236341"/>
            <a:chExt cx="11340713" cy="5464029"/>
          </a:xfrm>
        </p:grpSpPr>
        <p:sp>
          <p:nvSpPr>
            <p:cNvPr id="39" name="Oval 38">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F0C14E3-3AAA-4BA8-93F9-856D0296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4102" y="3044381"/>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EECE6F6B-297F-4766-8C04-0960E9960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8374" y="386135"/>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44AE5C63-0522-4DDF-B67A-5DA271883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4F95A54-2855-4B65-82E3-A9D306CBA1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51535" y="2516671"/>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64F2D59-D40C-482F-BF5E-7FA622D97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9DCE1484-E528-418A-9339-8410B8F71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02046" y="5394590"/>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471ADFB-A135-4594-B9A3-481A91AE2D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08287" y="5160714"/>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903AA82A-219A-4B81-DB03-A9DA5DA3217D}"/>
              </a:ext>
            </a:extLst>
          </p:cNvPr>
          <p:cNvSpPr>
            <a:spLocks noGrp="1"/>
          </p:cNvSpPr>
          <p:nvPr>
            <p:ph type="title"/>
          </p:nvPr>
        </p:nvSpPr>
        <p:spPr>
          <a:xfrm>
            <a:off x="1217976" y="777240"/>
            <a:ext cx="9684070" cy="1423519"/>
          </a:xfrm>
        </p:spPr>
        <p:txBody>
          <a:bodyPr anchor="b">
            <a:normAutofit/>
          </a:bodyPr>
          <a:lstStyle/>
          <a:p>
            <a:pPr algn="ctr"/>
            <a:r>
              <a:rPr lang="en-US" sz="3400" b="1" i="1" u="none" strike="noStrike" dirty="0">
                <a:solidFill>
                  <a:srgbClr val="FFFFFF"/>
                </a:solidFill>
                <a:effectLst/>
                <a:latin typeface="Montserrat" panose="020F0502020204030204" pitchFamily="34" charset="0"/>
              </a:rPr>
              <a:t>Hayat </a:t>
            </a:r>
            <a:r>
              <a:rPr lang="en-US" sz="3400" b="1" i="1" u="none" strike="noStrike" dirty="0" err="1">
                <a:solidFill>
                  <a:srgbClr val="FFFFFF"/>
                </a:solidFill>
                <a:effectLst/>
                <a:latin typeface="Montserrat" panose="020F0502020204030204" pitchFamily="34" charset="0"/>
              </a:rPr>
              <a:t>ve</a:t>
            </a:r>
            <a:r>
              <a:rPr lang="en-US" sz="3400" b="1" i="1" u="none" strike="noStrike" dirty="0">
                <a:solidFill>
                  <a:srgbClr val="FFFFFF"/>
                </a:solidFill>
                <a:effectLst/>
                <a:latin typeface="Montserrat" panose="020F0502020204030204" pitchFamily="34" charset="0"/>
              </a:rPr>
              <a:t> </a:t>
            </a:r>
            <a:r>
              <a:rPr lang="en-US" sz="3400" b="1" i="1" u="none" strike="noStrike" dirty="0" err="1">
                <a:solidFill>
                  <a:srgbClr val="FFFFFF"/>
                </a:solidFill>
                <a:effectLst/>
                <a:latin typeface="Montserrat" panose="020F0502020204030204" pitchFamily="34" charset="0"/>
              </a:rPr>
              <a:t>Ruh</a:t>
            </a:r>
            <a:br>
              <a:rPr lang="en-US" sz="3400" b="1" i="1" u="none" strike="noStrike" dirty="0">
                <a:solidFill>
                  <a:srgbClr val="FFFFFF"/>
                </a:solidFill>
                <a:effectLst/>
                <a:latin typeface="Montserrat" panose="020F0502020204030204" pitchFamily="34" charset="0"/>
              </a:rPr>
            </a:br>
            <a:r>
              <a:rPr lang="en-US" sz="3400" b="1" i="1" u="none" strike="noStrike" dirty="0">
                <a:solidFill>
                  <a:srgbClr val="FFFFFF"/>
                </a:solidFill>
                <a:effectLst/>
                <a:latin typeface="Montserrat" panose="020F0502020204030204" pitchFamily="34" charset="0"/>
              </a:rPr>
              <a:t>Physical </a:t>
            </a:r>
            <a:r>
              <a:rPr lang="en-US" sz="3400" b="1" i="1" dirty="0">
                <a:solidFill>
                  <a:srgbClr val="FFFFFF"/>
                </a:solidFill>
                <a:latin typeface="Montserrat" panose="020F0502020204030204" pitchFamily="34" charset="0"/>
              </a:rPr>
              <a:t>Life &amp; The Soul</a:t>
            </a:r>
            <a:br>
              <a:rPr lang="en-US" sz="3400" b="1" i="1" u="none" strike="noStrike" dirty="0">
                <a:solidFill>
                  <a:srgbClr val="FFFFFF"/>
                </a:solidFill>
                <a:effectLst/>
                <a:latin typeface="Montserrat" panose="020F0502020204030204" pitchFamily="34" charset="0"/>
              </a:rPr>
            </a:br>
            <a:r>
              <a:rPr lang="en-US" sz="2000" b="1" i="1" u="none" strike="noStrike" dirty="0" err="1">
                <a:solidFill>
                  <a:srgbClr val="FFFFFF"/>
                </a:solidFill>
                <a:effectLst/>
                <a:latin typeface="Montserrat" panose="020F0502020204030204" pitchFamily="34" charset="0"/>
              </a:rPr>
              <a:t>Sızıntı</a:t>
            </a:r>
            <a:r>
              <a:rPr lang="en-US" sz="2000" b="1" i="1" u="none" strike="noStrike" dirty="0">
                <a:solidFill>
                  <a:srgbClr val="FFFFFF"/>
                </a:solidFill>
                <a:effectLst/>
                <a:latin typeface="Montserrat" panose="020F0502020204030204" pitchFamily="34" charset="0"/>
              </a:rPr>
              <a:t>, June-July 1989, Volume 11, Issue 125-126</a:t>
            </a:r>
            <a:endParaRPr lang="en-US" sz="3400" i="1" dirty="0">
              <a:solidFill>
                <a:srgbClr val="FFFFFF"/>
              </a:solidFill>
            </a:endParaRPr>
          </a:p>
        </p:txBody>
      </p:sp>
      <p:sp>
        <p:nvSpPr>
          <p:cNvPr id="3" name="Content Placeholder 2">
            <a:extLst>
              <a:ext uri="{FF2B5EF4-FFF2-40B4-BE49-F238E27FC236}">
                <a16:creationId xmlns:a16="http://schemas.microsoft.com/office/drawing/2014/main" id="{1AB18FC7-6BF1-3983-7837-FE97B7CDD75A}"/>
              </a:ext>
            </a:extLst>
          </p:cNvPr>
          <p:cNvSpPr>
            <a:spLocks noGrp="1"/>
          </p:cNvSpPr>
          <p:nvPr>
            <p:ph idx="1"/>
          </p:nvPr>
        </p:nvSpPr>
        <p:spPr>
          <a:xfrm>
            <a:off x="1670346" y="2314128"/>
            <a:ext cx="8714354" cy="3766632"/>
          </a:xfrm>
        </p:spPr>
        <p:txBody>
          <a:bodyPr anchor="t">
            <a:normAutofit/>
          </a:bodyPr>
          <a:lstStyle/>
          <a:p>
            <a:pPr marL="0" indent="0" algn="ctr">
              <a:buNone/>
            </a:pPr>
            <a:endParaRPr lang="en-US" sz="4000" i="1" dirty="0">
              <a:solidFill>
                <a:schemeClr val="bg1"/>
              </a:solidFill>
            </a:endParaRPr>
          </a:p>
          <a:p>
            <a:pPr marL="0" indent="0" algn="ctr">
              <a:buNone/>
            </a:pPr>
            <a:r>
              <a:rPr lang="en-US" sz="3600" b="0" i="1" u="none" strike="noStrike" dirty="0">
                <a:solidFill>
                  <a:schemeClr val="bg1"/>
                </a:solidFill>
                <a:effectLst/>
                <a:latin typeface="Söhne"/>
              </a:rPr>
              <a:t>“True life is the coexistence of spiritual and bodily life, representing the seed of genuine human life here and flourishing into heavenly life in the hereafter. Consciousness and purity are the results of spiritual life.”</a:t>
            </a:r>
          </a:p>
          <a:p>
            <a:pPr marL="0" indent="0" algn="ctr">
              <a:buNone/>
            </a:pPr>
            <a:r>
              <a:rPr lang="en-US" sz="1600" i="1" dirty="0">
                <a:solidFill>
                  <a:schemeClr val="bg1"/>
                </a:solidFill>
                <a:hlinkClick r:id="rId4"/>
              </a:rPr>
              <a:t>https://fgulen.com/tr/eserleri/olcu-veya-yoldaki-isiklar/hayat-ve-ruh</a:t>
            </a:r>
            <a:endParaRPr lang="en-US" sz="1600" i="1" dirty="0">
              <a:solidFill>
                <a:schemeClr val="bg1"/>
              </a:solidFill>
            </a:endParaRPr>
          </a:p>
          <a:p>
            <a:pPr marL="0" indent="0" algn="ctr">
              <a:buNone/>
            </a:pPr>
            <a:endParaRPr lang="en-US" sz="1600" i="1" dirty="0">
              <a:solidFill>
                <a:schemeClr val="bg1"/>
              </a:solidFill>
            </a:endParaRPr>
          </a:p>
        </p:txBody>
      </p:sp>
    </p:spTree>
    <p:extLst>
      <p:ext uri="{BB962C8B-B14F-4D97-AF65-F5344CB8AC3E}">
        <p14:creationId xmlns:p14="http://schemas.microsoft.com/office/powerpoint/2010/main" val="3815296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427DF8B-AF40-4916-BF81-7B4B1D6A0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AE0E191-47BD-46BD-846E-E994713F2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pic>
        <p:nvPicPr>
          <p:cNvPr id="7" name="Content Placeholder 6" descr="A wooden path through a grassy area&#10;&#10;Description automatically generated">
            <a:extLst>
              <a:ext uri="{FF2B5EF4-FFF2-40B4-BE49-F238E27FC236}">
                <a16:creationId xmlns:a16="http://schemas.microsoft.com/office/drawing/2014/main" id="{AE8DE3B2-B332-58ED-91AC-3D661B28C77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933" y="0"/>
            <a:ext cx="10343566" cy="6858000"/>
          </a:xfrm>
        </p:spPr>
      </p:pic>
      <p:sp>
        <p:nvSpPr>
          <p:cNvPr id="2" name="Title 1">
            <a:extLst>
              <a:ext uri="{FF2B5EF4-FFF2-40B4-BE49-F238E27FC236}">
                <a16:creationId xmlns:a16="http://schemas.microsoft.com/office/drawing/2014/main" id="{ED40C3E1-4902-5D55-7DBD-C10AB71227C4}"/>
              </a:ext>
            </a:extLst>
          </p:cNvPr>
          <p:cNvSpPr>
            <a:spLocks noGrp="1"/>
          </p:cNvSpPr>
          <p:nvPr>
            <p:ph type="title"/>
          </p:nvPr>
        </p:nvSpPr>
        <p:spPr>
          <a:xfrm>
            <a:off x="590436" y="2196784"/>
            <a:ext cx="4606280" cy="2493876"/>
          </a:xfrm>
        </p:spPr>
        <p:txBody>
          <a:bodyPr anchor="b">
            <a:normAutofit/>
          </a:bodyPr>
          <a:lstStyle/>
          <a:p>
            <a:r>
              <a:rPr lang="en-US" sz="4400" dirty="0">
                <a:solidFill>
                  <a:schemeClr val="bg1"/>
                </a:solidFill>
              </a:rPr>
              <a:t>Our Request for Guidance</a:t>
            </a:r>
          </a:p>
        </p:txBody>
      </p:sp>
      <p:sp>
        <p:nvSpPr>
          <p:cNvPr id="16" name="Oval 1">
            <a:extLst>
              <a:ext uri="{FF2B5EF4-FFF2-40B4-BE49-F238E27FC236}">
                <a16:creationId xmlns:a16="http://schemas.microsoft.com/office/drawing/2014/main" id="{D60DC0FE-B192-4898-9A42-DD3CA1061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8" name="decorative circles">
            <a:extLst>
              <a:ext uri="{FF2B5EF4-FFF2-40B4-BE49-F238E27FC236}">
                <a16:creationId xmlns:a16="http://schemas.microsoft.com/office/drawing/2014/main" id="{47154ABD-A760-4C29-A394-422706C2C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19" name="Oval 18">
              <a:extLst>
                <a:ext uri="{FF2B5EF4-FFF2-40B4-BE49-F238E27FC236}">
                  <a16:creationId xmlns:a16="http://schemas.microsoft.com/office/drawing/2014/main" id="{87E907A3-04C3-40DF-AF5B-74DFD9858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C341F19-78FA-4078-B1AD-5E1646DD0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6E0C6E1-CEDB-4511-B675-C5C48112E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63F213-E875-41B8-A148-A90BCD837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6FF8E98-A1E7-49FB-95C2-4518E16B5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A close-up of a black text&#10;&#10;Description automatically generated">
            <a:extLst>
              <a:ext uri="{FF2B5EF4-FFF2-40B4-BE49-F238E27FC236}">
                <a16:creationId xmlns:a16="http://schemas.microsoft.com/office/drawing/2014/main" id="{C5E401AE-575B-51DD-A9B5-EE467842C4E8}"/>
              </a:ext>
            </a:extLst>
          </p:cNvPr>
          <p:cNvPicPr>
            <a:picLocks noChangeAspect="1"/>
          </p:cNvPicPr>
          <p:nvPr/>
        </p:nvPicPr>
        <p:blipFill>
          <a:blip r:embed="rId5"/>
          <a:stretch>
            <a:fillRect/>
          </a:stretch>
        </p:blipFill>
        <p:spPr>
          <a:xfrm>
            <a:off x="7283376" y="2960221"/>
            <a:ext cx="4559714" cy="1185525"/>
          </a:xfrm>
          <a:prstGeom prst="rect">
            <a:avLst/>
          </a:prstGeom>
        </p:spPr>
      </p:pic>
      <p:sp>
        <p:nvSpPr>
          <p:cNvPr id="8" name="TextBox 7">
            <a:extLst>
              <a:ext uri="{FF2B5EF4-FFF2-40B4-BE49-F238E27FC236}">
                <a16:creationId xmlns:a16="http://schemas.microsoft.com/office/drawing/2014/main" id="{C16A8FF7-5EE9-6080-3157-66E27162BA4D}"/>
              </a:ext>
            </a:extLst>
          </p:cNvPr>
          <p:cNvSpPr txBox="1"/>
          <p:nvPr/>
        </p:nvSpPr>
        <p:spPr>
          <a:xfrm>
            <a:off x="7198603" y="4021762"/>
            <a:ext cx="5194317" cy="523220"/>
          </a:xfrm>
          <a:prstGeom prst="rect">
            <a:avLst/>
          </a:prstGeom>
          <a:noFill/>
        </p:spPr>
        <p:txBody>
          <a:bodyPr wrap="square" rtlCol="0">
            <a:spAutoFit/>
          </a:bodyPr>
          <a:lstStyle/>
          <a:p>
            <a:r>
              <a:rPr lang="en-US" sz="2800" dirty="0"/>
              <a:t>Guide us along the straight path</a:t>
            </a:r>
          </a:p>
        </p:txBody>
      </p:sp>
    </p:spTree>
    <p:extLst>
      <p:ext uri="{BB962C8B-B14F-4D97-AF65-F5344CB8AC3E}">
        <p14:creationId xmlns:p14="http://schemas.microsoft.com/office/powerpoint/2010/main" val="57270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Lock with a love heart">
            <a:extLst>
              <a:ext uri="{FF2B5EF4-FFF2-40B4-BE49-F238E27FC236}">
                <a16:creationId xmlns:a16="http://schemas.microsoft.com/office/drawing/2014/main" id="{76A0AA5C-8896-9E2C-D277-6D51F9B9531E}"/>
              </a:ext>
            </a:extLst>
          </p:cNvPr>
          <p:cNvPicPr>
            <a:picLocks noChangeAspect="1"/>
          </p:cNvPicPr>
          <p:nvPr/>
        </p:nvPicPr>
        <p:blipFill rotWithShape="1">
          <a:blip r:embed="rId3">
            <a:alphaModFix/>
          </a:blip>
          <a:srcRect/>
          <a:stretch/>
        </p:blipFill>
        <p:spPr>
          <a:xfrm>
            <a:off x="20" y="10"/>
            <a:ext cx="12191980" cy="6857990"/>
          </a:xfrm>
          <a:prstGeom prst="rect">
            <a:avLst/>
          </a:prstGeom>
        </p:spPr>
      </p:pic>
      <p:sp>
        <p:nvSpPr>
          <p:cNvPr id="32" name="Freeform: Shape 31">
            <a:extLst>
              <a:ext uri="{FF2B5EF4-FFF2-40B4-BE49-F238E27FC236}">
                <a16:creationId xmlns:a16="http://schemas.microsoft.com/office/drawing/2014/main" id="{36C5C053-F6BB-464B-BDD2-9D811A249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1"/>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8315D1CC-8D02-4016-AD7A-097E77AA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8491" y="521037"/>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1CB84D5D-9C64-4481-B8AD-C109F7DB3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895093" y="57547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1A9D26D-082A-4101-8D75-863B7B7AB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8491" y="215659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0FE0BA4-FE6E-4B91-9A1B-E373720BD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6462" y="5425189"/>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0E6F154-6DA5-4544-8945-8AF8DE20A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2050" y="587492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5558ED7-8ED9-4B7F-8138-C5B8A0EC1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3637" y="585925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3E9F88F-5950-42B0-B9A3-898F9183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633000" y="6225214"/>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2153" y="-1181847"/>
            <a:ext cx="6858000" cy="9221694"/>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5DA311-78AE-6682-D33F-160DA74B5077}"/>
              </a:ext>
            </a:extLst>
          </p:cNvPr>
          <p:cNvSpPr>
            <a:spLocks noGrp="1"/>
          </p:cNvSpPr>
          <p:nvPr>
            <p:ph type="title"/>
          </p:nvPr>
        </p:nvSpPr>
        <p:spPr>
          <a:xfrm>
            <a:off x="5659718" y="565846"/>
            <a:ext cx="5770281" cy="3617644"/>
          </a:xfrm>
        </p:spPr>
        <p:txBody>
          <a:bodyPr vert="horz" lIns="91440" tIns="45720" rIns="91440" bIns="45720" rtlCol="0" anchor="b">
            <a:normAutofit/>
          </a:bodyPr>
          <a:lstStyle/>
          <a:p>
            <a:pPr algn="r"/>
            <a:r>
              <a:rPr lang="en-US" sz="6000" dirty="0">
                <a:solidFill>
                  <a:srgbClr val="FFFFFF"/>
                </a:solidFill>
              </a:rPr>
              <a:t>The Truthful Ones</a:t>
            </a:r>
          </a:p>
        </p:txBody>
      </p:sp>
      <p:sp>
        <p:nvSpPr>
          <p:cNvPr id="3" name="Content Placeholder 2">
            <a:extLst>
              <a:ext uri="{FF2B5EF4-FFF2-40B4-BE49-F238E27FC236}">
                <a16:creationId xmlns:a16="http://schemas.microsoft.com/office/drawing/2014/main" id="{969B5902-13DD-3259-7FB8-F3B8A5113DF9}"/>
              </a:ext>
            </a:extLst>
          </p:cNvPr>
          <p:cNvSpPr>
            <a:spLocks noGrp="1"/>
          </p:cNvSpPr>
          <p:nvPr>
            <p:ph idx="1"/>
          </p:nvPr>
        </p:nvSpPr>
        <p:spPr>
          <a:xfrm>
            <a:off x="5659718" y="4456144"/>
            <a:ext cx="5770281" cy="1327420"/>
          </a:xfrm>
        </p:spPr>
        <p:txBody>
          <a:bodyPr vert="horz" lIns="91440" tIns="45720" rIns="91440" bIns="45720" rtlCol="0" anchor="t">
            <a:normAutofit/>
          </a:bodyPr>
          <a:lstStyle/>
          <a:p>
            <a:pPr marL="0" indent="0" algn="r">
              <a:buNone/>
            </a:pPr>
            <a:r>
              <a:rPr lang="en-US" sz="2200">
                <a:solidFill>
                  <a:srgbClr val="FFFFFF"/>
                </a:solidFill>
              </a:rPr>
              <a:t>Those who are loyal to Allah’s cause and truthful in whatever they </a:t>
            </a:r>
            <a:r>
              <a:rPr lang="en-US" sz="2200" b="1">
                <a:solidFill>
                  <a:srgbClr val="FFFFFF"/>
                </a:solidFill>
              </a:rPr>
              <a:t>do</a:t>
            </a:r>
            <a:r>
              <a:rPr lang="en-US" sz="2200">
                <a:solidFill>
                  <a:srgbClr val="FFFFFF"/>
                </a:solidFill>
              </a:rPr>
              <a:t> and </a:t>
            </a:r>
            <a:r>
              <a:rPr lang="en-US" sz="2200" b="1">
                <a:solidFill>
                  <a:srgbClr val="FFFFFF"/>
                </a:solidFill>
              </a:rPr>
              <a:t>say.</a:t>
            </a:r>
          </a:p>
        </p:txBody>
      </p:sp>
      <p:pic>
        <p:nvPicPr>
          <p:cNvPr id="6" name="Picture 5" descr="A close up of a white background&#10;&#10;Description automatically generated">
            <a:extLst>
              <a:ext uri="{FF2B5EF4-FFF2-40B4-BE49-F238E27FC236}">
                <a16:creationId xmlns:a16="http://schemas.microsoft.com/office/drawing/2014/main" id="{A78E8314-D16D-34D2-7B18-E734226E69AF}"/>
              </a:ext>
            </a:extLst>
          </p:cNvPr>
          <p:cNvPicPr>
            <a:picLocks noChangeAspect="1"/>
          </p:cNvPicPr>
          <p:nvPr/>
        </p:nvPicPr>
        <p:blipFill>
          <a:blip r:embed="rId4"/>
          <a:stretch>
            <a:fillRect/>
          </a:stretch>
        </p:blipFill>
        <p:spPr>
          <a:xfrm>
            <a:off x="2204807" y="488732"/>
            <a:ext cx="7772400" cy="1372216"/>
          </a:xfrm>
          <a:prstGeom prst="rect">
            <a:avLst/>
          </a:prstGeom>
        </p:spPr>
      </p:pic>
      <p:sp>
        <p:nvSpPr>
          <p:cNvPr id="7" name="Double Bracket 6">
            <a:extLst>
              <a:ext uri="{FF2B5EF4-FFF2-40B4-BE49-F238E27FC236}">
                <a16:creationId xmlns:a16="http://schemas.microsoft.com/office/drawing/2014/main" id="{5727EAC0-3930-AB8A-C90C-C5A7456BC9E1}"/>
              </a:ext>
            </a:extLst>
          </p:cNvPr>
          <p:cNvSpPr/>
          <p:nvPr/>
        </p:nvSpPr>
        <p:spPr>
          <a:xfrm>
            <a:off x="8454190" y="1174839"/>
            <a:ext cx="1122948" cy="525623"/>
          </a:xfrm>
          <a:prstGeom prst="bracketPair">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23136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6" name="Rectangle 175">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Rectangle 176">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7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79" name="Oval 178">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 name="Oval 183">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8" name="Oval 187">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90"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91"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92" name="Oval 191">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3"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194" name="Rectangle 193">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95" name="Picture 194" descr="Lock with a love heart">
            <a:extLst>
              <a:ext uri="{FF2B5EF4-FFF2-40B4-BE49-F238E27FC236}">
                <a16:creationId xmlns:a16="http://schemas.microsoft.com/office/drawing/2014/main" id="{44ACE88F-CA3C-1442-7855-866CCB4A7510}"/>
              </a:ext>
            </a:extLst>
          </p:cNvPr>
          <p:cNvPicPr>
            <a:picLocks noChangeAspect="1"/>
          </p:cNvPicPr>
          <p:nvPr/>
        </p:nvPicPr>
        <p:blipFill rotWithShape="1">
          <a:blip r:embed="rId3">
            <a:alphaModFix/>
          </a:blip>
          <a:srcRect l="25"/>
          <a:stretch/>
        </p:blipFill>
        <p:spPr>
          <a:xfrm>
            <a:off x="1524" y="10"/>
            <a:ext cx="12188952" cy="6857990"/>
          </a:xfrm>
          <a:prstGeom prst="rect">
            <a:avLst/>
          </a:prstGeom>
        </p:spPr>
      </p:pic>
      <p:sp>
        <p:nvSpPr>
          <p:cNvPr id="196" name="Rectangle 195">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B057F-78EF-6A0E-A979-7439DDFE0DC2}"/>
              </a:ext>
            </a:extLst>
          </p:cNvPr>
          <p:cNvSpPr>
            <a:spLocks noGrp="1"/>
          </p:cNvSpPr>
          <p:nvPr>
            <p:ph type="title"/>
          </p:nvPr>
        </p:nvSpPr>
        <p:spPr>
          <a:xfrm>
            <a:off x="777240" y="565846"/>
            <a:ext cx="4887458" cy="3610622"/>
          </a:xfrm>
        </p:spPr>
        <p:txBody>
          <a:bodyPr vert="horz" lIns="91440" tIns="45720" rIns="91440" bIns="45720" rtlCol="0" anchor="b">
            <a:normAutofit/>
          </a:bodyPr>
          <a:lstStyle/>
          <a:p>
            <a:r>
              <a:rPr lang="en-US" sz="6000" dirty="0">
                <a:solidFill>
                  <a:srgbClr val="FFFFFF"/>
                </a:solidFill>
              </a:rPr>
              <a:t>The Witnesses</a:t>
            </a:r>
          </a:p>
        </p:txBody>
      </p:sp>
      <p:sp>
        <p:nvSpPr>
          <p:cNvPr id="3" name="Content Placeholder 2">
            <a:extLst>
              <a:ext uri="{FF2B5EF4-FFF2-40B4-BE49-F238E27FC236}">
                <a16:creationId xmlns:a16="http://schemas.microsoft.com/office/drawing/2014/main" id="{86479F32-054E-DF9D-850F-3EEB29ECEF36}"/>
              </a:ext>
            </a:extLst>
          </p:cNvPr>
          <p:cNvSpPr>
            <a:spLocks noGrp="1"/>
          </p:cNvSpPr>
          <p:nvPr>
            <p:ph idx="1"/>
          </p:nvPr>
        </p:nvSpPr>
        <p:spPr>
          <a:xfrm>
            <a:off x="777240" y="4456143"/>
            <a:ext cx="4887458" cy="1327421"/>
          </a:xfrm>
        </p:spPr>
        <p:txBody>
          <a:bodyPr vert="horz" lIns="91440" tIns="45720" rIns="91440" bIns="45720" rtlCol="0" anchor="t">
            <a:normAutofit/>
          </a:bodyPr>
          <a:lstStyle/>
          <a:p>
            <a:pPr marL="0" indent="0">
              <a:buNone/>
            </a:pPr>
            <a:r>
              <a:rPr lang="en-US" sz="2200" dirty="0">
                <a:solidFill>
                  <a:srgbClr val="FFFFFF"/>
                </a:solidFill>
              </a:rPr>
              <a:t>Those who see hidden Divine Truths and testify thereto with their lives</a:t>
            </a:r>
          </a:p>
        </p:txBody>
      </p:sp>
      <p:grpSp>
        <p:nvGrpSpPr>
          <p:cNvPr id="197" name="Group 196">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35" name="Oval 34">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41">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A close up of a white background&#10;&#10;Description automatically generated">
            <a:extLst>
              <a:ext uri="{FF2B5EF4-FFF2-40B4-BE49-F238E27FC236}">
                <a16:creationId xmlns:a16="http://schemas.microsoft.com/office/drawing/2014/main" id="{54EDC8CB-53E5-D675-0385-440DC21192DE}"/>
              </a:ext>
            </a:extLst>
          </p:cNvPr>
          <p:cNvPicPr>
            <a:picLocks noChangeAspect="1"/>
          </p:cNvPicPr>
          <p:nvPr/>
        </p:nvPicPr>
        <p:blipFill>
          <a:blip r:embed="rId4"/>
          <a:stretch>
            <a:fillRect/>
          </a:stretch>
        </p:blipFill>
        <p:spPr>
          <a:xfrm>
            <a:off x="2128179" y="1432812"/>
            <a:ext cx="7772400" cy="1372216"/>
          </a:xfrm>
          <a:prstGeom prst="rect">
            <a:avLst/>
          </a:prstGeom>
        </p:spPr>
      </p:pic>
      <p:sp>
        <p:nvSpPr>
          <p:cNvPr id="5" name="Double Bracket 4">
            <a:extLst>
              <a:ext uri="{FF2B5EF4-FFF2-40B4-BE49-F238E27FC236}">
                <a16:creationId xmlns:a16="http://schemas.microsoft.com/office/drawing/2014/main" id="{5CE2A32E-5106-947C-760D-FE67E4C4E5A8}"/>
              </a:ext>
            </a:extLst>
          </p:cNvPr>
          <p:cNvSpPr/>
          <p:nvPr/>
        </p:nvSpPr>
        <p:spPr>
          <a:xfrm>
            <a:off x="7251032" y="2085474"/>
            <a:ext cx="1159638" cy="561473"/>
          </a:xfrm>
          <a:prstGeom prst="bracket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01095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5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56" name="Oval 5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7"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8"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69" name="Oval 6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0"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71" name="Rectangle 70">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72" name="Picture 71" descr="Hand reaching out to sun">
            <a:extLst>
              <a:ext uri="{FF2B5EF4-FFF2-40B4-BE49-F238E27FC236}">
                <a16:creationId xmlns:a16="http://schemas.microsoft.com/office/drawing/2014/main" id="{AF794CE9-E89C-750C-3D7E-1849F61F0FC4}"/>
              </a:ext>
            </a:extLst>
          </p:cNvPr>
          <p:cNvPicPr>
            <a:picLocks noChangeAspect="1"/>
          </p:cNvPicPr>
          <p:nvPr/>
        </p:nvPicPr>
        <p:blipFill rotWithShape="1">
          <a:blip r:embed="rId3">
            <a:alphaModFix/>
          </a:blip>
          <a:srcRect b="16045"/>
          <a:stretch/>
        </p:blipFill>
        <p:spPr>
          <a:xfrm>
            <a:off x="20" y="10"/>
            <a:ext cx="12191980" cy="6857990"/>
          </a:xfrm>
          <a:prstGeom prst="rect">
            <a:avLst/>
          </a:prstGeom>
        </p:spPr>
      </p:pic>
      <p:sp>
        <p:nvSpPr>
          <p:cNvPr id="73" name="Oval 72">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3FF96-B0B4-FBD6-5365-5FF7C1CE3FF5}"/>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a:solidFill>
                  <a:srgbClr val="FFFFFF"/>
                </a:solidFill>
              </a:rPr>
              <a:t>The Righteous</a:t>
            </a:r>
          </a:p>
        </p:txBody>
      </p:sp>
      <p:sp>
        <p:nvSpPr>
          <p:cNvPr id="3" name="Content Placeholder 2">
            <a:extLst>
              <a:ext uri="{FF2B5EF4-FFF2-40B4-BE49-F238E27FC236}">
                <a16:creationId xmlns:a16="http://schemas.microsoft.com/office/drawing/2014/main" id="{6EA87BCB-6F09-D456-96F0-89E51144AF35}"/>
              </a:ext>
            </a:extLst>
          </p:cNvPr>
          <p:cNvSpPr>
            <a:spLocks noGrp="1"/>
          </p:cNvSpPr>
          <p:nvPr>
            <p:ph idx="1"/>
          </p:nvPr>
        </p:nvSpPr>
        <p:spPr>
          <a:xfrm>
            <a:off x="777240" y="5121835"/>
            <a:ext cx="8731683" cy="615577"/>
          </a:xfrm>
        </p:spPr>
        <p:txBody>
          <a:bodyPr vert="horz" lIns="91440" tIns="45720" rIns="91440" bIns="45720" rtlCol="0" anchor="t">
            <a:normAutofit/>
          </a:bodyPr>
          <a:lstStyle/>
          <a:p>
            <a:pPr marL="0" indent="0">
              <a:buNone/>
            </a:pPr>
            <a:r>
              <a:rPr lang="en-US" sz="2200">
                <a:solidFill>
                  <a:srgbClr val="FFFFFF"/>
                </a:solidFill>
              </a:rPr>
              <a:t>In all their deeds and sayings are dedicated to setting everything right </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white background&#10;&#10;Description automatically generated">
            <a:extLst>
              <a:ext uri="{FF2B5EF4-FFF2-40B4-BE49-F238E27FC236}">
                <a16:creationId xmlns:a16="http://schemas.microsoft.com/office/drawing/2014/main" id="{C0456A5A-C368-88DF-1349-DD54902F8BD1}"/>
              </a:ext>
            </a:extLst>
          </p:cNvPr>
          <p:cNvPicPr>
            <a:picLocks noChangeAspect="1"/>
          </p:cNvPicPr>
          <p:nvPr/>
        </p:nvPicPr>
        <p:blipFill>
          <a:blip r:embed="rId4"/>
          <a:stretch>
            <a:fillRect/>
          </a:stretch>
        </p:blipFill>
        <p:spPr>
          <a:xfrm>
            <a:off x="2128179" y="1432812"/>
            <a:ext cx="7772400" cy="1372216"/>
          </a:xfrm>
          <a:prstGeom prst="rect">
            <a:avLst/>
          </a:prstGeom>
        </p:spPr>
      </p:pic>
      <p:sp>
        <p:nvSpPr>
          <p:cNvPr id="5" name="Double Bracket 4">
            <a:extLst>
              <a:ext uri="{FF2B5EF4-FFF2-40B4-BE49-F238E27FC236}">
                <a16:creationId xmlns:a16="http://schemas.microsoft.com/office/drawing/2014/main" id="{D46AAA47-7E65-4C57-864D-93962A63650C}"/>
              </a:ext>
            </a:extLst>
          </p:cNvPr>
          <p:cNvSpPr/>
          <p:nvPr/>
        </p:nvSpPr>
        <p:spPr>
          <a:xfrm>
            <a:off x="6096000" y="2216559"/>
            <a:ext cx="1170214" cy="351058"/>
          </a:xfrm>
          <a:prstGeom prst="bracketPair">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893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3"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4" name="Oval 13">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5" name="Freeform: Shape 24">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Oval 26">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0" name="Rectangle 29">
            <a:extLst>
              <a:ext uri="{FF2B5EF4-FFF2-40B4-BE49-F238E27FC236}">
                <a16:creationId xmlns:a16="http://schemas.microsoft.com/office/drawing/2014/main" id="{55D20674-CF0C-4687-81B6-A613F871A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5" name="Picture 4" descr="Forest road with vanishing point">
            <a:extLst>
              <a:ext uri="{FF2B5EF4-FFF2-40B4-BE49-F238E27FC236}">
                <a16:creationId xmlns:a16="http://schemas.microsoft.com/office/drawing/2014/main" id="{C20BA689-8ADB-B7F7-0565-F2F217E15069}"/>
              </a:ext>
            </a:extLst>
          </p:cNvPr>
          <p:cNvPicPr>
            <a:picLocks noChangeAspect="1"/>
          </p:cNvPicPr>
          <p:nvPr/>
        </p:nvPicPr>
        <p:blipFill rotWithShape="1">
          <a:blip r:embed="rId3">
            <a:alphaModFix/>
          </a:blip>
          <a:srcRect b="15730"/>
          <a:stretch/>
        </p:blipFill>
        <p:spPr>
          <a:xfrm>
            <a:off x="20" y="10"/>
            <a:ext cx="12191980" cy="6857990"/>
          </a:xfrm>
          <a:prstGeom prst="rect">
            <a:avLst/>
          </a:prstGeom>
        </p:spPr>
      </p:pic>
      <p:sp>
        <p:nvSpPr>
          <p:cNvPr id="32" name="Oval 31">
            <a:extLst>
              <a:ext uri="{FF2B5EF4-FFF2-40B4-BE49-F238E27FC236}">
                <a16:creationId xmlns:a16="http://schemas.microsoft.com/office/drawing/2014/main" id="{C2BD3211-5B9B-40DA-8BD0-C3426AE78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9872" y="0"/>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D8121B6-45E6-447F-87B8-58EDD064E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58414" y="63468"/>
            <a:ext cx="56114" cy="56114"/>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FC95B8E3-CBB0-4A5C-B65B-59C12D44B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2370" y="655738"/>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EA710C0-F536-4B31-8D0F-28E2F0893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9769" y="57979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1EB61F8-34CD-4251-9B31-59AB92843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0824" y="374048"/>
            <a:ext cx="230878" cy="230878"/>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033FA5DB-69DC-4137-9264-5F838B990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5468" y="97167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E98D956-6B7A-4A94-B508-F7A30E642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94334" y="512240"/>
            <a:ext cx="703889" cy="703889"/>
          </a:xfrm>
          <a:prstGeom prst="ellipse">
            <a:avLst/>
          </a:prstGeom>
          <a:solidFill>
            <a:schemeClr val="accent3">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6A3D2FC-6F98-4157-94A8-7D7FBD56E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41428" y="815149"/>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7AE16AB-F0AB-4AC3-BD8F-336B5D98C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67435" y="1096664"/>
            <a:ext cx="405140" cy="405140"/>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C819BFF-25C5-425C-8CD1-789F7A30D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4" y="1840754"/>
            <a:ext cx="12188952" cy="501724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C4C10C-F1D3-C1FE-4BEB-0459506012D3}"/>
              </a:ext>
            </a:extLst>
          </p:cNvPr>
          <p:cNvSpPr>
            <a:spLocks noGrp="1"/>
          </p:cNvSpPr>
          <p:nvPr>
            <p:ph type="title"/>
          </p:nvPr>
        </p:nvSpPr>
        <p:spPr>
          <a:xfrm>
            <a:off x="777240" y="3688205"/>
            <a:ext cx="8731683" cy="1160465"/>
          </a:xfrm>
        </p:spPr>
        <p:txBody>
          <a:bodyPr vert="horz" lIns="91440" tIns="45720" rIns="91440" bIns="45720" rtlCol="0" anchor="b">
            <a:normAutofit/>
          </a:bodyPr>
          <a:lstStyle/>
          <a:p>
            <a:r>
              <a:rPr lang="en-US" sz="6000">
                <a:solidFill>
                  <a:srgbClr val="FFFFFF"/>
                </a:solidFill>
              </a:rPr>
              <a:t>The Straight Path</a:t>
            </a:r>
          </a:p>
        </p:txBody>
      </p:sp>
      <p:sp>
        <p:nvSpPr>
          <p:cNvPr id="52" name="Oval 51">
            <a:extLst>
              <a:ext uri="{FF2B5EF4-FFF2-40B4-BE49-F238E27FC236}">
                <a16:creationId xmlns:a16="http://schemas.microsoft.com/office/drawing/2014/main" id="{20BE49C6-06E3-4324-91A8-F25B7DA1D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66319" y="1989824"/>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78ABC8A-B58F-4AAE-8F6F-A07EB9D6D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30" y="2808040"/>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9219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6" name="Oval 1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Oval 2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2" name="Rectangle 31">
            <a:extLst>
              <a:ext uri="{FF2B5EF4-FFF2-40B4-BE49-F238E27FC236}">
                <a16:creationId xmlns:a16="http://schemas.microsoft.com/office/drawing/2014/main" id="{57908DE9-5647-483E-B731-49D34A839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6962B4-5DCE-4745-A877-F7237DA68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36" name="Freeform: Shape 35">
            <a:extLst>
              <a:ext uri="{FF2B5EF4-FFF2-40B4-BE49-F238E27FC236}">
                <a16:creationId xmlns:a16="http://schemas.microsoft.com/office/drawing/2014/main" id="{FFC31C6D-653C-4C57-B226-ED6CE571F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2590" y="0"/>
            <a:ext cx="8389411" cy="6858000"/>
          </a:xfrm>
          <a:custGeom>
            <a:avLst/>
            <a:gdLst>
              <a:gd name="connsiteX0" fmla="*/ 1405847 w 8389411"/>
              <a:gd name="connsiteY0" fmla="*/ 0 h 6858000"/>
              <a:gd name="connsiteX1" fmla="*/ 8389411 w 8389411"/>
              <a:gd name="connsiteY1" fmla="*/ 0 h 6858000"/>
              <a:gd name="connsiteX2" fmla="*/ 8389411 w 8389411"/>
              <a:gd name="connsiteY2" fmla="*/ 6858000 h 6858000"/>
              <a:gd name="connsiteX3" fmla="*/ 1403382 w 8389411"/>
              <a:gd name="connsiteY3" fmla="*/ 6858000 h 6858000"/>
              <a:gd name="connsiteX4" fmla="*/ 1126450 w 8389411"/>
              <a:gd name="connsiteY4" fmla="*/ 6554701 h 6858000"/>
              <a:gd name="connsiteX5" fmla="*/ 0 w 8389411"/>
              <a:gd name="connsiteY5" fmla="*/ 3431347 h 6858000"/>
              <a:gd name="connsiteX6" fmla="*/ 1281495 w 8389411"/>
              <a:gd name="connsiteY6" fmla="*/ 1298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9411" h="6858000">
                <a:moveTo>
                  <a:pt x="1405847" y="0"/>
                </a:moveTo>
                <a:lnTo>
                  <a:pt x="8389411" y="0"/>
                </a:lnTo>
                <a:lnTo>
                  <a:pt x="8389411" y="6858000"/>
                </a:lnTo>
                <a:lnTo>
                  <a:pt x="1403382" y="6858000"/>
                </a:lnTo>
                <a:lnTo>
                  <a:pt x="1126450" y="6554701"/>
                </a:lnTo>
                <a:cubicBezTo>
                  <a:pt x="422736" y="5705928"/>
                  <a:pt x="0" y="4617776"/>
                  <a:pt x="0" y="3431347"/>
                </a:cubicBezTo>
                <a:cubicBezTo>
                  <a:pt x="0" y="2160173"/>
                  <a:pt x="485281" y="1001818"/>
                  <a:pt x="1281495" y="12982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38" name="decorative circles">
            <a:extLst>
              <a:ext uri="{FF2B5EF4-FFF2-40B4-BE49-F238E27FC236}">
                <a16:creationId xmlns:a16="http://schemas.microsoft.com/office/drawing/2014/main" id="{C310B041-3468-403A-926B-E3C1CF4433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4914" y="299808"/>
            <a:ext cx="11521822" cy="6038357"/>
            <a:chOff x="244914" y="299808"/>
            <a:chExt cx="11521822" cy="6038357"/>
          </a:xfrm>
        </p:grpSpPr>
        <p:sp>
          <p:nvSpPr>
            <p:cNvPr id="39" name="Oval 38">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00295" y="51570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902316-BF90-4159-9FD2-6CFCCF7BE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0448" y="38039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5899" y="574164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0333" y="6032385"/>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914" y="582103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CEA4AEC-603D-4242-C776-4A1D55758668}"/>
              </a:ext>
            </a:extLst>
          </p:cNvPr>
          <p:cNvSpPr>
            <a:spLocks noGrp="1"/>
          </p:cNvSpPr>
          <p:nvPr>
            <p:ph type="title"/>
          </p:nvPr>
        </p:nvSpPr>
        <p:spPr>
          <a:xfrm>
            <a:off x="770878" y="952022"/>
            <a:ext cx="2862591" cy="5157049"/>
          </a:xfrm>
        </p:spPr>
        <p:txBody>
          <a:bodyPr vert="horz" lIns="91440" tIns="45720" rIns="91440" bIns="45720" rtlCol="0" anchor="ctr">
            <a:normAutofit/>
          </a:bodyPr>
          <a:lstStyle/>
          <a:p>
            <a:r>
              <a:rPr lang="en-US" sz="4400" kern="1200">
                <a:latin typeface="+mj-lt"/>
                <a:ea typeface="+mj-ea"/>
                <a:cs typeface="+mj-cs"/>
              </a:rPr>
              <a:t>The God-Conscious, Pious People</a:t>
            </a:r>
          </a:p>
        </p:txBody>
      </p:sp>
      <p:pic>
        <p:nvPicPr>
          <p:cNvPr id="4" name="Content Placeholder 3" descr="A black and white text&#10;&#10;Description automatically generated">
            <a:extLst>
              <a:ext uri="{FF2B5EF4-FFF2-40B4-BE49-F238E27FC236}">
                <a16:creationId xmlns:a16="http://schemas.microsoft.com/office/drawing/2014/main" id="{1BEE94A0-8418-5EC7-CFE4-7C6C92A29FEA}"/>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82303" y="4830318"/>
            <a:ext cx="1354064" cy="1102145"/>
          </a:xfrm>
          <a:prstGeom prst="rect">
            <a:avLst/>
          </a:prstGeom>
        </p:spPr>
      </p:pic>
      <p:graphicFrame>
        <p:nvGraphicFramePr>
          <p:cNvPr id="7" name="Content Placeholder 4">
            <a:extLst>
              <a:ext uri="{FF2B5EF4-FFF2-40B4-BE49-F238E27FC236}">
                <a16:creationId xmlns:a16="http://schemas.microsoft.com/office/drawing/2014/main" id="{42D9B08F-45C8-8A27-1E17-A6C49905E865}"/>
              </a:ext>
            </a:extLst>
          </p:cNvPr>
          <p:cNvGraphicFramePr>
            <a:graphicFrameLocks noGrp="1"/>
          </p:cNvGraphicFramePr>
          <p:nvPr>
            <p:ph sz="half" idx="2"/>
            <p:extLst>
              <p:ext uri="{D42A27DB-BD31-4B8C-83A1-F6EECF244321}">
                <p14:modId xmlns:p14="http://schemas.microsoft.com/office/powerpoint/2010/main" val="1317731639"/>
              </p:ext>
            </p:extLst>
          </p:nvPr>
        </p:nvGraphicFramePr>
        <p:xfrm>
          <a:off x="4629151" y="952022"/>
          <a:ext cx="7117918" cy="51570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51406655"/>
      </p:ext>
    </p:extLst>
  </p:cSld>
  <p:clrMapOvr>
    <a:masterClrMapping/>
  </p:clrMapOvr>
</p:sld>
</file>

<file path=ppt/theme/theme1.xml><?xml version="1.0" encoding="utf-8"?>
<a:theme xmlns:a="http://schemas.openxmlformats.org/drawingml/2006/main" name="ConfettiVTI">
  <a:themeElements>
    <a:clrScheme name="Custom 30">
      <a:dk1>
        <a:sysClr val="windowText" lastClr="000000"/>
      </a:dk1>
      <a:lt1>
        <a:sysClr val="window" lastClr="FFFFFF"/>
      </a:lt1>
      <a:dk2>
        <a:srgbClr val="420023"/>
      </a:dk2>
      <a:lt2>
        <a:srgbClr val="FDFBF9"/>
      </a:lt2>
      <a:accent1>
        <a:srgbClr val="97446E"/>
      </a:accent1>
      <a:accent2>
        <a:srgbClr val="A40056"/>
      </a:accent2>
      <a:accent3>
        <a:srgbClr val="24BEEE"/>
      </a:accent3>
      <a:accent4>
        <a:srgbClr val="91274F"/>
      </a:accent4>
      <a:accent5>
        <a:srgbClr val="F39E29"/>
      </a:accent5>
      <a:accent6>
        <a:srgbClr val="E87450"/>
      </a:accent6>
      <a:hlink>
        <a:srgbClr val="F55D5D"/>
      </a:hlink>
      <a:folHlink>
        <a:srgbClr val="EA3A60"/>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lcu veya yoldaki isiklar online week 1" id="{1A5F8F2C-BA47-4641-ACB9-437780275C61}" vid="{6E6D493E-732E-4E4B-98A7-586FE154F3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18831</TotalTime>
  <Words>3563</Words>
  <Application>Microsoft Macintosh PowerPoint</Application>
  <PresentationFormat>Widescreen</PresentationFormat>
  <Paragraphs>177</Paragraphs>
  <Slides>13</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-webkit-standard</vt:lpstr>
      <vt:lpstr>Aptos</vt:lpstr>
      <vt:lpstr>Arial</vt:lpstr>
      <vt:lpstr>AvenirNext LT Pro Medium</vt:lpstr>
      <vt:lpstr>Calibri</vt:lpstr>
      <vt:lpstr>Gill Sans Nova</vt:lpstr>
      <vt:lpstr>Montserrat</vt:lpstr>
      <vt:lpstr>ProximaVara</vt:lpstr>
      <vt:lpstr>Söhne</vt:lpstr>
      <vt:lpstr>Symbol</vt:lpstr>
      <vt:lpstr>Times New Roman</vt:lpstr>
      <vt:lpstr>ConfettiVTI</vt:lpstr>
      <vt:lpstr>Seeking Guidance in the Qur’an Reflections on Surah Fatiha Ayah 6, Surah Baqarah Ayahs 2-5, and Surah Kahf Ayah 48</vt:lpstr>
      <vt:lpstr>Hayat ve Ruh Physical Life &amp; The Soul Sızıntı, June-July 1989, Volume 11, Issue 125-126</vt:lpstr>
      <vt:lpstr>Hayat ve Ruh Physical Life &amp; The Soul Sızıntı, June-July 1989, Volume 11, Issue 125-126</vt:lpstr>
      <vt:lpstr>Our Request for Guidance</vt:lpstr>
      <vt:lpstr>The Truthful Ones</vt:lpstr>
      <vt:lpstr>The Witnesses</vt:lpstr>
      <vt:lpstr>The Righteous</vt:lpstr>
      <vt:lpstr>The Straight Path</vt:lpstr>
      <vt:lpstr>The God-Conscious, Pious People</vt:lpstr>
      <vt:lpstr>Surah Baqarah Ayahs 3-5</vt:lpstr>
      <vt:lpstr>PowerPoint Presentation</vt:lpstr>
      <vt:lpstr>Surah Kahf, Ayah 46</vt:lpstr>
      <vt:lpstr>Baqiyatu vs Salihatu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Olcu Veya Yoldaki Isiklar</dc:title>
  <dc:creator>Lyndsey Eksili</dc:creator>
  <cp:lastModifiedBy>Lyndsey Eksili</cp:lastModifiedBy>
  <cp:revision>25</cp:revision>
  <dcterms:created xsi:type="dcterms:W3CDTF">2024-05-01T17:25:28Z</dcterms:created>
  <dcterms:modified xsi:type="dcterms:W3CDTF">2024-10-20T17:33:40Z</dcterms:modified>
</cp:coreProperties>
</file>