
<file path=[Content_Types].xml><?xml version="1.0" encoding="utf-8"?>
<Types xmlns="http://schemas.openxmlformats.org/package/2006/content-types">
  <Default Extension="jpeg" ContentType="image/jpeg"/>
  <Default Extension="jpg" ContentType="image/jpeg"/>
  <Default Extension="jpg!d"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9" r:id="rId22"/>
    <p:sldId id="280" r:id="rId23"/>
    <p:sldId id="281" r:id="rId24"/>
    <p:sldId id="282" r:id="rId25"/>
    <p:sldId id="283" r:id="rId26"/>
    <p:sldId id="284" r:id="rId27"/>
    <p:sldId id="285" r:id="rId28"/>
    <p:sldId id="286" r:id="rId29"/>
    <p:sldId id="287"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59"/>
    <p:restoredTop sz="75183"/>
  </p:normalViewPr>
  <p:slideViewPr>
    <p:cSldViewPr snapToGrid="0">
      <p:cViewPr varScale="1">
        <p:scale>
          <a:sx n="87" d="100"/>
          <a:sy n="87" d="100"/>
        </p:scale>
        <p:origin x="140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D89A6C-7339-4E14-A920-286ABCEE4E9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91D2AB4-0F43-484C-8B1A-0AF5B05928F5}">
      <dgm:prSet/>
      <dgm:spPr/>
      <dgm:t>
        <a:bodyPr/>
        <a:lstStyle/>
        <a:p>
          <a:r>
            <a:rPr lang="en-US"/>
            <a:t>O humanity! It is you who stand in need of Allah, but Allah ˹alone˺ is the Self-Sufficient, Praiseworthy (35:15) </a:t>
          </a:r>
        </a:p>
      </dgm:t>
    </dgm:pt>
    <dgm:pt modelId="{7849DF08-ECB6-433B-9850-4EB0CBF0168D}" type="parTrans" cxnId="{2DE037E0-917B-4B8B-9A74-0B9D21902F5F}">
      <dgm:prSet/>
      <dgm:spPr/>
      <dgm:t>
        <a:bodyPr/>
        <a:lstStyle/>
        <a:p>
          <a:endParaRPr lang="en-US"/>
        </a:p>
      </dgm:t>
    </dgm:pt>
    <dgm:pt modelId="{8C66D0F3-D394-41D0-A973-DDA3E6AC8401}" type="sibTrans" cxnId="{2DE037E0-917B-4B8B-9A74-0B9D21902F5F}">
      <dgm:prSet/>
      <dgm:spPr/>
      <dgm:t>
        <a:bodyPr/>
        <a:lstStyle/>
        <a:p>
          <a:endParaRPr lang="en-US"/>
        </a:p>
      </dgm:t>
    </dgm:pt>
    <dgm:pt modelId="{B5BCDBD3-9021-4613-A1E0-34D38F56B815}">
      <dgm:prSet/>
      <dgm:spPr/>
      <dgm:t>
        <a:bodyPr/>
        <a:lstStyle/>
        <a:p>
          <a:r>
            <a:rPr lang="en-US" dirty="0"/>
            <a:t>Moreover, He is the One Who brings about joy and sadness (53:43)</a:t>
          </a:r>
        </a:p>
      </dgm:t>
    </dgm:pt>
    <dgm:pt modelId="{5442A146-0F6A-430F-8ED9-C04CE65A9EDC}" type="parTrans" cxnId="{4245ADE8-CC5E-4238-976A-ACDC5B3E8AF3}">
      <dgm:prSet/>
      <dgm:spPr/>
      <dgm:t>
        <a:bodyPr/>
        <a:lstStyle/>
        <a:p>
          <a:endParaRPr lang="en-US"/>
        </a:p>
      </dgm:t>
    </dgm:pt>
    <dgm:pt modelId="{53FDCA2C-EF85-4BF7-8CF8-8630615AE2D0}" type="sibTrans" cxnId="{4245ADE8-CC5E-4238-976A-ACDC5B3E8AF3}">
      <dgm:prSet/>
      <dgm:spPr/>
      <dgm:t>
        <a:bodyPr/>
        <a:lstStyle/>
        <a:p>
          <a:endParaRPr lang="en-US"/>
        </a:p>
      </dgm:t>
    </dgm:pt>
    <dgm:pt modelId="{52F6A8F7-0377-E845-A674-66D045B8B6E9}" type="pres">
      <dgm:prSet presAssocID="{87D89A6C-7339-4E14-A920-286ABCEE4E93}" presName="linear" presStyleCnt="0">
        <dgm:presLayoutVars>
          <dgm:animLvl val="lvl"/>
          <dgm:resizeHandles val="exact"/>
        </dgm:presLayoutVars>
      </dgm:prSet>
      <dgm:spPr/>
    </dgm:pt>
    <dgm:pt modelId="{1E4F88B2-E567-7644-9CB6-8ACA7B0370EA}" type="pres">
      <dgm:prSet presAssocID="{391D2AB4-0F43-484C-8B1A-0AF5B05928F5}" presName="parentText" presStyleLbl="node1" presStyleIdx="0" presStyleCnt="2">
        <dgm:presLayoutVars>
          <dgm:chMax val="0"/>
          <dgm:bulletEnabled val="1"/>
        </dgm:presLayoutVars>
      </dgm:prSet>
      <dgm:spPr/>
    </dgm:pt>
    <dgm:pt modelId="{73C25EDB-63FF-DC46-AEFB-8F1A01EB281C}" type="pres">
      <dgm:prSet presAssocID="{8C66D0F3-D394-41D0-A973-DDA3E6AC8401}" presName="spacer" presStyleCnt="0"/>
      <dgm:spPr/>
    </dgm:pt>
    <dgm:pt modelId="{BAA5C42C-5D8B-964E-B344-AADEF18770E8}" type="pres">
      <dgm:prSet presAssocID="{B5BCDBD3-9021-4613-A1E0-34D38F56B815}" presName="parentText" presStyleLbl="node1" presStyleIdx="1" presStyleCnt="2">
        <dgm:presLayoutVars>
          <dgm:chMax val="0"/>
          <dgm:bulletEnabled val="1"/>
        </dgm:presLayoutVars>
      </dgm:prSet>
      <dgm:spPr/>
    </dgm:pt>
  </dgm:ptLst>
  <dgm:cxnLst>
    <dgm:cxn modelId="{D1A1C24F-1933-434B-A8A3-00A05ADDF4DD}" type="presOf" srcId="{87D89A6C-7339-4E14-A920-286ABCEE4E93}" destId="{52F6A8F7-0377-E845-A674-66D045B8B6E9}" srcOrd="0" destOrd="0" presId="urn:microsoft.com/office/officeart/2005/8/layout/vList2"/>
    <dgm:cxn modelId="{19EDACA4-F8ED-5F4F-BE02-285250B794BF}" type="presOf" srcId="{391D2AB4-0F43-484C-8B1A-0AF5B05928F5}" destId="{1E4F88B2-E567-7644-9CB6-8ACA7B0370EA}" srcOrd="0" destOrd="0" presId="urn:microsoft.com/office/officeart/2005/8/layout/vList2"/>
    <dgm:cxn modelId="{D4513EC9-0DC5-8B4D-A479-E7194FB537DD}" type="presOf" srcId="{B5BCDBD3-9021-4613-A1E0-34D38F56B815}" destId="{BAA5C42C-5D8B-964E-B344-AADEF18770E8}" srcOrd="0" destOrd="0" presId="urn:microsoft.com/office/officeart/2005/8/layout/vList2"/>
    <dgm:cxn modelId="{2DE037E0-917B-4B8B-9A74-0B9D21902F5F}" srcId="{87D89A6C-7339-4E14-A920-286ABCEE4E93}" destId="{391D2AB4-0F43-484C-8B1A-0AF5B05928F5}" srcOrd="0" destOrd="0" parTransId="{7849DF08-ECB6-433B-9850-4EB0CBF0168D}" sibTransId="{8C66D0F3-D394-41D0-A973-DDA3E6AC8401}"/>
    <dgm:cxn modelId="{4245ADE8-CC5E-4238-976A-ACDC5B3E8AF3}" srcId="{87D89A6C-7339-4E14-A920-286ABCEE4E93}" destId="{B5BCDBD3-9021-4613-A1E0-34D38F56B815}" srcOrd="1" destOrd="0" parTransId="{5442A146-0F6A-430F-8ED9-C04CE65A9EDC}" sibTransId="{53FDCA2C-EF85-4BF7-8CF8-8630615AE2D0}"/>
    <dgm:cxn modelId="{8B459281-E8F9-4042-8BDA-8E919E14BBC1}" type="presParOf" srcId="{52F6A8F7-0377-E845-A674-66D045B8B6E9}" destId="{1E4F88B2-E567-7644-9CB6-8ACA7B0370EA}" srcOrd="0" destOrd="0" presId="urn:microsoft.com/office/officeart/2005/8/layout/vList2"/>
    <dgm:cxn modelId="{2ECA5A9B-DFA4-EA43-B133-6D19B4EEB015}" type="presParOf" srcId="{52F6A8F7-0377-E845-A674-66D045B8B6E9}" destId="{73C25EDB-63FF-DC46-AEFB-8F1A01EB281C}" srcOrd="1" destOrd="0" presId="urn:microsoft.com/office/officeart/2005/8/layout/vList2"/>
    <dgm:cxn modelId="{CA179477-4C08-C945-83BF-CB6CE425AB6D}" type="presParOf" srcId="{52F6A8F7-0377-E845-A674-66D045B8B6E9}" destId="{BAA5C42C-5D8B-964E-B344-AADEF18770E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F88B2-E567-7644-9CB6-8ACA7B0370EA}">
      <dsp:nvSpPr>
        <dsp:cNvPr id="0" name=""/>
        <dsp:cNvSpPr/>
      </dsp:nvSpPr>
      <dsp:spPr>
        <a:xfrm>
          <a:off x="0" y="278177"/>
          <a:ext cx="8779512" cy="11196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O humanity! It is you who stand in need of Allah, but Allah ˹alone˺ is the Self-Sufficient, Praiseworthy (35:15) </a:t>
          </a:r>
        </a:p>
      </dsp:txBody>
      <dsp:txXfrm>
        <a:off x="54659" y="332836"/>
        <a:ext cx="8670194" cy="1010372"/>
      </dsp:txXfrm>
    </dsp:sp>
    <dsp:sp modelId="{BAA5C42C-5D8B-964E-B344-AADEF18770E8}">
      <dsp:nvSpPr>
        <dsp:cNvPr id="0" name=""/>
        <dsp:cNvSpPr/>
      </dsp:nvSpPr>
      <dsp:spPr>
        <a:xfrm>
          <a:off x="0" y="1481387"/>
          <a:ext cx="8779512" cy="11196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Moreover, He is the One Who brings about joy and sadness (53:43)</a:t>
          </a:r>
        </a:p>
      </dsp:txBody>
      <dsp:txXfrm>
        <a:off x="54659" y="1536046"/>
        <a:ext cx="8670194" cy="10103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D36DDCBE-FA47-2E41-BB02-7950E64CFBBE}" type="datetimeFigureOut">
              <a:rPr lang="en-US" smtClean="0"/>
              <a:t>6/15/24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B344A4-2AD7-2D4B-8A03-304AAA52640E}" type="slidenum">
              <a:rPr lang="en-US" smtClean="0"/>
              <a:t>‹#›</a:t>
            </a:fld>
            <a:endParaRPr lang="en-US"/>
          </a:p>
        </p:txBody>
      </p:sp>
    </p:spTree>
    <p:extLst>
      <p:ext uri="{BB962C8B-B14F-4D97-AF65-F5344CB8AC3E}">
        <p14:creationId xmlns:p14="http://schemas.microsoft.com/office/powerpoint/2010/main" val="2521257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600" dirty="0"/>
          </a:p>
        </p:txBody>
      </p:sp>
      <p:sp>
        <p:nvSpPr>
          <p:cNvPr id="4" name="Slide Number Placeholder 3"/>
          <p:cNvSpPr>
            <a:spLocks noGrp="1"/>
          </p:cNvSpPr>
          <p:nvPr>
            <p:ph type="sldNum" sz="quarter" idx="5"/>
          </p:nvPr>
        </p:nvSpPr>
        <p:spPr/>
        <p:txBody>
          <a:bodyPr/>
          <a:lstStyle/>
          <a:p>
            <a:fld id="{EBB344A4-2AD7-2D4B-8A03-304AAA52640E}" type="slidenum">
              <a:rPr lang="en-US" smtClean="0"/>
              <a:t>1</a:t>
            </a:fld>
            <a:endParaRPr lang="en-US"/>
          </a:p>
        </p:txBody>
      </p:sp>
    </p:spTree>
    <p:extLst>
      <p:ext uri="{BB962C8B-B14F-4D97-AF65-F5344CB8AC3E}">
        <p14:creationId xmlns:p14="http://schemas.microsoft.com/office/powerpoint/2010/main" val="3224607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Nursi sees the stories of the prophets in the Qur’an as tips of an iceberg and says that they are specific cases under which universal meanings are concealed. In line with this tradition, he says that the dua made in the 2</a:t>
            </a:r>
            <a:r>
              <a:rPr lang="en-US" baseline="30000" dirty="0"/>
              <a:t>nd</a:t>
            </a:r>
            <a:r>
              <a:rPr lang="en-US" dirty="0"/>
              <a:t> Gleam is one of the duas that we must then incorporate into our daily lives. He says that since his dua was so graciously accepted, this is a clue to us that it is a ‘successful’ and effective prayer. Then he moves into discuss the implications for us. </a:t>
            </a:r>
          </a:p>
          <a:p>
            <a:endParaRPr lang="en-US" dirty="0"/>
          </a:p>
          <a:p>
            <a:r>
              <a:rPr lang="en-US" dirty="0"/>
              <a:t>Let’s now read his introduction. </a:t>
            </a:r>
          </a:p>
        </p:txBody>
      </p:sp>
      <p:sp>
        <p:nvSpPr>
          <p:cNvPr id="4" name="Slide Number Placeholder 3"/>
          <p:cNvSpPr>
            <a:spLocks noGrp="1"/>
          </p:cNvSpPr>
          <p:nvPr>
            <p:ph type="sldNum" sz="quarter" idx="5"/>
          </p:nvPr>
        </p:nvSpPr>
        <p:spPr/>
        <p:txBody>
          <a:bodyPr/>
          <a:lstStyle/>
          <a:p>
            <a:fld id="{EBB344A4-2AD7-2D4B-8A03-304AAA52640E}" type="slidenum">
              <a:rPr lang="en-US" smtClean="0"/>
              <a:t>10</a:t>
            </a:fld>
            <a:endParaRPr lang="en-US"/>
          </a:p>
        </p:txBody>
      </p:sp>
    </p:spTree>
    <p:extLst>
      <p:ext uri="{BB962C8B-B14F-4D97-AF65-F5344CB8AC3E}">
        <p14:creationId xmlns:p14="http://schemas.microsoft.com/office/powerpoint/2010/main" val="4284463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04040"/>
                </a:solidFill>
              </a:rPr>
              <a:t>Read the introduction</a:t>
            </a:r>
          </a:p>
        </p:txBody>
      </p:sp>
      <p:sp>
        <p:nvSpPr>
          <p:cNvPr id="4" name="Slide Number Placeholder 3"/>
          <p:cNvSpPr>
            <a:spLocks noGrp="1"/>
          </p:cNvSpPr>
          <p:nvPr>
            <p:ph type="sldNum" sz="quarter" idx="5"/>
          </p:nvPr>
        </p:nvSpPr>
        <p:spPr/>
        <p:txBody>
          <a:bodyPr/>
          <a:lstStyle/>
          <a:p>
            <a:fld id="{EBB344A4-2AD7-2D4B-8A03-304AAA52640E}" type="slidenum">
              <a:rPr lang="en-US" smtClean="0"/>
              <a:t>11</a:t>
            </a:fld>
            <a:endParaRPr lang="en-US"/>
          </a:p>
        </p:txBody>
      </p:sp>
    </p:spTree>
    <p:extLst>
      <p:ext uri="{BB962C8B-B14F-4D97-AF65-F5344CB8AC3E}">
        <p14:creationId xmlns:p14="http://schemas.microsoft.com/office/powerpoint/2010/main" val="1448218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04040"/>
                </a:solidFill>
              </a:rPr>
              <a:t>Nursi keeps his background of the Qur’anic story to a minimum because he believed there is meaning behind the lack of detail in the Qur’an.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40404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04040"/>
                </a:solidFill>
              </a:rPr>
              <a:t>Ayyub’s dua was accepted because it was a pure, sincere, disinterested, and devout supplication. The lack of any direct request in the dua supports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40404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04040"/>
                </a:solidFill>
              </a:rPr>
              <a:t>Ayyub (as) only mentions he is in distress and that he trusts in Allah’s mercy. He makes no direct demands about recovering his health, his wealth, or his family.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40404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04040"/>
                </a:solidFill>
              </a:rPr>
              <a:t>So, what does it mean then to be unselfish or disinterested in making dua during distress?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04040"/>
                </a:solidFill>
              </a:rPr>
              <a:t>Is it possible for a person to be disinterested in their own pain?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04040"/>
                </a:solidFill>
              </a:rPr>
              <a:t>If so, is that then a virtue?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40404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04040"/>
                </a:solidFill>
              </a:rPr>
              <a:t>Does Nursi think that we shouldn’t care then about being in physical pain or losing our family? Isn’t that a rather inhuman approach? Fortunately, that is not what he is saying.  </a:t>
            </a:r>
          </a:p>
        </p:txBody>
      </p:sp>
      <p:sp>
        <p:nvSpPr>
          <p:cNvPr id="4" name="Slide Number Placeholder 3"/>
          <p:cNvSpPr>
            <a:spLocks noGrp="1"/>
          </p:cNvSpPr>
          <p:nvPr>
            <p:ph type="sldNum" sz="quarter" idx="5"/>
          </p:nvPr>
        </p:nvSpPr>
        <p:spPr/>
        <p:txBody>
          <a:bodyPr/>
          <a:lstStyle/>
          <a:p>
            <a:fld id="{EBB344A4-2AD7-2D4B-8A03-304AAA52640E}" type="slidenum">
              <a:rPr lang="en-US" smtClean="0"/>
              <a:t>12</a:t>
            </a:fld>
            <a:endParaRPr lang="en-US"/>
          </a:p>
        </p:txBody>
      </p:sp>
    </p:spTree>
    <p:extLst>
      <p:ext uri="{BB962C8B-B14F-4D97-AF65-F5344CB8AC3E}">
        <p14:creationId xmlns:p14="http://schemas.microsoft.com/office/powerpoint/2010/main" val="2933022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Nursi actually regards human sensitivity and vulnerability as humankind’s greatest talent because it constitutes the perfect background against which the bounties and gifts of Allah shine. </a:t>
            </a:r>
          </a:p>
          <a:p>
            <a:endParaRPr lang="en-US" dirty="0"/>
          </a:p>
          <a:p>
            <a:r>
              <a:rPr lang="en-US" dirty="0"/>
              <a:t>This is what makes human beings the best of creation, our ability to receive a whole spectrum of physical, emotional, and spiritual pleasures and pains.</a:t>
            </a:r>
          </a:p>
          <a:p>
            <a:r>
              <a:rPr lang="en-US" dirty="0"/>
              <a:t>This is a great privilege because it enables us to be an excellent mirror of the Divine Names. </a:t>
            </a:r>
          </a:p>
          <a:p>
            <a:endParaRPr lang="en-US" dirty="0"/>
          </a:p>
          <a:p>
            <a:r>
              <a:rPr lang="en-US" dirty="0"/>
              <a:t>In the ”Fruits of Belief”, Nursi says that in order to display His infinite Power &amp; unlimited Mercy, Allah has made the human inherently and infinitely impotent and with unlimited want. And to display the infinite variety of the impress of His Names, He has created mankind like a machine receptive to pain and pleasure that can be perceived from an infinite variety of directions. </a:t>
            </a:r>
          </a:p>
        </p:txBody>
      </p:sp>
      <p:sp>
        <p:nvSpPr>
          <p:cNvPr id="4" name="Slide Number Placeholder 3"/>
          <p:cNvSpPr>
            <a:spLocks noGrp="1"/>
          </p:cNvSpPr>
          <p:nvPr>
            <p:ph type="sldNum" sz="quarter" idx="5"/>
          </p:nvPr>
        </p:nvSpPr>
        <p:spPr/>
        <p:txBody>
          <a:bodyPr/>
          <a:lstStyle/>
          <a:p>
            <a:fld id="{EBB344A4-2AD7-2D4B-8A03-304AAA52640E}" type="slidenum">
              <a:rPr lang="en-US" smtClean="0"/>
              <a:t>13</a:t>
            </a:fld>
            <a:endParaRPr lang="en-US"/>
          </a:p>
        </p:txBody>
      </p:sp>
    </p:spTree>
    <p:extLst>
      <p:ext uri="{BB962C8B-B14F-4D97-AF65-F5344CB8AC3E}">
        <p14:creationId xmlns:p14="http://schemas.microsoft.com/office/powerpoint/2010/main" val="878851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one hand, the human being has the ability to sense and enjoy a vast range of pleasures, both spiritually and bodily, but we are also receptive to misfortunes, anxieties, and pains which remind us of our utter weakness and makes us turn to Allah with our whole being. </a:t>
            </a:r>
          </a:p>
          <a:p>
            <a:endParaRPr lang="en-US" dirty="0"/>
          </a:p>
          <a:p>
            <a:r>
              <a:rPr lang="en-US" dirty="0"/>
              <a:t>(Read 3rd paragraph on page 19 in the book, or the second paragraph of the conclusion). </a:t>
            </a:r>
          </a:p>
          <a:p>
            <a:endParaRPr lang="en-US" dirty="0"/>
          </a:p>
          <a:p>
            <a:r>
              <a:rPr lang="en-US" dirty="0"/>
              <a:t>So Nursi is not suggesting that the secret to Ayyub’s dua lies in being indifferent because we are neutral when ill, we cannot love the manifestation of Allah’s names such as Healer, Provider, and Helper</a:t>
            </a:r>
          </a:p>
        </p:txBody>
      </p:sp>
      <p:sp>
        <p:nvSpPr>
          <p:cNvPr id="4" name="Slide Number Placeholder 3"/>
          <p:cNvSpPr>
            <a:spLocks noGrp="1"/>
          </p:cNvSpPr>
          <p:nvPr>
            <p:ph type="sldNum" sz="quarter" idx="5"/>
          </p:nvPr>
        </p:nvSpPr>
        <p:spPr/>
        <p:txBody>
          <a:bodyPr/>
          <a:lstStyle/>
          <a:p>
            <a:fld id="{EBB344A4-2AD7-2D4B-8A03-304AAA52640E}" type="slidenum">
              <a:rPr lang="en-US" smtClean="0"/>
              <a:t>14</a:t>
            </a:fld>
            <a:endParaRPr lang="en-US"/>
          </a:p>
        </p:txBody>
      </p:sp>
    </p:spTree>
    <p:extLst>
      <p:ext uri="{BB962C8B-B14F-4D97-AF65-F5344CB8AC3E}">
        <p14:creationId xmlns:p14="http://schemas.microsoft.com/office/powerpoint/2010/main" val="2364536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Nursi recognizes our natural desire for health and comfort. He is worried about how we might misuse this desire. It is okay for us to dislike difficulties as long as we remember that Allah is the One who makes us dislike them. </a:t>
            </a:r>
          </a:p>
          <a:p>
            <a:endParaRPr lang="en-US" dirty="0"/>
          </a:p>
          <a:p>
            <a:r>
              <a:rPr lang="en-US" u="sng" dirty="0"/>
              <a:t>This dislike has a purpose. </a:t>
            </a:r>
          </a:p>
          <a:p>
            <a:endParaRPr lang="en-US" dirty="0"/>
          </a:p>
          <a:p>
            <a:endParaRPr lang="en-US" dirty="0"/>
          </a:p>
        </p:txBody>
      </p:sp>
      <p:sp>
        <p:nvSpPr>
          <p:cNvPr id="4" name="Slide Number Placeholder 3"/>
          <p:cNvSpPr>
            <a:spLocks noGrp="1"/>
          </p:cNvSpPr>
          <p:nvPr>
            <p:ph type="sldNum" sz="quarter" idx="5"/>
          </p:nvPr>
        </p:nvSpPr>
        <p:spPr/>
        <p:txBody>
          <a:bodyPr/>
          <a:lstStyle/>
          <a:p>
            <a:fld id="{EBB344A4-2AD7-2D4B-8A03-304AAA52640E}" type="slidenum">
              <a:rPr lang="en-US" smtClean="0"/>
              <a:t>15</a:t>
            </a:fld>
            <a:endParaRPr lang="en-US"/>
          </a:p>
        </p:txBody>
      </p:sp>
    </p:spTree>
    <p:extLst>
      <p:ext uri="{BB962C8B-B14F-4D97-AF65-F5344CB8AC3E}">
        <p14:creationId xmlns:p14="http://schemas.microsoft.com/office/powerpoint/2010/main" val="2428671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forget this desire comes from Allah, we might mistakenly think that our wish for well-being is in conflict with Allah’s will, which gives us the illness. This could lead to wrongly believe that while we want to get better, Allah is against us by making us sick. </a:t>
            </a:r>
          </a:p>
          <a:p>
            <a:endParaRPr lang="en-US" dirty="0"/>
          </a:p>
          <a:p>
            <a:r>
              <a:rPr lang="en-US" dirty="0"/>
              <a:t>When we see it this way, it creates the insolvable problem of evil, making it seem like we have to choose between ourselves and Allah. We either have to selfishly seek comfort against Allah’s will or ignore our suffering, which goes against our nature. </a:t>
            </a:r>
          </a:p>
        </p:txBody>
      </p:sp>
      <p:sp>
        <p:nvSpPr>
          <p:cNvPr id="4" name="Slide Number Placeholder 3"/>
          <p:cNvSpPr>
            <a:spLocks noGrp="1"/>
          </p:cNvSpPr>
          <p:nvPr>
            <p:ph type="sldNum" sz="quarter" idx="5"/>
          </p:nvPr>
        </p:nvSpPr>
        <p:spPr/>
        <p:txBody>
          <a:bodyPr/>
          <a:lstStyle/>
          <a:p>
            <a:fld id="{EBB344A4-2AD7-2D4B-8A03-304AAA52640E}" type="slidenum">
              <a:rPr lang="en-US" smtClean="0"/>
              <a:t>16</a:t>
            </a:fld>
            <a:endParaRPr lang="en-US"/>
          </a:p>
        </p:txBody>
      </p:sp>
    </p:spTree>
    <p:extLst>
      <p:ext uri="{BB962C8B-B14F-4D97-AF65-F5344CB8AC3E}">
        <p14:creationId xmlns:p14="http://schemas.microsoft.com/office/powerpoint/2010/main" val="3388917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no way out of this kind of problem: If God is against me, then I can’t win” – it will lead to this kind of mentality. </a:t>
            </a:r>
          </a:p>
          <a:p>
            <a:endParaRPr lang="en-US" dirty="0"/>
          </a:p>
          <a:p>
            <a:r>
              <a:rPr lang="en-US" dirty="0"/>
              <a:t>Nursi compares someone who criticizes Allah’s mercy to someone hitting their hand on an anvil and breaking their hand. The anvil remains unharmed, I only hurt myself. Thinking there is a conflict between my needs and the One who gave me those needs is like trying to take advantage on the anvil with a broken hand – it only damages the hand further. </a:t>
            </a:r>
          </a:p>
          <a:p>
            <a:endParaRPr lang="en-US" dirty="0"/>
          </a:p>
          <a:p>
            <a:r>
              <a:rPr lang="en-US" dirty="0"/>
              <a:t>Ayyub’s dua goes beyond this false narrative or false belief. He understood that his suffering didn’t mean Allah was against him. Nursi points out that without Allah, we have nothing. If we’re like orphans without a merciful Creator of Protector, if our lives here have no lasting value or meaning, and we are doomed to death without an afterlife, we are in serious trouble, even if he had all the health, wealth, and family in the universe. </a:t>
            </a:r>
          </a:p>
          <a:p>
            <a:endParaRPr lang="en-US" dirty="0"/>
          </a:p>
          <a:p>
            <a:endParaRPr lang="en-US" dirty="0"/>
          </a:p>
        </p:txBody>
      </p:sp>
      <p:sp>
        <p:nvSpPr>
          <p:cNvPr id="4" name="Slide Number Placeholder 3"/>
          <p:cNvSpPr>
            <a:spLocks noGrp="1"/>
          </p:cNvSpPr>
          <p:nvPr>
            <p:ph type="sldNum" sz="quarter" idx="5"/>
          </p:nvPr>
        </p:nvSpPr>
        <p:spPr/>
        <p:txBody>
          <a:bodyPr/>
          <a:lstStyle/>
          <a:p>
            <a:fld id="{EBB344A4-2AD7-2D4B-8A03-304AAA52640E}" type="slidenum">
              <a:rPr lang="en-US" smtClean="0"/>
              <a:t>17</a:t>
            </a:fld>
            <a:endParaRPr lang="en-US"/>
          </a:p>
        </p:txBody>
      </p:sp>
    </p:spTree>
    <p:extLst>
      <p:ext uri="{BB962C8B-B14F-4D97-AF65-F5344CB8AC3E}">
        <p14:creationId xmlns:p14="http://schemas.microsoft.com/office/powerpoint/2010/main" val="2882305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Nursi then says if we don’t find Allah then the whole world becomes a never-ending cruel place. If you’re suffering from many woes, why complain about just one pain? So then, what is the solution?</a:t>
            </a:r>
          </a:p>
        </p:txBody>
      </p:sp>
      <p:sp>
        <p:nvSpPr>
          <p:cNvPr id="4" name="Slide Number Placeholder 3"/>
          <p:cNvSpPr>
            <a:spLocks noGrp="1"/>
          </p:cNvSpPr>
          <p:nvPr>
            <p:ph type="sldNum" sz="quarter" idx="5"/>
          </p:nvPr>
        </p:nvSpPr>
        <p:spPr/>
        <p:txBody>
          <a:bodyPr/>
          <a:lstStyle/>
          <a:p>
            <a:fld id="{EBB344A4-2AD7-2D4B-8A03-304AAA52640E}" type="slidenum">
              <a:rPr lang="en-US" smtClean="0"/>
              <a:t>18</a:t>
            </a:fld>
            <a:endParaRPr lang="en-US"/>
          </a:p>
        </p:txBody>
      </p:sp>
    </p:spTree>
    <p:extLst>
      <p:ext uri="{BB962C8B-B14F-4D97-AF65-F5344CB8AC3E}">
        <p14:creationId xmlns:p14="http://schemas.microsoft.com/office/powerpoint/2010/main" val="2059105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solution is to turn to Allah like Ayyub. Make Allah your refuge. Smile at your woes, then your woes will shrink and change. Ayyub is seeking refuge in Allah in this way, he turned to Allah not in accusation of a lack of Divine Mercy, but in patience, which comes from trusting in Allah’s mercy. </a:t>
            </a:r>
          </a:p>
        </p:txBody>
      </p:sp>
      <p:sp>
        <p:nvSpPr>
          <p:cNvPr id="4" name="Slide Number Placeholder 3"/>
          <p:cNvSpPr>
            <a:spLocks noGrp="1"/>
          </p:cNvSpPr>
          <p:nvPr>
            <p:ph type="sldNum" sz="quarter" idx="5"/>
          </p:nvPr>
        </p:nvSpPr>
        <p:spPr/>
        <p:txBody>
          <a:bodyPr/>
          <a:lstStyle/>
          <a:p>
            <a:fld id="{EBB344A4-2AD7-2D4B-8A03-304AAA52640E}" type="slidenum">
              <a:rPr lang="en-US" smtClean="0"/>
              <a:t>19</a:t>
            </a:fld>
            <a:endParaRPr lang="en-US"/>
          </a:p>
        </p:txBody>
      </p:sp>
    </p:spTree>
    <p:extLst>
      <p:ext uri="{BB962C8B-B14F-4D97-AF65-F5344CB8AC3E}">
        <p14:creationId xmlns:p14="http://schemas.microsoft.com/office/powerpoint/2010/main" val="4005525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Transliteration of the dua: Rabbi anni </a:t>
            </a:r>
            <a:r>
              <a:rPr lang="en-US" dirty="0" err="1"/>
              <a:t>massaniyadur</a:t>
            </a:r>
            <a:r>
              <a:rPr lang="en-US" dirty="0"/>
              <a:t> </a:t>
            </a:r>
            <a:r>
              <a:rPr lang="en-US" dirty="0" err="1"/>
              <a:t>wa-antarhamurahimin</a:t>
            </a:r>
            <a:r>
              <a:rPr lang="en-US" dirty="0"/>
              <a:t> </a:t>
            </a:r>
          </a:p>
          <a:p>
            <a:endParaRPr lang="en-US" dirty="0"/>
          </a:p>
          <a:p>
            <a:r>
              <a:rPr lang="en-US" dirty="0"/>
              <a:t>Here is a link to listen to its correct pronunciation: https://</a:t>
            </a:r>
            <a:r>
              <a:rPr lang="en-US" dirty="0" err="1"/>
              <a:t>youtu.be</a:t>
            </a:r>
            <a:r>
              <a:rPr lang="en-US" dirty="0"/>
              <a:t>/5HZEAptF5eg</a:t>
            </a:r>
          </a:p>
          <a:p>
            <a:endParaRPr lang="en-US" dirty="0"/>
          </a:p>
          <a:p>
            <a:endParaRPr lang="en-US" dirty="0"/>
          </a:p>
        </p:txBody>
      </p:sp>
      <p:sp>
        <p:nvSpPr>
          <p:cNvPr id="4" name="Slide Number Placeholder 3"/>
          <p:cNvSpPr>
            <a:spLocks noGrp="1"/>
          </p:cNvSpPr>
          <p:nvPr>
            <p:ph type="sldNum" sz="quarter" idx="5"/>
          </p:nvPr>
        </p:nvSpPr>
        <p:spPr/>
        <p:txBody>
          <a:bodyPr/>
          <a:lstStyle/>
          <a:p>
            <a:fld id="{EBB344A4-2AD7-2D4B-8A03-304AAA52640E}" type="slidenum">
              <a:rPr lang="en-US" smtClean="0"/>
              <a:t>2</a:t>
            </a:fld>
            <a:endParaRPr lang="en-US"/>
          </a:p>
        </p:txBody>
      </p:sp>
    </p:spTree>
    <p:extLst>
      <p:ext uri="{BB962C8B-B14F-4D97-AF65-F5344CB8AC3E}">
        <p14:creationId xmlns:p14="http://schemas.microsoft.com/office/powerpoint/2010/main" val="2650883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how is such patience truly possible, and how does it manifest? As Nietzsche pointed out, what really hurts is not the suffering itself but the meaninglessness of it. Prophet Ayyub (AS) could endure suffering—not by enjoying it or being unaffected, but by not falling into despair—because he knew it was neither meaningless nor cruel. Nursi provides deep insights on how, even though one wouldn't seek out suffering, one can accept it by trusting in God's mercy and wisdom. </a:t>
            </a:r>
          </a:p>
          <a:p>
            <a:endParaRPr lang="en-US" dirty="0"/>
          </a:p>
          <a:p>
            <a:r>
              <a:rPr lang="en-US" dirty="0"/>
              <a:t>One of Nursi's metaphors explains this well. He describes a great tailor who hires a poor man as a model to showcase his beautiful dressmaking skills. The tailor dresses the model in a beautiful garment, then changes it to display other styles. In this scenario, the model cannot complain about the discomfort of changing outfits because it's part of displaying the tailor's art. Similarly, God, the Peerless Creator, uses living beings to display His beautiful names. He changes their circumstances, including suffering and calamity, to reveal aspects of His mercy, wisdom, and beauty. </a:t>
            </a:r>
          </a:p>
          <a:p>
            <a:endParaRPr lang="en-US" dirty="0"/>
          </a:p>
          <a:p>
            <a:r>
              <a:rPr lang="en-US" dirty="0"/>
              <a:t>Thus, everything that happens to us, including calamities, serves to make God's divine art known. For example, the Divine Name Healer (</a:t>
            </a:r>
            <a:r>
              <a:rPr lang="en-US" dirty="0" err="1"/>
              <a:t>Shafi</a:t>
            </a:r>
            <a:r>
              <a:rPr lang="en-US" dirty="0"/>
              <a:t>) requires sickness, and the Divine Name Provider (Razzaq) calls for hunger and thirst. Nursi concludes, "since life reflects the Beautiful Names of God, whatever happens in life is beautiful." Therefore, there is no real evil, only apparent evil.</a:t>
            </a:r>
          </a:p>
          <a:p>
            <a:endParaRPr lang="en-US" dirty="0"/>
          </a:p>
          <a:p>
            <a:r>
              <a:rPr lang="en-US" dirty="0"/>
              <a:t>However, there is one exception: afflictions caused by one's own ill will. According to Nursi, the real affliction and the true evil are those that damage a person's relationship with their Creator. This is central to Nursi’s interpretation of Ayyub’s prayer. </a:t>
            </a:r>
          </a:p>
        </p:txBody>
      </p:sp>
      <p:sp>
        <p:nvSpPr>
          <p:cNvPr id="4" name="Slide Number Placeholder 3"/>
          <p:cNvSpPr>
            <a:spLocks noGrp="1"/>
          </p:cNvSpPr>
          <p:nvPr>
            <p:ph type="sldNum" sz="quarter" idx="5"/>
          </p:nvPr>
        </p:nvSpPr>
        <p:spPr/>
        <p:txBody>
          <a:bodyPr/>
          <a:lstStyle/>
          <a:p>
            <a:fld id="{EBB344A4-2AD7-2D4B-8A03-304AAA52640E}" type="slidenum">
              <a:rPr lang="en-US" smtClean="0"/>
              <a:t>20</a:t>
            </a:fld>
            <a:endParaRPr lang="en-US"/>
          </a:p>
        </p:txBody>
      </p:sp>
    </p:spTree>
    <p:extLst>
      <p:ext uri="{BB962C8B-B14F-4D97-AF65-F5344CB8AC3E}">
        <p14:creationId xmlns:p14="http://schemas.microsoft.com/office/powerpoint/2010/main" val="155364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0000"/>
                </a:solidFill>
                <a:effectLst/>
              </a:rPr>
              <a:t>If we could see our inner spiritual state as clearly as we see our physical bodies. Just as Prophet Ayyub (as) suffered from severe physical wounds and illnesses, we suffer from inner, spiritual diseases. If our inner selves were to be turned outward, revealing our spiritual wounds, we would appear more afflicted than Ayyub. Every sin we commit and every doubt that enters our mind leaves a wound on our heart and soul.</a:t>
            </a:r>
          </a:p>
          <a:p>
            <a:pPr algn="l"/>
            <a:endParaRPr lang="en-US" b="0" i="0" u="none" strike="noStrike" dirty="0">
              <a:solidFill>
                <a:srgbClr val="000000"/>
              </a:solidFill>
              <a:effectLst/>
            </a:endParaRPr>
          </a:p>
          <a:p>
            <a:pPr algn="l"/>
            <a:r>
              <a:rPr lang="en-US" b="0" i="0" u="none" strike="noStrike" dirty="0">
                <a:solidFill>
                  <a:srgbClr val="000000"/>
                </a:solidFill>
                <a:effectLst/>
              </a:rPr>
              <a:t>Prophet Ayyub's physical wounds threatened his temporary, worldly life. In contrast, our inner spiritual wounds threaten our infinitely longer, everlasting life. We need the supplication of Job thousands of times more than he did. Job's afflictions affected his heart and tongue, but the wounds from our sins and doubts harm the very core of our belief, disrupting our spiritual connection and the joy of religious recitations.</a:t>
            </a:r>
          </a:p>
          <a:p>
            <a:pPr algn="l"/>
            <a:endParaRPr lang="en-US" b="0" i="0" u="none" strike="noStrike" dirty="0">
              <a:solidFill>
                <a:srgbClr val="000000"/>
              </a:solidFill>
              <a:effectLst/>
            </a:endParaRPr>
          </a:p>
          <a:p>
            <a:pPr algn="l"/>
            <a:r>
              <a:rPr lang="en-US" b="0" i="0" u="none" strike="noStrike" dirty="0">
                <a:solidFill>
                  <a:srgbClr val="000000"/>
                </a:solidFill>
                <a:effectLst/>
              </a:rPr>
              <a:t>Sin infiltrates the heart, darkening and hardening it until the light of belief is extinguished. Each sin paves a path towards disbelief. Unless we swiftly seek God's forgiveness, these sins grow from tiny worms into snakes that gnaw at our hearts.</a:t>
            </a:r>
          </a:p>
          <a:p>
            <a:pPr algn="l"/>
            <a:endParaRPr lang="en-US" b="0" i="0" u="none" strike="noStrike" dirty="0">
              <a:solidFill>
                <a:srgbClr val="000000"/>
              </a:solidFill>
              <a:effectLst/>
            </a:endParaRPr>
          </a:p>
          <a:p>
            <a:pPr algn="l"/>
            <a:r>
              <a:rPr lang="en-US" b="0" i="0" u="none" strike="noStrike" dirty="0">
                <a:solidFill>
                  <a:srgbClr val="000000"/>
                </a:solidFill>
                <a:effectLst/>
              </a:rPr>
              <a:t>Consider this example: when someone secretly commits a shameful sin, they are overwhelmed by the fear of others finding out. The existence of angels and spiritual beings becomes unbearable to them, and they wish for evidence to deny their existence. Similarly, if someone commits a major sin deserving of Hell's punishment and doesn't seek God's forgiveness, they will desperately wish Hell didn't exist. If they find any reason to deny Hell's existence, they will cling to it.</a:t>
            </a:r>
          </a:p>
          <a:p>
            <a:pPr algn="l"/>
            <a:endParaRPr lang="en-US" b="0" i="0" u="none" strike="noStrike" dirty="0">
              <a:solidFill>
                <a:srgbClr val="000000"/>
              </a:solidFill>
              <a:effectLst/>
            </a:endParaRPr>
          </a:p>
          <a:p>
            <a:pPr algn="l"/>
            <a:r>
              <a:rPr lang="en-US" b="0" i="0" u="none" strike="noStrike" dirty="0">
                <a:solidFill>
                  <a:srgbClr val="000000"/>
                </a:solidFill>
                <a:effectLst/>
              </a:rPr>
              <a:t>People often feel distressed when reprimanded by their superiors. So, if someone neglects their duty of servanthood, like failing to perform daily prayers despite God's repeated commands, they will feel great distress and wish this duty didn't exist. This wish can grow into a desire to deny God, which implies enmity towards Him. If a doubt about God's existence arises, they may cling to it as proof, opening a wide door to spiritual destruction. This person doesn't realize that denying God brings spiritual troubles far worse than the slight discomfort of servanthood. While they agonize over a gnat's bite, they welcome a snake's bite.</a:t>
            </a:r>
          </a:p>
          <a:p>
            <a:pPr algn="l"/>
            <a:endParaRPr lang="en-US" b="0" i="0" u="none" strike="noStrike" dirty="0">
              <a:solidFill>
                <a:srgbClr val="000000"/>
              </a:solidFill>
              <a:effectLst/>
            </a:endParaRPr>
          </a:p>
          <a:p>
            <a:pPr algn="l"/>
            <a:r>
              <a:rPr lang="en-US" b="0" i="0" u="none" strike="noStrike" dirty="0">
                <a:solidFill>
                  <a:srgbClr val="000000"/>
                </a:solidFill>
                <a:effectLst/>
              </a:rPr>
              <a:t>These examples illustrate how sins and doubts rust our hearts, as mentioned in the verse, "But what they themselves have earned has rusted upon their hearts" (Quran 83:14).</a:t>
            </a:r>
          </a:p>
          <a:p>
            <a:endParaRPr lang="en-US" dirty="0"/>
          </a:p>
        </p:txBody>
      </p:sp>
      <p:sp>
        <p:nvSpPr>
          <p:cNvPr id="4" name="Slide Number Placeholder 3"/>
          <p:cNvSpPr>
            <a:spLocks noGrp="1"/>
          </p:cNvSpPr>
          <p:nvPr>
            <p:ph type="sldNum" sz="quarter" idx="5"/>
          </p:nvPr>
        </p:nvSpPr>
        <p:spPr/>
        <p:txBody>
          <a:bodyPr/>
          <a:lstStyle/>
          <a:p>
            <a:fld id="{EBB344A4-2AD7-2D4B-8A03-304AAA52640E}" type="slidenum">
              <a:rPr lang="en-US" smtClean="0"/>
              <a:t>21</a:t>
            </a:fld>
            <a:endParaRPr lang="en-US"/>
          </a:p>
        </p:txBody>
      </p:sp>
    </p:spTree>
    <p:extLst>
      <p:ext uri="{BB962C8B-B14F-4D97-AF65-F5344CB8AC3E}">
        <p14:creationId xmlns:p14="http://schemas.microsoft.com/office/powerpoint/2010/main" val="94538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0000"/>
                </a:solidFill>
                <a:effectLst/>
              </a:rPr>
              <a:t>Imagine a piece of iron left out in the rain, slowly developing a layer of rust until it's entirely consumed and turns to dust. This is similar to what happens to a person’s heart when they commit many sins. The word "rana" in Arabic is derived from "rain" and means 'rust' or 'dust' or 'filth'. When someone repeatedly sins, it's like their heart gets covered with rust, just as iron does. This rust destroys their natural ability to distinguish right from wrong.</a:t>
            </a:r>
          </a:p>
          <a:p>
            <a:pPr algn="l"/>
            <a:endParaRPr lang="en-US" b="0" i="0" u="none" strike="noStrike" dirty="0">
              <a:solidFill>
                <a:srgbClr val="000000"/>
              </a:solidFill>
              <a:effectLst/>
            </a:endParaRPr>
          </a:p>
          <a:p>
            <a:pPr algn="l"/>
            <a:r>
              <a:rPr lang="en-US" b="0" i="0" u="none" strike="noStrike" dirty="0">
                <a:solidFill>
                  <a:srgbClr val="000000"/>
                </a:solidFill>
                <a:effectLst/>
              </a:rPr>
              <a:t>The Prophet Muhammad (peace be upon him) illustrated this through a profound metaphor. </a:t>
            </a:r>
            <a:r>
              <a:rPr lang="en-US" b="0" i="0" u="none" strike="noStrike" dirty="0" err="1">
                <a:solidFill>
                  <a:srgbClr val="000000"/>
                </a:solidFill>
                <a:effectLst/>
              </a:rPr>
              <a:t>Sayyidna</a:t>
            </a:r>
            <a:r>
              <a:rPr lang="en-US" b="0" i="0" u="none" strike="noStrike" dirty="0">
                <a:solidFill>
                  <a:srgbClr val="000000"/>
                </a:solidFill>
                <a:effectLst/>
              </a:rPr>
              <a:t> Abu Hurairah (may Allah be pleased with him) narrates that the Prophet said: "Surely, when the servant commits a sin, a black dot appears on his heart. If he repents, his heart is polished clean. However, if he continues to sin, the blackness continues to spread." This statement is backed by a verse from the Quran: "No! But that which they used to commit has covered their hearts with rust" (Quran 83:14). Various scholars and Hadith collectors, including </a:t>
            </a:r>
            <a:r>
              <a:rPr lang="en-US" b="0" i="0" u="none" strike="noStrike" dirty="0" err="1">
                <a:solidFill>
                  <a:srgbClr val="000000"/>
                </a:solidFill>
                <a:effectLst/>
              </a:rPr>
              <a:t>Baghawi</a:t>
            </a:r>
            <a:r>
              <a:rPr lang="en-US" b="0" i="0" u="none" strike="noStrike" dirty="0">
                <a:solidFill>
                  <a:srgbClr val="000000"/>
                </a:solidFill>
                <a:effectLst/>
              </a:rPr>
              <a:t>, Ahmad, </a:t>
            </a:r>
            <a:r>
              <a:rPr lang="en-US" b="0" i="0" u="none" strike="noStrike" dirty="0" err="1">
                <a:solidFill>
                  <a:srgbClr val="000000"/>
                </a:solidFill>
                <a:effectLst/>
              </a:rPr>
              <a:t>Tirmidhi</a:t>
            </a:r>
            <a:r>
              <a:rPr lang="en-US" b="0" i="0" u="none" strike="noStrike" dirty="0">
                <a:solidFill>
                  <a:srgbClr val="000000"/>
                </a:solidFill>
                <a:effectLst/>
              </a:rPr>
              <a:t>, </a:t>
            </a:r>
            <a:r>
              <a:rPr lang="en-US" b="0" i="0" u="none" strike="noStrike" dirty="0" err="1">
                <a:solidFill>
                  <a:srgbClr val="000000"/>
                </a:solidFill>
                <a:effectLst/>
              </a:rPr>
              <a:t>Nasai</a:t>
            </a:r>
            <a:r>
              <a:rPr lang="en-US" b="0" i="0" u="none" strike="noStrike" dirty="0">
                <a:solidFill>
                  <a:srgbClr val="000000"/>
                </a:solidFill>
                <a:effectLst/>
              </a:rPr>
              <a:t>, Ibn </a:t>
            </a:r>
            <a:r>
              <a:rPr lang="en-US" b="0" i="0" u="none" strike="noStrike" dirty="0" err="1">
                <a:solidFill>
                  <a:srgbClr val="000000"/>
                </a:solidFill>
                <a:effectLst/>
              </a:rPr>
              <a:t>Majah</a:t>
            </a:r>
            <a:r>
              <a:rPr lang="en-US" b="0" i="0" u="none" strike="noStrike" dirty="0">
                <a:solidFill>
                  <a:srgbClr val="000000"/>
                </a:solidFill>
                <a:effectLst/>
              </a:rPr>
              <a:t>, Ibn </a:t>
            </a:r>
            <a:r>
              <a:rPr lang="en-US" b="0" i="0" u="none" strike="noStrike" dirty="0" err="1">
                <a:solidFill>
                  <a:srgbClr val="000000"/>
                </a:solidFill>
                <a:effectLst/>
              </a:rPr>
              <a:t>Hibban</a:t>
            </a:r>
            <a:r>
              <a:rPr lang="en-US" b="0" i="0" u="none" strike="noStrike" dirty="0">
                <a:solidFill>
                  <a:srgbClr val="000000"/>
                </a:solidFill>
                <a:effectLst/>
              </a:rPr>
              <a:t>, and al-Hakim, have recorded this Hadith, and </a:t>
            </a:r>
            <a:r>
              <a:rPr lang="en-US" b="0" i="0" u="none" strike="noStrike" dirty="0" err="1">
                <a:solidFill>
                  <a:srgbClr val="000000"/>
                </a:solidFill>
                <a:effectLst/>
              </a:rPr>
              <a:t>Tirmidhi</a:t>
            </a:r>
            <a:r>
              <a:rPr lang="en-US" b="0" i="0" u="none" strike="noStrike" dirty="0">
                <a:solidFill>
                  <a:srgbClr val="000000"/>
                </a:solidFill>
                <a:effectLst/>
              </a:rPr>
              <a:t> has classified it as authentic.</a:t>
            </a:r>
          </a:p>
          <a:p>
            <a:pPr algn="l"/>
            <a:endParaRPr lang="en-US" b="0" i="0" u="none" strike="noStrike" dirty="0">
              <a:solidFill>
                <a:srgbClr val="000000"/>
              </a:solidFill>
              <a:effectLst/>
            </a:endParaRPr>
          </a:p>
          <a:p>
            <a:pPr algn="l"/>
            <a:r>
              <a:rPr lang="en-US" b="0" i="0" u="none" strike="noStrike" dirty="0">
                <a:solidFill>
                  <a:srgbClr val="000000"/>
                </a:solidFill>
                <a:effectLst/>
              </a:rPr>
              <a:t>In Arabic grammar, the particle "</a:t>
            </a:r>
            <a:r>
              <a:rPr lang="en-US" b="0" i="0" u="none" strike="noStrike" dirty="0" err="1">
                <a:solidFill>
                  <a:srgbClr val="000000"/>
                </a:solidFill>
                <a:effectLst/>
              </a:rPr>
              <a:t>kalla</a:t>
            </a:r>
            <a:r>
              <a:rPr lang="en-US" b="0" i="0" u="none" strike="noStrike" dirty="0">
                <a:solidFill>
                  <a:srgbClr val="000000"/>
                </a:solidFill>
                <a:effectLst/>
              </a:rPr>
              <a:t>" </a:t>
            </a:r>
            <a:r>
              <a:rPr lang="ar-AE" b="0" i="0" u="none" strike="noStrike" dirty="0">
                <a:solidFill>
                  <a:srgbClr val="000000"/>
                </a:solidFill>
                <a:effectLst/>
              </a:rPr>
              <a:t>كَلَّا </a:t>
            </a:r>
            <a:r>
              <a:rPr lang="en-US" b="0" i="0" u="none" strike="noStrike" dirty="0">
                <a:solidFill>
                  <a:srgbClr val="000000"/>
                </a:solidFill>
                <a:effectLst/>
              </a:rPr>
              <a:t> is used to express disapproval or to repel something false. In the verses preceding Quran 83:14, the disbelievers dismiss the Quranic verses as mere "tales of the ancients". The use of "</a:t>
            </a:r>
            <a:r>
              <a:rPr lang="en-US" b="0" i="0" u="none" strike="noStrike" dirty="0" err="1">
                <a:solidFill>
                  <a:srgbClr val="000000"/>
                </a:solidFill>
                <a:effectLst/>
              </a:rPr>
              <a:t>kalla</a:t>
            </a:r>
            <a:r>
              <a:rPr lang="en-US" b="0" i="0" u="none" strike="noStrike" dirty="0">
                <a:solidFill>
                  <a:srgbClr val="000000"/>
                </a:solidFill>
                <a:effectLst/>
              </a:rPr>
              <a:t>" in the present verse refutes this false notion. The verse indicates that the reason for their rejection is not based on logic or intellect; rather, their hearts have become blind due to the accumulation of sins. This blindness has eclipsed their innate ability to discern right from wrong, an ability that is naturally embedded in every human being. Their rejection of the Quran is not because it lacks truth, but because their hearts are rusted over with sin, preventing them from seeing the truth.</a:t>
            </a:r>
          </a:p>
          <a:p>
            <a:pPr algn="l"/>
            <a:endParaRPr lang="en-US" b="0" i="0" u="none" strike="noStrike" dirty="0">
              <a:solidFill>
                <a:srgbClr val="000000"/>
              </a:solidFill>
              <a:effectLst/>
            </a:endParaRPr>
          </a:p>
          <a:p>
            <a:pPr algn="l"/>
            <a:r>
              <a:rPr lang="en-US" b="0" i="0" u="none" strike="noStrike" dirty="0">
                <a:solidFill>
                  <a:srgbClr val="000000"/>
                </a:solidFill>
                <a:effectLst/>
              </a:rPr>
              <a:t>This rust, or spiritual filth, accumulates to the point where the heart becomes completely covered, losing its light and its innate capacity to distinguish between good and bad. This is why repentance is so crucial—it polishes the heart, removing the rust and restoring its natural state.</a:t>
            </a:r>
          </a:p>
        </p:txBody>
      </p:sp>
      <p:sp>
        <p:nvSpPr>
          <p:cNvPr id="4" name="Slide Number Placeholder 3"/>
          <p:cNvSpPr>
            <a:spLocks noGrp="1"/>
          </p:cNvSpPr>
          <p:nvPr>
            <p:ph type="sldNum" sz="quarter" idx="5"/>
          </p:nvPr>
        </p:nvSpPr>
        <p:spPr/>
        <p:txBody>
          <a:bodyPr/>
          <a:lstStyle/>
          <a:p>
            <a:fld id="{EBB344A4-2AD7-2D4B-8A03-304AAA52640E}" type="slidenum">
              <a:rPr lang="en-US" smtClean="0"/>
              <a:t>22</a:t>
            </a:fld>
            <a:endParaRPr lang="en-US"/>
          </a:p>
        </p:txBody>
      </p:sp>
    </p:spTree>
    <p:extLst>
      <p:ext uri="{BB962C8B-B14F-4D97-AF65-F5344CB8AC3E}">
        <p14:creationId xmlns:p14="http://schemas.microsoft.com/office/powerpoint/2010/main" val="117374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0000"/>
                </a:solidFill>
                <a:effectLst/>
              </a:rPr>
              <a:t>Know that every challenge and illness we face is part of a greater plan. According to Divine Destiny, as explained in "The Words" (Twenty-Sixth Word), we shouldn't complain about disasters and illnesses for several reasons:</a:t>
            </a:r>
          </a:p>
          <a:p>
            <a:pPr algn="l"/>
            <a:endParaRPr lang="en-US" b="0" i="0" u="none" strike="noStrike" dirty="0">
              <a:solidFill>
                <a:srgbClr val="000000"/>
              </a:solidFill>
              <a:effectLst/>
            </a:endParaRPr>
          </a:p>
          <a:p>
            <a:pPr algn="l"/>
            <a:r>
              <a:rPr lang="en-US" b="1" i="0" u="none" strike="noStrike" dirty="0">
                <a:solidFill>
                  <a:srgbClr val="000000"/>
                </a:solidFill>
                <a:effectLst/>
              </a:rPr>
              <a:t>First Reason:</a:t>
            </a:r>
            <a:r>
              <a:rPr lang="en-US" b="0" i="0" u="none" strike="noStrike" dirty="0">
                <a:solidFill>
                  <a:srgbClr val="000000"/>
                </a:solidFill>
                <a:effectLst/>
              </a:rPr>
              <a:t> Think of your body as a beautiful garment crafted by God, showcasing His artistry. Our bodies are like models, demonstrating how God’s various Names manifest through us. For instance, when someone recovers from illness, it shows the manifestation of God's Name, "The All-Healing". Similarly, when hunger is satisfied, it shows "The All-Providing". God, as the Master of all dominion, can freely display His attributes through these changes and experiences in our lives.</a:t>
            </a:r>
          </a:p>
          <a:p>
            <a:pPr algn="l"/>
            <a:endParaRPr lang="en-US" b="0" i="0" u="none" strike="noStrike" dirty="0">
              <a:solidFill>
                <a:srgbClr val="000000"/>
              </a:solidFill>
              <a:effectLst/>
            </a:endParaRPr>
          </a:p>
          <a:p>
            <a:pPr algn="l"/>
            <a:r>
              <a:rPr lang="en-US" b="1" i="0" u="none" strike="noStrike" dirty="0">
                <a:solidFill>
                  <a:srgbClr val="000000"/>
                </a:solidFill>
                <a:effectLst/>
              </a:rPr>
              <a:t>Second Reason:</a:t>
            </a:r>
            <a:r>
              <a:rPr lang="en-US" b="0" i="0" u="none" strike="noStrike" dirty="0">
                <a:solidFill>
                  <a:srgbClr val="000000"/>
                </a:solidFill>
                <a:effectLst/>
              </a:rPr>
              <a:t> Life gains meaning, refinement, and strength through challenges and illnesses. A life spent in constant ease and comfort doesn't truly fulfill its purpose and is almost like not living at all. It's through facing difficulties that life is perfected.</a:t>
            </a:r>
          </a:p>
          <a:p>
            <a:pPr algn="l"/>
            <a:endParaRPr lang="en-US" b="0" i="0" u="none" strike="noStrike" dirty="0">
              <a:solidFill>
                <a:srgbClr val="000000"/>
              </a:solidFill>
              <a:effectLst/>
            </a:endParaRPr>
          </a:p>
          <a:p>
            <a:pPr algn="l"/>
            <a:r>
              <a:rPr lang="en-US" b="1" i="0" u="none" strike="noStrike" dirty="0">
                <a:solidFill>
                  <a:srgbClr val="000000"/>
                </a:solidFill>
                <a:effectLst/>
              </a:rPr>
              <a:t>Third Reason:</a:t>
            </a:r>
            <a:r>
              <a:rPr lang="en-US" b="0" i="0" u="none" strike="noStrike" dirty="0">
                <a:solidFill>
                  <a:srgbClr val="000000"/>
                </a:solidFill>
                <a:effectLst/>
              </a:rPr>
              <a:t> Our world is a place of testing and service, not one of constant pleasure or immediate rewards for good deeds. </a:t>
            </a:r>
            <a:endParaRPr lang="en-US" dirty="0"/>
          </a:p>
        </p:txBody>
      </p:sp>
      <p:sp>
        <p:nvSpPr>
          <p:cNvPr id="4" name="Slide Number Placeholder 3"/>
          <p:cNvSpPr>
            <a:spLocks noGrp="1"/>
          </p:cNvSpPr>
          <p:nvPr>
            <p:ph type="sldNum" sz="quarter" idx="5"/>
          </p:nvPr>
        </p:nvSpPr>
        <p:spPr/>
        <p:txBody>
          <a:bodyPr/>
          <a:lstStyle/>
          <a:p>
            <a:fld id="{EBB344A4-2AD7-2D4B-8A03-304AAA52640E}" type="slidenum">
              <a:rPr lang="en-US" smtClean="0"/>
              <a:t>23</a:t>
            </a:fld>
            <a:endParaRPr lang="en-US"/>
          </a:p>
        </p:txBody>
      </p:sp>
    </p:spTree>
    <p:extLst>
      <p:ext uri="{BB962C8B-B14F-4D97-AF65-F5344CB8AC3E}">
        <p14:creationId xmlns:p14="http://schemas.microsoft.com/office/powerpoint/2010/main" val="2419070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0000"/>
                </a:solidFill>
                <a:effectLst/>
              </a:rPr>
              <a:t>Therefore, diseases and misfortunes—when they don't harm our faith and are patiently endured—actually enhance our service to God. Such experiences can turn each hour of worship into the equivalent of a whole day’s worth of worship. Instead of complaining, we should offer thanks for these opportunities to deepen our worship.</a:t>
            </a:r>
          </a:p>
          <a:p>
            <a:pPr algn="l"/>
            <a:endParaRPr lang="en-US" b="0" i="0" u="none" strike="noStrike" dirty="0">
              <a:solidFill>
                <a:srgbClr val="000000"/>
              </a:solidFill>
              <a:effectLst/>
            </a:endParaRPr>
          </a:p>
          <a:p>
            <a:pPr algn="l"/>
            <a:r>
              <a:rPr lang="en-US" b="0" i="0" u="none" strike="noStrike" dirty="0">
                <a:solidFill>
                  <a:srgbClr val="000000"/>
                </a:solidFill>
                <a:effectLst/>
              </a:rPr>
              <a:t>There are two types of worship: positive and negative. Positive worship includes the regular acts of devotion we perform, like prayers and good deeds. Negative worship occurs when someone faces misfortune or illness, recognizing their weakness and helplessness, and turns to God with sincere prayers and supplications. This form of worship is pure and free from hypocrisy. If a person endures their trials patiently and with gratitude, every passing hour of their suffering is counted as a full day of worship.</a:t>
            </a:r>
          </a:p>
          <a:p>
            <a:endParaRPr lang="en-US" dirty="0"/>
          </a:p>
        </p:txBody>
      </p:sp>
      <p:sp>
        <p:nvSpPr>
          <p:cNvPr id="4" name="Slide Number Placeholder 3"/>
          <p:cNvSpPr>
            <a:spLocks noGrp="1"/>
          </p:cNvSpPr>
          <p:nvPr>
            <p:ph type="sldNum" sz="quarter" idx="5"/>
          </p:nvPr>
        </p:nvSpPr>
        <p:spPr/>
        <p:txBody>
          <a:bodyPr/>
          <a:lstStyle/>
          <a:p>
            <a:fld id="{EBB344A4-2AD7-2D4B-8A03-304AAA52640E}" type="slidenum">
              <a:rPr lang="en-US" smtClean="0"/>
              <a:t>24</a:t>
            </a:fld>
            <a:endParaRPr lang="en-US"/>
          </a:p>
        </p:txBody>
      </p:sp>
    </p:spTree>
    <p:extLst>
      <p:ext uri="{BB962C8B-B14F-4D97-AF65-F5344CB8AC3E}">
        <p14:creationId xmlns:p14="http://schemas.microsoft.com/office/powerpoint/2010/main" val="1050686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0000"/>
                </a:solidFill>
                <a:effectLst/>
              </a:rPr>
              <a:t>Let's explore the idea of reflecting on the past in our lives, a concept also discussed in "The Words". When we think about our past, we usually feel either regret or gratitude. We might say "All praise and thanks are for God," expressing relief and thankfulness, or we might feel pain and regret.</a:t>
            </a:r>
          </a:p>
          <a:p>
            <a:pPr algn="l"/>
            <a:endParaRPr lang="en-US" b="0" i="0" u="none" strike="noStrike" dirty="0">
              <a:solidFill>
                <a:srgbClr val="000000"/>
              </a:solidFill>
              <a:effectLst/>
            </a:endParaRPr>
          </a:p>
          <a:p>
            <a:pPr algn="l"/>
            <a:r>
              <a:rPr lang="en-US" b="0" i="0" u="none" strike="noStrike" dirty="0">
                <a:solidFill>
                  <a:srgbClr val="000000"/>
                </a:solidFill>
                <a:effectLst/>
              </a:rPr>
              <a:t>Why do we feel regret? Sometimes it comes from remembering the end of former pleasures. The end of something enjoyable can be painful, and sometimes, a temporary pleasure leads to lasting pain. Dwelling on these past pleasures can feel like reopening a wound, causing regret to resurface.</a:t>
            </a:r>
          </a:p>
          <a:p>
            <a:pPr algn="l"/>
            <a:endParaRPr lang="en-US" b="0" i="0" u="none" strike="noStrike" dirty="0">
              <a:solidFill>
                <a:srgbClr val="000000"/>
              </a:solidFill>
              <a:effectLst/>
            </a:endParaRPr>
          </a:p>
          <a:p>
            <a:pPr algn="l"/>
            <a:r>
              <a:rPr lang="en-US" b="0" i="0" u="none" strike="noStrike" dirty="0">
                <a:solidFill>
                  <a:srgbClr val="000000"/>
                </a:solidFill>
                <a:effectLst/>
              </a:rPr>
              <a:t>On the other hand, there's a special kind of pleasure that comes from the spirit when past temporary pains come to an end. This pleasure leads us to say, "All praise and thanks are for God." It's a natural tendency to feel relief when pain stops, and if we consider the rewards in the Hereafter for our misfortunes, we see things differently. Understanding that a short life filled with challenges can count as a long life of reward makes us not just patient but grateful. Therefore, we should say, "All praise and thanks are for God for every state, except for unbelief and misguidance."</a:t>
            </a:r>
          </a:p>
          <a:p>
            <a:pPr algn="l"/>
            <a:r>
              <a:rPr lang="en-US" b="0" i="0" u="none" strike="noStrike" dirty="0">
                <a:solidFill>
                  <a:srgbClr val="000000"/>
                </a:solidFill>
                <a:effectLst/>
              </a:rPr>
              <a:t>People often say, "Hard times seem interminable (everlasting)." This feeling doesn't come from the distress itself but because difficult times often bring about significant, lasting results, much like how a long life can yield important outcomes.</a:t>
            </a:r>
          </a:p>
          <a:p>
            <a:endParaRPr lang="en-US" dirty="0"/>
          </a:p>
        </p:txBody>
      </p:sp>
      <p:sp>
        <p:nvSpPr>
          <p:cNvPr id="4" name="Slide Number Placeholder 3"/>
          <p:cNvSpPr>
            <a:spLocks noGrp="1"/>
          </p:cNvSpPr>
          <p:nvPr>
            <p:ph type="sldNum" sz="quarter" idx="5"/>
          </p:nvPr>
        </p:nvSpPr>
        <p:spPr/>
        <p:txBody>
          <a:bodyPr/>
          <a:lstStyle/>
          <a:p>
            <a:fld id="{EBB344A4-2AD7-2D4B-8A03-304AAA52640E}" type="slidenum">
              <a:rPr lang="en-US" smtClean="0"/>
              <a:t>25</a:t>
            </a:fld>
            <a:endParaRPr lang="en-US"/>
          </a:p>
        </p:txBody>
      </p:sp>
    </p:spTree>
    <p:extLst>
      <p:ext uri="{BB962C8B-B14F-4D97-AF65-F5344CB8AC3E}">
        <p14:creationId xmlns:p14="http://schemas.microsoft.com/office/powerpoint/2010/main" val="3005875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0000"/>
                </a:solidFill>
                <a:effectLst/>
              </a:rPr>
              <a:t>In the First Station of the Twenty-First Word, it's explained that if we don't waste the power of patience that God has given us on unnecessary fears and worries, this patience will be enough to handle any misfortune we face. However, if we waste our patience on past misfortunes or imagined future ones, rather than focusing on the present, we become overwhelmed. This happens when we are under the influence of groundless fears and anxieties, misunderstanding the nature of things and viewing this transient life as if it were eternal. Consequently, we find it difficult to cope with present misfortunes and start to complain. This kind of complaint is almost as if we are, God forbid, complaining about God Himself to others. This unjustified and even irrational behavior shows impatience.</a:t>
            </a:r>
          </a:p>
          <a:p>
            <a:pPr algn="l"/>
            <a:endParaRPr lang="en-US" b="0" i="0" u="none" strike="noStrike" dirty="0">
              <a:solidFill>
                <a:srgbClr val="000000"/>
              </a:solidFill>
              <a:effectLst/>
            </a:endParaRPr>
          </a:p>
          <a:p>
            <a:pPr algn="l"/>
            <a:r>
              <a:rPr lang="en-US" b="0" i="0" u="none" strike="noStrike" dirty="0">
                <a:solidFill>
                  <a:srgbClr val="000000"/>
                </a:solidFill>
                <a:effectLst/>
              </a:rPr>
              <a:t>Consider a past day filled with misfortune. The distress from that day is now gone, leaving only tranquility. The pain has vanished, and the pleasure from its cessation remains. The trouble has disappeared, and the reward endures. Therefore, instead of complaining, we should be thankful and joyful. We should not resent misfortune but embrace it. The part of our transient life that was marked by misfortune is now seen as an eternal, blessed life because of that very misfortune. Thus, worrying about past pains and wasting our patience on such concerns is foolish.</a:t>
            </a:r>
          </a:p>
          <a:p>
            <a:pPr algn="l"/>
            <a:endParaRPr lang="en-US" b="0" i="0" u="none" strike="noStrike" dirty="0">
              <a:solidFill>
                <a:srgbClr val="000000"/>
              </a:solidFill>
              <a:effectLst/>
            </a:endParaRPr>
          </a:p>
          <a:p>
            <a:pPr algn="l"/>
            <a:r>
              <a:rPr lang="en-US" b="0" i="0" u="none" strike="noStrike" dirty="0">
                <a:solidFill>
                  <a:srgbClr val="000000"/>
                </a:solidFill>
                <a:effectLst/>
              </a:rPr>
              <a:t>As for the future, since it hasn't arrived yet, worrying about potential diseases or misfortunes and showing impatience through complaints and stress is also foolish. This is as ridiculous as complaining now about future hunger or thirst and trying to prevent these possible afflictions by eating and drinking excessively. Such self-oppression is so absurd that those afflicted by it no longer deserve pity and compassion.</a:t>
            </a:r>
          </a:p>
          <a:p>
            <a:pPr algn="l"/>
            <a:endParaRPr lang="en-US" b="0" i="0" u="none" strike="noStrike" dirty="0">
              <a:solidFill>
                <a:srgbClr val="000000"/>
              </a:solidFill>
              <a:effectLst/>
            </a:endParaRPr>
          </a:p>
          <a:p>
            <a:pPr algn="l"/>
            <a:r>
              <a:rPr lang="en-US" b="0" i="0" u="none" strike="noStrike" dirty="0">
                <a:solidFill>
                  <a:srgbClr val="000000"/>
                </a:solidFill>
                <a:effectLst/>
              </a:rPr>
              <a:t>In essence, thankfulness increases Divine bounty, while complaints increase misfortune, leaving no reason for justified compassion.</a:t>
            </a:r>
          </a:p>
          <a:p>
            <a:pPr algn="l"/>
            <a:endParaRPr lang="en-US" b="0" i="0" u="none" strike="noStrike" dirty="0">
              <a:solidFill>
                <a:srgbClr val="000000"/>
              </a:solidFill>
              <a:effectLst/>
            </a:endParaRPr>
          </a:p>
        </p:txBody>
      </p:sp>
      <p:sp>
        <p:nvSpPr>
          <p:cNvPr id="4" name="Slide Number Placeholder 3"/>
          <p:cNvSpPr>
            <a:spLocks noGrp="1"/>
          </p:cNvSpPr>
          <p:nvPr>
            <p:ph type="sldNum" sz="quarter" idx="5"/>
          </p:nvPr>
        </p:nvSpPr>
        <p:spPr/>
        <p:txBody>
          <a:bodyPr/>
          <a:lstStyle/>
          <a:p>
            <a:fld id="{EBB344A4-2AD7-2D4B-8A03-304AAA52640E}" type="slidenum">
              <a:rPr lang="en-US" smtClean="0"/>
              <a:t>26</a:t>
            </a:fld>
            <a:endParaRPr lang="en-US"/>
          </a:p>
        </p:txBody>
      </p:sp>
    </p:spTree>
    <p:extLst>
      <p:ext uri="{BB962C8B-B14F-4D97-AF65-F5344CB8AC3E}">
        <p14:creationId xmlns:p14="http://schemas.microsoft.com/office/powerpoint/2010/main" val="2222426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none" strike="noStrike" dirty="0">
                <a:solidFill>
                  <a:srgbClr val="000000"/>
                </a:solidFill>
                <a:effectLst/>
              </a:rPr>
              <a:t>Fifth Point: Three Matters</a:t>
            </a:r>
          </a:p>
          <a:p>
            <a:pPr algn="l"/>
            <a:endParaRPr lang="en-US" b="0" i="0" u="none" strike="noStrike" dirty="0">
              <a:solidFill>
                <a:srgbClr val="000000"/>
              </a:solidFill>
              <a:effectLst/>
            </a:endParaRPr>
          </a:p>
          <a:p>
            <a:pPr algn="l"/>
            <a:r>
              <a:rPr lang="en-US" b="1" i="0" u="none" strike="noStrike" dirty="0">
                <a:solidFill>
                  <a:srgbClr val="000000"/>
                </a:solidFill>
                <a:effectLst/>
              </a:rPr>
              <a:t>First Matter:</a:t>
            </a:r>
            <a:r>
              <a:rPr lang="en-US" b="0" i="0" u="none" strike="noStrike" dirty="0">
                <a:solidFill>
                  <a:srgbClr val="000000"/>
                </a:solidFill>
                <a:effectLst/>
              </a:rPr>
              <a:t> True and harmful misfortune is that which affects one's Religion and spiritual life. In such cases, one should always seek refuge in tears at the Divine Court and cry out for help. However, any misfortune that does not affect one's Religion or spiritual life is not truly a misfortune. Some such misfortunes are merciful warnings from the All-Merciful One. Consider a shepherd who throws a stone at his sheep when they stray into another's field; the sheep, understanding the stone as a warning, turn back gladly. Similarly, many apparent misfortunes are Divine warnings and admonitions; some serve as atonement for and forgiveness of sins, while others arise from heedlessness of religious duties and remind us of our human helplessness and weakness, providing us with peace and serenity.</a:t>
            </a:r>
          </a:p>
          <a:p>
            <a:pPr algn="l"/>
            <a:endParaRPr lang="en-US" b="0" i="0" u="none" strike="noStrike" dirty="0">
              <a:solidFill>
                <a:srgbClr val="000000"/>
              </a:solidFill>
              <a:effectLst/>
            </a:endParaRPr>
          </a:p>
          <a:p>
            <a:pPr algn="l"/>
            <a:r>
              <a:rPr lang="en-US" b="0" i="0" u="none" strike="noStrike" dirty="0">
                <a:solidFill>
                  <a:srgbClr val="000000"/>
                </a:solidFill>
                <a:effectLst/>
              </a:rPr>
              <a:t>Diseases, often seen as misfortunes, are actually favors from God and means of purification. A Prophetic Tradition says, “Just as a tree drops its ripe fruit when shaken, so too do sins fall away through the shivering of a fever.”</a:t>
            </a:r>
          </a:p>
          <a:p>
            <a:pPr algn="l"/>
            <a:endParaRPr lang="en-US" b="0" i="0" u="none" strike="noStrike" dirty="0">
              <a:solidFill>
                <a:srgbClr val="000000"/>
              </a:solidFill>
              <a:effectLst/>
            </a:endParaRPr>
          </a:p>
          <a:p>
            <a:pPr algn="l"/>
            <a:r>
              <a:rPr lang="en-US" b="0" i="0" u="none" strike="noStrike" dirty="0">
                <a:solidFill>
                  <a:srgbClr val="000000"/>
                </a:solidFill>
                <a:effectLst/>
              </a:rPr>
              <a:t>The Prophet Ayyub, upon him be peace, did not pray for the comfort of his soul but sought a cure for the purpose of worship when his disease began to prevent his remembrance of God with his tongue and reflection upon the truths of belief in his heart. We should also make our primary intention, when supplicating, the healing of our inward and spiritual wounds that arise from sinning.</a:t>
            </a:r>
          </a:p>
          <a:p>
            <a:pPr algn="l"/>
            <a:r>
              <a:rPr lang="en-US" b="0" i="0" u="none" strike="noStrike" dirty="0">
                <a:solidFill>
                  <a:srgbClr val="000000"/>
                </a:solidFill>
                <a:effectLst/>
              </a:rPr>
              <a:t>If physical diseases hinder our worship, we may seek refuge at the Divine Court from them. However, we should seek refuge humbly and in supplication, not in a protesting or complaining manner. Since we are pleased with God as our Lord, we must accept all that He gives us as a manifestation of His Lordship.</a:t>
            </a:r>
          </a:p>
          <a:p>
            <a:pPr algn="l"/>
            <a:endParaRPr lang="en-US" b="0" i="0" u="none" strike="noStrike" dirty="0">
              <a:solidFill>
                <a:srgbClr val="000000"/>
              </a:solidFill>
              <a:effectLst/>
            </a:endParaRPr>
          </a:p>
          <a:p>
            <a:pPr algn="l"/>
            <a:r>
              <a:rPr lang="en-US" b="0" i="0" u="none" strike="noStrike" dirty="0">
                <a:solidFill>
                  <a:srgbClr val="000000"/>
                </a:solidFill>
                <a:effectLst/>
              </a:rPr>
              <a:t>Complaining in a way that suggests objection to Divine Destiny and Decree is akin to criticizing Divine Destiny and accusing God's compassion. Those who criticize Divine Destiny are metaphorically hitting their heads against an anvil and breaking them. Those who find fault with God's mercy will inevitably be deprived of it. Using a broken hand to take revenge will only cause further damage to the hand. Similarly, those who respond to misfortune with protest and complaint only compound their misfortune.</a:t>
            </a:r>
          </a:p>
          <a:p>
            <a:pPr algn="l"/>
            <a:endParaRPr lang="en-US" b="1" i="0" u="none" strike="noStrike" dirty="0">
              <a:solidFill>
                <a:srgbClr val="000000"/>
              </a:solidFill>
              <a:effectLst/>
            </a:endParaRPr>
          </a:p>
          <a:p>
            <a:pPr algn="l"/>
            <a:r>
              <a:rPr lang="en-US" b="1" i="0" u="none" strike="noStrike" dirty="0">
                <a:solidFill>
                  <a:srgbClr val="000000"/>
                </a:solidFill>
                <a:effectLst/>
              </a:rPr>
              <a:t>Second Matter:</a:t>
            </a:r>
            <a:endParaRPr lang="en-US" b="0" i="0" u="none" strike="noStrike" dirty="0">
              <a:solidFill>
                <a:srgbClr val="000000"/>
              </a:solidFill>
              <a:effectLst/>
            </a:endParaRPr>
          </a:p>
          <a:p>
            <a:pPr algn="l"/>
            <a:r>
              <a:rPr lang="en-US" b="0" i="0" u="none" strike="noStrike" dirty="0">
                <a:solidFill>
                  <a:srgbClr val="000000"/>
                </a:solidFill>
                <a:effectLst/>
              </a:rPr>
              <a:t>Physical misfortunes grow when seen as large and shrink when seen as small. For example, we might think we see something at night. If we concentrate on it as if it were real, it grows bigger, but if we ignore it, it disappears. Similarly, if we try to ward off an attacking swarm of bees, they become more aggressive, but if we ignore them, they disperse. In the same way, physical misfortunes, when perceived as great and given attention, grow, and worry causes them to penetrate the body and take root in the heart, leading to inward affliction that perpetuates the physical misfortune.</a:t>
            </a:r>
          </a:p>
          <a:p>
            <a:pPr algn="l"/>
            <a:r>
              <a:rPr lang="en-US" b="0" i="0" u="none" strike="noStrike" dirty="0">
                <a:solidFill>
                  <a:srgbClr val="000000"/>
                </a:solidFill>
                <a:effectLst/>
              </a:rPr>
              <a:t>However, if worry is removed through resignation to Divine Decree and reliance on God, the physical misfortune will gradually decrease, dry up, and disappear, just like a tree whose roots have been severed. </a:t>
            </a:r>
          </a:p>
          <a:p>
            <a:pPr algn="l"/>
            <a:endParaRPr lang="en-US" b="0" i="0" u="none" strike="noStrike" dirty="0">
              <a:solidFill>
                <a:srgbClr val="000000"/>
              </a:solidFill>
              <a:effectLst/>
            </a:endParaRPr>
          </a:p>
          <a:p>
            <a:pPr algn="l"/>
            <a:r>
              <a:rPr lang="en-US" b="0" i="0" u="none" strike="noStrike" dirty="0">
                <a:solidFill>
                  <a:srgbClr val="000000"/>
                </a:solidFill>
                <a:effectLst/>
              </a:rPr>
              <a:t>Said Nursi expressed this reality as follows:</a:t>
            </a:r>
          </a:p>
          <a:p>
            <a:pPr algn="l"/>
            <a:r>
              <a:rPr lang="en-US" b="0" i="0" u="none" strike="noStrike" dirty="0">
                <a:solidFill>
                  <a:srgbClr val="000000"/>
                </a:solidFill>
                <a:effectLst/>
              </a:rPr>
              <a:t>"O helpless one, give up lamenting over misfortune and trust in God, For know that this lamenting is an error that causes trouble after trouble; If you have found the One Who makes you suffer, then know that misfortune is a gift that brings peace and happiness. But if you do not find Him, know that the whole world is A place of suffering and misfortune doomed to destruction. So, when you have such a great responsibility (as to be able to make this transient world the field of the Hereafter), Why do you lament over an insignificant misfortune? Come, put your trust in God and smile at the face of misfortune So that it may also smile, for as it smiles, it lessens and changes.”</a:t>
            </a:r>
          </a:p>
          <a:p>
            <a:pPr algn="l"/>
            <a:endParaRPr lang="en-US" b="0" i="0" u="none" strike="noStrike" dirty="0">
              <a:solidFill>
                <a:srgbClr val="000000"/>
              </a:solidFill>
              <a:effectLst/>
            </a:endParaRPr>
          </a:p>
          <a:p>
            <a:pPr algn="l"/>
            <a:r>
              <a:rPr lang="en-US" b="0" i="0" u="none" strike="noStrike" dirty="0">
                <a:solidFill>
                  <a:srgbClr val="000000"/>
                </a:solidFill>
                <a:effectLst/>
              </a:rPr>
              <a:t>If, when fighting, one smiles at the enemy, enmity, however bitter it may be, will lessen and change into reconciliation, and will even disappear. Just so, if one confronts misfortune with reliance on God, the result will be the same.</a:t>
            </a:r>
          </a:p>
          <a:p>
            <a:pPr algn="l"/>
            <a:endParaRPr lang="en-US" b="0" i="0" u="none" strike="noStrike" dirty="0">
              <a:solidFill>
                <a:srgbClr val="000000"/>
              </a:solidFill>
              <a:effectLst/>
            </a:endParaRPr>
          </a:p>
          <a:p>
            <a:pPr algn="l"/>
            <a:r>
              <a:rPr lang="en-US" b="1" i="0" u="none" strike="noStrike" dirty="0">
                <a:solidFill>
                  <a:srgbClr val="000000"/>
                </a:solidFill>
                <a:effectLst/>
              </a:rPr>
              <a:t>Third Matter:</a:t>
            </a:r>
            <a:endParaRPr lang="en-US" b="0" i="0" u="none" strike="noStrike" dirty="0">
              <a:solidFill>
                <a:srgbClr val="000000"/>
              </a:solidFill>
              <a:effectLst/>
            </a:endParaRPr>
          </a:p>
          <a:p>
            <a:pPr algn="l"/>
            <a:r>
              <a:rPr lang="en-US" b="0" i="0" u="none" strike="noStrike" dirty="0">
                <a:solidFill>
                  <a:srgbClr val="000000"/>
                </a:solidFill>
                <a:effectLst/>
              </a:rPr>
              <a:t>Each age has its own characteristics. In this age of heedlessness of Divine orders, misfortune has changed its nature. It is not misfortune but rather a Divine favor for certain people at certain times.</a:t>
            </a:r>
          </a:p>
          <a:p>
            <a:pPr algn="l"/>
            <a:r>
              <a:rPr lang="en-US" b="0" i="0" u="none" strike="noStrike" dirty="0">
                <a:solidFill>
                  <a:srgbClr val="000000"/>
                </a:solidFill>
                <a:effectLst/>
              </a:rPr>
              <a:t>Said Nursi said: I especially regard those afflicted with illness at this time as fortunate—provided their illness does not affect their faith or religious life. Therefore, I cannot oppose illness or certain other kinds of misfortune, nor can I feel pity for them. Whenever a sick young man visits me, I see him, in comparison to his peers, as more concerned with and devoted to his religious duties and the Hereafter. This makes me think that illness is not a misfortune for such people but rather a Divine favor. Although illness causes some trouble in their brief, transient worldly life, it is beneficial for their eternal life. It counts as a form of worship. If such a person recovers, they might not maintain the spiritual state they had during their illness and could fall into dissipation due to the intoxicating lures of youth and the dissoluteness of the present time.</a:t>
            </a:r>
          </a:p>
          <a:p>
            <a:endParaRPr lang="en-US" dirty="0"/>
          </a:p>
        </p:txBody>
      </p:sp>
      <p:sp>
        <p:nvSpPr>
          <p:cNvPr id="4" name="Slide Number Placeholder 3"/>
          <p:cNvSpPr>
            <a:spLocks noGrp="1"/>
          </p:cNvSpPr>
          <p:nvPr>
            <p:ph type="sldNum" sz="quarter" idx="5"/>
          </p:nvPr>
        </p:nvSpPr>
        <p:spPr/>
        <p:txBody>
          <a:bodyPr/>
          <a:lstStyle/>
          <a:p>
            <a:fld id="{EBB344A4-2AD7-2D4B-8A03-304AAA52640E}" type="slidenum">
              <a:rPr lang="en-US" smtClean="0"/>
              <a:t>27</a:t>
            </a:fld>
            <a:endParaRPr lang="en-US"/>
          </a:p>
        </p:txBody>
      </p:sp>
    </p:spTree>
    <p:extLst>
      <p:ext uri="{BB962C8B-B14F-4D97-AF65-F5344CB8AC3E}">
        <p14:creationId xmlns:p14="http://schemas.microsoft.com/office/powerpoint/2010/main" val="3270210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Human Nature and Divine Attributes</a:t>
            </a:r>
            <a:r>
              <a:rPr lang="en-US" dirty="0"/>
              <a:t>:</a:t>
            </a:r>
          </a:p>
          <a:p>
            <a:pPr>
              <a:buFont typeface="Arial" panose="020B0604020202020204" pitchFamily="34" charset="0"/>
              <a:buChar char="•"/>
            </a:pPr>
            <a:r>
              <a:rPr lang="en-US" dirty="0"/>
              <a:t>God has created humans with inherent weaknesses (helplessness and need) to display His own infinite power and mercy.</a:t>
            </a:r>
          </a:p>
          <a:p>
            <a:pPr>
              <a:buFont typeface="Arial" panose="020B0604020202020204" pitchFamily="34" charset="0"/>
              <a:buChar char="•"/>
            </a:pPr>
            <a:r>
              <a:rPr lang="en-US" dirty="0"/>
              <a:t>Humans are designed to experience a wide range of pains and pleasures, which allows them to understand and appreciate God's attributes.</a:t>
            </a:r>
          </a:p>
          <a:p>
            <a:pPr>
              <a:buFont typeface="Arial" panose="020B0604020202020204" pitchFamily="34" charset="0"/>
              <a:buChar char="•"/>
            </a:pPr>
            <a:endParaRPr lang="en-US" dirty="0"/>
          </a:p>
          <a:p>
            <a:r>
              <a:rPr lang="en-US" b="1" dirty="0"/>
              <a:t>Purpose of Pains and Pleasures</a:t>
            </a:r>
            <a:r>
              <a:rPr lang="en-US" dirty="0"/>
              <a:t>:</a:t>
            </a:r>
          </a:p>
          <a:p>
            <a:pPr>
              <a:buFont typeface="Arial" panose="020B0604020202020204" pitchFamily="34" charset="0"/>
              <a:buChar char="•"/>
            </a:pPr>
            <a:r>
              <a:rPr lang="en-US" dirty="0"/>
              <a:t>Positive experiences (like good health and happiness) prompt humans to be thankful and perform their duties.</a:t>
            </a:r>
          </a:p>
          <a:p>
            <a:pPr>
              <a:buFont typeface="Arial" panose="020B0604020202020204" pitchFamily="34" charset="0"/>
              <a:buChar char="•"/>
            </a:pPr>
            <a:r>
              <a:rPr lang="en-US" dirty="0"/>
              <a:t>Negative experiences (like illness and suffering) activate other aspects of human nature, such as recognizing their own helplessness and need for God's help.</a:t>
            </a:r>
          </a:p>
          <a:p>
            <a:pPr>
              <a:buFont typeface="Arial" panose="020B0604020202020204" pitchFamily="34" charset="0"/>
              <a:buChar char="•"/>
            </a:pPr>
            <a:endParaRPr lang="en-US" dirty="0"/>
          </a:p>
          <a:p>
            <a:r>
              <a:rPr lang="en-US" b="1" dirty="0"/>
              <a:t>The Human Condition as a Reflection of Divine Names</a:t>
            </a:r>
            <a:r>
              <a:rPr lang="en-US" dirty="0"/>
              <a:t>:</a:t>
            </a:r>
          </a:p>
          <a:p>
            <a:pPr>
              <a:buFont typeface="Arial" panose="020B0604020202020204" pitchFamily="34" charset="0"/>
              <a:buChar char="•"/>
            </a:pPr>
            <a:r>
              <a:rPr lang="en-US" dirty="0"/>
              <a:t>Just as the universe reflects God's attributes on a large scale, humans reflect these attributes on a smaller scale.</a:t>
            </a:r>
          </a:p>
          <a:p>
            <a:pPr>
              <a:buFont typeface="Arial" panose="020B0604020202020204" pitchFamily="34" charset="0"/>
              <a:buChar char="•"/>
            </a:pPr>
            <a:r>
              <a:rPr lang="en-US" dirty="0"/>
              <a:t>All experiences, both good and bad, serve to make humans more aware of God's presence and attributes.</a:t>
            </a:r>
          </a:p>
          <a:p>
            <a:pPr>
              <a:buFont typeface="Arial" panose="020B0604020202020204" pitchFamily="34" charset="0"/>
              <a:buChar char="•"/>
            </a:pPr>
            <a:endParaRPr lang="en-US" dirty="0"/>
          </a:p>
          <a:p>
            <a:r>
              <a:rPr lang="en-US" b="1" dirty="0"/>
              <a:t>The Role of Humans</a:t>
            </a:r>
            <a:r>
              <a:rPr lang="en-US" dirty="0"/>
              <a:t>:</a:t>
            </a:r>
          </a:p>
          <a:p>
            <a:pPr>
              <a:buFont typeface="Arial" panose="020B0604020202020204" pitchFamily="34" charset="0"/>
              <a:buChar char="•"/>
            </a:pPr>
            <a:r>
              <a:rPr lang="en-US" dirty="0"/>
              <a:t>Humans, through their varied experiences, become like a "moving pen," writing their life's story and displaying God's attributes.</a:t>
            </a:r>
          </a:p>
          <a:p>
            <a:pPr>
              <a:buFont typeface="Arial" panose="020B0604020202020204" pitchFamily="34" charset="0"/>
              <a:buChar char="•"/>
            </a:pPr>
            <a:r>
              <a:rPr lang="en-US" dirty="0"/>
              <a:t>This means that every aspect of a human's life, including suffering and joy, contributes to fulfilling the purpose of their creation by reflecting and acknowledging God's attributes.</a:t>
            </a:r>
            <a:endParaRPr lang="en-US" b="1" i="0" u="none" strike="noStrike" dirty="0">
              <a:solidFill>
                <a:srgbClr val="000000"/>
              </a:solidFill>
              <a:effectLst/>
            </a:endParaRPr>
          </a:p>
          <a:p>
            <a:pPr algn="l">
              <a:buFont typeface="+mj-lt"/>
              <a:buAutoNum type="arabicPeriod"/>
            </a:pPr>
            <a:endParaRPr lang="en-US" b="1" i="0" u="none" strike="noStrike" dirty="0">
              <a:solidFill>
                <a:srgbClr val="000000"/>
              </a:solidFill>
              <a:effectLst/>
            </a:endParaRPr>
          </a:p>
          <a:p>
            <a:pPr algn="l">
              <a:buFont typeface="+mj-lt"/>
              <a:buAutoNum type="arabicPeriod"/>
            </a:pPr>
            <a:r>
              <a:rPr lang="en-US" b="1" i="0" u="none" strike="noStrike" dirty="0">
                <a:solidFill>
                  <a:srgbClr val="000000"/>
                </a:solidFill>
                <a:effectLst/>
              </a:rPr>
              <a:t>Human Weakness Shows God's Strength</a:t>
            </a:r>
            <a:r>
              <a:rPr lang="en-US" b="0" i="0" u="none" strike="noStrike" dirty="0">
                <a:solidFill>
                  <a:srgbClr val="000000"/>
                </a:solidFill>
                <a:effectLst/>
              </a:rPr>
              <a:t>:</a:t>
            </a:r>
          </a:p>
          <a:p>
            <a:pPr marL="742950" lvl="1" indent="-285750" algn="l">
              <a:buFont typeface="+mj-lt"/>
              <a:buAutoNum type="arabicPeriod"/>
            </a:pPr>
            <a:r>
              <a:rPr lang="en-US" b="0" i="0" u="none" strike="noStrike" dirty="0">
                <a:solidFill>
                  <a:srgbClr val="000000"/>
                </a:solidFill>
                <a:effectLst/>
              </a:rPr>
              <a:t>God made us weak and in need so that we can understand His great power and kindness.</a:t>
            </a:r>
          </a:p>
          <a:p>
            <a:pPr algn="l">
              <a:buFont typeface="+mj-lt"/>
              <a:buAutoNum type="arabicPeriod"/>
            </a:pPr>
            <a:r>
              <a:rPr lang="en-US" b="1" i="0" u="none" strike="noStrike" dirty="0">
                <a:solidFill>
                  <a:srgbClr val="000000"/>
                </a:solidFill>
                <a:effectLst/>
              </a:rPr>
              <a:t>Why We Have Good and Bad Times</a:t>
            </a:r>
            <a:r>
              <a:rPr lang="en-US" b="0" i="0" u="none" strike="noStrike" dirty="0">
                <a:solidFill>
                  <a:srgbClr val="000000"/>
                </a:solidFill>
                <a:effectLst/>
              </a:rPr>
              <a:t>:</a:t>
            </a:r>
          </a:p>
          <a:p>
            <a:pPr marL="742950" lvl="1" indent="-285750" algn="l">
              <a:buFont typeface="+mj-lt"/>
              <a:buAutoNum type="arabicPeriod"/>
            </a:pPr>
            <a:r>
              <a:rPr lang="en-US" b="0" i="0" u="none" strike="noStrike" dirty="0">
                <a:solidFill>
                  <a:srgbClr val="000000"/>
                </a:solidFill>
                <a:effectLst/>
              </a:rPr>
              <a:t>Good times (like being healthy and happy) make us thankful and help us do good things.</a:t>
            </a:r>
          </a:p>
          <a:p>
            <a:pPr marL="742950" lvl="1" indent="-285750" algn="l">
              <a:buFont typeface="+mj-lt"/>
              <a:buAutoNum type="arabicPeriod"/>
            </a:pPr>
            <a:r>
              <a:rPr lang="en-US" b="0" i="0" u="none" strike="noStrike" dirty="0">
                <a:solidFill>
                  <a:srgbClr val="000000"/>
                </a:solidFill>
                <a:effectLst/>
              </a:rPr>
              <a:t>Bad times (like being sick or sad) remind us that we need God's help and make us more humble and aware of our need for Him.</a:t>
            </a:r>
          </a:p>
          <a:p>
            <a:pPr algn="l">
              <a:buFont typeface="+mj-lt"/>
              <a:buAutoNum type="arabicPeriod"/>
            </a:pPr>
            <a:r>
              <a:rPr lang="en-US" b="1" i="0" u="none" strike="noStrike" dirty="0">
                <a:solidFill>
                  <a:srgbClr val="000000"/>
                </a:solidFill>
                <a:effectLst/>
              </a:rPr>
              <a:t>Reflecting God's Qualities</a:t>
            </a:r>
            <a:r>
              <a:rPr lang="en-US" b="0" i="0" u="none" strike="noStrike" dirty="0">
                <a:solidFill>
                  <a:srgbClr val="000000"/>
                </a:solidFill>
                <a:effectLst/>
              </a:rPr>
              <a:t>:</a:t>
            </a:r>
          </a:p>
          <a:p>
            <a:pPr marL="742950" lvl="1" indent="-285750" algn="l">
              <a:buFont typeface="+mj-lt"/>
              <a:buAutoNum type="arabicPeriod"/>
            </a:pPr>
            <a:r>
              <a:rPr lang="en-US" b="0" i="0" u="none" strike="noStrike" dirty="0">
                <a:solidFill>
                  <a:srgbClr val="000000"/>
                </a:solidFill>
                <a:effectLst/>
              </a:rPr>
              <a:t>Just like a big painting shows the artist's skills, our lives show God's qualities. The whole universe does this on a big scale, and we do it on a small, personal scale.</a:t>
            </a:r>
          </a:p>
          <a:p>
            <a:pPr algn="l">
              <a:buFont typeface="+mj-lt"/>
              <a:buAutoNum type="arabicPeriod"/>
            </a:pPr>
            <a:r>
              <a:rPr lang="en-US" b="1" i="0" u="none" strike="noStrike" dirty="0">
                <a:solidFill>
                  <a:srgbClr val="000000"/>
                </a:solidFill>
                <a:effectLst/>
              </a:rPr>
              <a:t>Our Lives Tell a Story</a:t>
            </a:r>
            <a:r>
              <a:rPr lang="en-US" b="0" i="0" u="none" strike="noStrike" dirty="0">
                <a:solidFill>
                  <a:srgbClr val="000000"/>
                </a:solidFill>
                <a:effectLst/>
              </a:rPr>
              <a:t>:</a:t>
            </a:r>
          </a:p>
          <a:p>
            <a:pPr marL="742950" lvl="1" indent="-285750" algn="l">
              <a:buFont typeface="+mj-lt"/>
              <a:buAutoNum type="arabicPeriod"/>
            </a:pPr>
            <a:r>
              <a:rPr lang="en-US" b="0" i="0" u="none" strike="noStrike" dirty="0">
                <a:solidFill>
                  <a:srgbClr val="000000"/>
                </a:solidFill>
                <a:effectLst/>
              </a:rPr>
              <a:t>Every experience we have, whether good or bad, helps tell the story of our lives and shows different aspects of God’s qualities. This is why our lives are important and meaningful.</a:t>
            </a:r>
          </a:p>
          <a:p>
            <a:pPr algn="l"/>
            <a:r>
              <a:rPr lang="en-US" b="0" i="0" u="none" strike="noStrike" dirty="0">
                <a:solidFill>
                  <a:srgbClr val="000000"/>
                </a:solidFill>
                <a:effectLst/>
              </a:rPr>
              <a:t>In essence, the conclusion is about understanding that every part of our lives, both the good and the bad, has a purpose. They help us appreciate God's greatness and fulfill the reason we were created.</a:t>
            </a:r>
          </a:p>
          <a:p>
            <a:endParaRPr lang="en-US" dirty="0"/>
          </a:p>
        </p:txBody>
      </p:sp>
      <p:sp>
        <p:nvSpPr>
          <p:cNvPr id="4" name="Slide Number Placeholder 3"/>
          <p:cNvSpPr>
            <a:spLocks noGrp="1"/>
          </p:cNvSpPr>
          <p:nvPr>
            <p:ph type="sldNum" sz="quarter" idx="5"/>
          </p:nvPr>
        </p:nvSpPr>
        <p:spPr/>
        <p:txBody>
          <a:bodyPr/>
          <a:lstStyle/>
          <a:p>
            <a:fld id="{EBB344A4-2AD7-2D4B-8A03-304AAA52640E}" type="slidenum">
              <a:rPr lang="en-US" smtClean="0"/>
              <a:t>28</a:t>
            </a:fld>
            <a:endParaRPr lang="en-US"/>
          </a:p>
        </p:txBody>
      </p:sp>
    </p:spTree>
    <p:extLst>
      <p:ext uri="{BB962C8B-B14F-4D97-AF65-F5344CB8AC3E}">
        <p14:creationId xmlns:p14="http://schemas.microsoft.com/office/powerpoint/2010/main" val="651900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B344A4-2AD7-2D4B-8A03-304AAA52640E}" type="slidenum">
              <a:rPr lang="en-US" smtClean="0"/>
              <a:t>29</a:t>
            </a:fld>
            <a:endParaRPr lang="en-US"/>
          </a:p>
        </p:txBody>
      </p:sp>
    </p:spTree>
    <p:extLst>
      <p:ext uri="{BB962C8B-B14F-4D97-AF65-F5344CB8AC3E}">
        <p14:creationId xmlns:p14="http://schemas.microsoft.com/office/powerpoint/2010/main" val="412305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Ustad’s tafsir of on these ayahs are unique in two distinct aspects. First, he redefines evil and patience and then he focuses on the dua of Ayyub (as) as a turning point in the story. </a:t>
            </a:r>
          </a:p>
          <a:p>
            <a:r>
              <a:rPr lang="en-US" dirty="0"/>
              <a:t>We will first get a general introduction to the story in the Qur’an, and the analyze Nursi’s interpretation. </a:t>
            </a:r>
          </a:p>
        </p:txBody>
      </p:sp>
      <p:sp>
        <p:nvSpPr>
          <p:cNvPr id="4" name="Slide Number Placeholder 3"/>
          <p:cNvSpPr>
            <a:spLocks noGrp="1"/>
          </p:cNvSpPr>
          <p:nvPr>
            <p:ph type="sldNum" sz="quarter" idx="5"/>
          </p:nvPr>
        </p:nvSpPr>
        <p:spPr/>
        <p:txBody>
          <a:bodyPr/>
          <a:lstStyle/>
          <a:p>
            <a:fld id="{EBB344A4-2AD7-2D4B-8A03-304AAA52640E}" type="slidenum">
              <a:rPr lang="en-US" smtClean="0"/>
              <a:t>3</a:t>
            </a:fld>
            <a:endParaRPr lang="en-US"/>
          </a:p>
        </p:txBody>
      </p:sp>
    </p:spTree>
    <p:extLst>
      <p:ext uri="{BB962C8B-B14F-4D97-AF65-F5344CB8AC3E}">
        <p14:creationId xmlns:p14="http://schemas.microsoft.com/office/powerpoint/2010/main" val="333523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many other narratives in the Qur’an, the story of Ayyub is spread throughout, and only certain aspects of his venture are included or depicted. For this reason, it is important for us to focus on what was included. </a:t>
            </a:r>
          </a:p>
          <a:p>
            <a:endParaRPr lang="en-US" dirty="0"/>
          </a:p>
          <a:p>
            <a:r>
              <a:rPr lang="en-US" dirty="0"/>
              <a:t>Ayyub is described as among those who received revelation from Allah. He is mentioned as one of the “righteous, elected, and guided to the straight path.”</a:t>
            </a:r>
          </a:p>
          <a:p>
            <a:r>
              <a:rPr lang="en-US" dirty="0"/>
              <a:t>Specific mentions of Ayyub’s affliction. Are mentioned in two passages. </a:t>
            </a:r>
          </a:p>
          <a:p>
            <a:endParaRPr lang="en-US" dirty="0"/>
          </a:p>
          <a:p>
            <a:r>
              <a:rPr lang="en-US" dirty="0"/>
              <a:t>See: Surah 21, Ayahs 83-84, and Surah 38, ayahs 41-44</a:t>
            </a:r>
          </a:p>
        </p:txBody>
      </p:sp>
      <p:sp>
        <p:nvSpPr>
          <p:cNvPr id="4" name="Slide Number Placeholder 3"/>
          <p:cNvSpPr>
            <a:spLocks noGrp="1"/>
          </p:cNvSpPr>
          <p:nvPr>
            <p:ph type="sldNum" sz="quarter" idx="5"/>
          </p:nvPr>
        </p:nvSpPr>
        <p:spPr/>
        <p:txBody>
          <a:bodyPr/>
          <a:lstStyle/>
          <a:p>
            <a:fld id="{EBB344A4-2AD7-2D4B-8A03-304AAA52640E}" type="slidenum">
              <a:rPr lang="en-US" smtClean="0"/>
              <a:t>4</a:t>
            </a:fld>
            <a:endParaRPr lang="en-US"/>
          </a:p>
        </p:txBody>
      </p:sp>
    </p:spTree>
    <p:extLst>
      <p:ext uri="{BB962C8B-B14F-4D97-AF65-F5344CB8AC3E}">
        <p14:creationId xmlns:p14="http://schemas.microsoft.com/office/powerpoint/2010/main" val="2620500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B344A4-2AD7-2D4B-8A03-304AAA52640E}" type="slidenum">
              <a:rPr lang="en-US" smtClean="0"/>
              <a:t>5</a:t>
            </a:fld>
            <a:endParaRPr lang="en-US"/>
          </a:p>
        </p:txBody>
      </p:sp>
    </p:spTree>
    <p:extLst>
      <p:ext uri="{BB962C8B-B14F-4D97-AF65-F5344CB8AC3E}">
        <p14:creationId xmlns:p14="http://schemas.microsoft.com/office/powerpoint/2010/main" val="1259883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B344A4-2AD7-2D4B-8A03-304AAA52640E}" type="slidenum">
              <a:rPr lang="en-US" smtClean="0"/>
              <a:t>6</a:t>
            </a:fld>
            <a:endParaRPr lang="en-US"/>
          </a:p>
        </p:txBody>
      </p:sp>
    </p:spTree>
    <p:extLst>
      <p:ext uri="{BB962C8B-B14F-4D97-AF65-F5344CB8AC3E}">
        <p14:creationId xmlns:p14="http://schemas.microsoft.com/office/powerpoint/2010/main" val="8353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B344A4-2AD7-2D4B-8A03-304AAA52640E}" type="slidenum">
              <a:rPr lang="en-US" smtClean="0"/>
              <a:t>7</a:t>
            </a:fld>
            <a:endParaRPr lang="en-US"/>
          </a:p>
        </p:txBody>
      </p:sp>
    </p:spTree>
    <p:extLst>
      <p:ext uri="{BB962C8B-B14F-4D97-AF65-F5344CB8AC3E}">
        <p14:creationId xmlns:p14="http://schemas.microsoft.com/office/powerpoint/2010/main" val="1667074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B344A4-2AD7-2D4B-8A03-304AAA52640E}" type="slidenum">
              <a:rPr lang="en-US" smtClean="0"/>
              <a:t>8</a:t>
            </a:fld>
            <a:endParaRPr lang="en-US"/>
          </a:p>
        </p:txBody>
      </p:sp>
    </p:spTree>
    <p:extLst>
      <p:ext uri="{BB962C8B-B14F-4D97-AF65-F5344CB8AC3E}">
        <p14:creationId xmlns:p14="http://schemas.microsoft.com/office/powerpoint/2010/main" val="445796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rgbClr val="404040"/>
                </a:solidFill>
              </a:rPr>
              <a:t>Ayyub’s patience and his cry unto Allah are mentioned side by side in 38:44 and from 21:83 and 38:41, it is clear that Ayyub’s turning to Allah involves a complaint.  In other words, he was complaining, but he was also patient.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rgbClr val="404040"/>
                </a:solidFill>
              </a:rPr>
              <a:t>The difference between Ayyub’s prayers in 21:83 where he says affliction visited him or has befallen him. In 38:41, he says, “Satan afflicted 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40404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04040"/>
                </a:solidFill>
              </a:rPr>
              <a:t>So the question then becomes if sickness is created by Allah (Shaytan cannot create sickness) then why is he blaming or complaining about </a:t>
            </a:r>
            <a:r>
              <a:rPr lang="en-US" sz="1200" dirty="0" err="1">
                <a:solidFill>
                  <a:srgbClr val="404040"/>
                </a:solidFill>
              </a:rPr>
              <a:t>shaytan</a:t>
            </a:r>
            <a:r>
              <a:rPr lang="en-US" sz="1200" dirty="0">
                <a:solidFill>
                  <a:srgbClr val="404040"/>
                </a:solidFill>
              </a:rPr>
              <a:t>? Shouldn’t he know this as a prophet? This is where the tafsir of Nursi becomes especially helpful.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40404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404040"/>
              </a:solidFill>
            </a:endParaRPr>
          </a:p>
        </p:txBody>
      </p:sp>
      <p:sp>
        <p:nvSpPr>
          <p:cNvPr id="4" name="Slide Number Placeholder 3"/>
          <p:cNvSpPr>
            <a:spLocks noGrp="1"/>
          </p:cNvSpPr>
          <p:nvPr>
            <p:ph type="sldNum" sz="quarter" idx="5"/>
          </p:nvPr>
        </p:nvSpPr>
        <p:spPr/>
        <p:txBody>
          <a:bodyPr/>
          <a:lstStyle/>
          <a:p>
            <a:fld id="{EBB344A4-2AD7-2D4B-8A03-304AAA52640E}" type="slidenum">
              <a:rPr lang="en-US" smtClean="0"/>
              <a:t>9</a:t>
            </a:fld>
            <a:endParaRPr lang="en-US"/>
          </a:p>
        </p:txBody>
      </p:sp>
    </p:spTree>
    <p:extLst>
      <p:ext uri="{BB962C8B-B14F-4D97-AF65-F5344CB8AC3E}">
        <p14:creationId xmlns:p14="http://schemas.microsoft.com/office/powerpoint/2010/main" val="2370745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97D5815-6FE7-E042-A05A-AB753D075450}" type="datetimeFigureOut">
              <a:rPr lang="en-US" smtClean="0"/>
              <a:t>6/15/24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EC78FA-8A4D-8546-A8AA-B57A954A39AE}" type="slidenum">
              <a:rPr lang="en-US" smtClean="0"/>
              <a:t>‹#›</a:t>
            </a:fld>
            <a:endParaRPr lang="en-US"/>
          </a:p>
        </p:txBody>
      </p:sp>
    </p:spTree>
    <p:extLst>
      <p:ext uri="{BB962C8B-B14F-4D97-AF65-F5344CB8AC3E}">
        <p14:creationId xmlns:p14="http://schemas.microsoft.com/office/powerpoint/2010/main" val="261319882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7D5815-6FE7-E042-A05A-AB753D075450}" type="datetimeFigureOut">
              <a:rPr lang="en-US" smtClean="0"/>
              <a:t>6/15/24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EC78FA-8A4D-8546-A8AA-B57A954A39AE}" type="slidenum">
              <a:rPr lang="en-US" smtClean="0"/>
              <a:t>‹#›</a:t>
            </a:fld>
            <a:endParaRPr lang="en-US"/>
          </a:p>
        </p:txBody>
      </p:sp>
    </p:spTree>
    <p:extLst>
      <p:ext uri="{BB962C8B-B14F-4D97-AF65-F5344CB8AC3E}">
        <p14:creationId xmlns:p14="http://schemas.microsoft.com/office/powerpoint/2010/main" val="1033114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7D5815-6FE7-E042-A05A-AB753D075450}" type="datetimeFigureOut">
              <a:rPr lang="en-US" smtClean="0"/>
              <a:t>6/15/24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EC78FA-8A4D-8546-A8AA-B57A954A39AE}" type="slidenum">
              <a:rPr lang="en-US" smtClean="0"/>
              <a:t>‹#›</a:t>
            </a:fld>
            <a:endParaRPr lang="en-US"/>
          </a:p>
        </p:txBody>
      </p:sp>
    </p:spTree>
    <p:extLst>
      <p:ext uri="{BB962C8B-B14F-4D97-AF65-F5344CB8AC3E}">
        <p14:creationId xmlns:p14="http://schemas.microsoft.com/office/powerpoint/2010/main" val="226966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7D5815-6FE7-E042-A05A-AB753D075450}" type="datetimeFigureOut">
              <a:rPr lang="en-US" smtClean="0"/>
              <a:t>6/15/24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EC78FA-8A4D-8546-A8AA-B57A954A39AE}" type="slidenum">
              <a:rPr lang="en-US" smtClean="0"/>
              <a:t>‹#›</a:t>
            </a:fld>
            <a:endParaRPr lang="en-US"/>
          </a:p>
        </p:txBody>
      </p:sp>
    </p:spTree>
    <p:extLst>
      <p:ext uri="{BB962C8B-B14F-4D97-AF65-F5344CB8AC3E}">
        <p14:creationId xmlns:p14="http://schemas.microsoft.com/office/powerpoint/2010/main" val="3054525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C97D5815-6FE7-E042-A05A-AB753D075450}" type="datetimeFigureOut">
              <a:rPr lang="en-US" smtClean="0"/>
              <a:t>6/15/24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EC78FA-8A4D-8546-A8AA-B57A954A39AE}" type="slidenum">
              <a:rPr lang="en-US" smtClean="0"/>
              <a:t>‹#›</a:t>
            </a:fld>
            <a:endParaRPr lang="en-US"/>
          </a:p>
        </p:txBody>
      </p:sp>
    </p:spTree>
    <p:extLst>
      <p:ext uri="{BB962C8B-B14F-4D97-AF65-F5344CB8AC3E}">
        <p14:creationId xmlns:p14="http://schemas.microsoft.com/office/powerpoint/2010/main" val="243282522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C97D5815-6FE7-E042-A05A-AB753D075450}" type="datetimeFigureOut">
              <a:rPr lang="en-US" smtClean="0"/>
              <a:t>6/15/24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7EC78FA-8A4D-8546-A8AA-B57A954A39AE}" type="slidenum">
              <a:rPr lang="en-US" smtClean="0"/>
              <a:t>‹#›</a:t>
            </a:fld>
            <a:endParaRPr lang="en-US"/>
          </a:p>
        </p:txBody>
      </p:sp>
    </p:spTree>
    <p:extLst>
      <p:ext uri="{BB962C8B-B14F-4D97-AF65-F5344CB8AC3E}">
        <p14:creationId xmlns:p14="http://schemas.microsoft.com/office/powerpoint/2010/main" val="1081076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97D5815-6FE7-E042-A05A-AB753D075450}" type="datetimeFigureOut">
              <a:rPr lang="en-US" smtClean="0"/>
              <a:t>6/15/24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EC78FA-8A4D-8546-A8AA-B57A954A39AE}"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94824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7D5815-6FE7-E042-A05A-AB753D075450}" type="datetimeFigureOut">
              <a:rPr lang="en-US" smtClean="0"/>
              <a:t>6/15/24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EC78FA-8A4D-8546-A8AA-B57A954A39AE}" type="slidenum">
              <a:rPr lang="en-US" smtClean="0"/>
              <a:t>‹#›</a:t>
            </a:fld>
            <a:endParaRPr lang="en-US"/>
          </a:p>
        </p:txBody>
      </p:sp>
    </p:spTree>
    <p:extLst>
      <p:ext uri="{BB962C8B-B14F-4D97-AF65-F5344CB8AC3E}">
        <p14:creationId xmlns:p14="http://schemas.microsoft.com/office/powerpoint/2010/main" val="114906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7D5815-6FE7-E042-A05A-AB753D075450}" type="datetimeFigureOut">
              <a:rPr lang="en-US" smtClean="0"/>
              <a:t>6/15/24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EC78FA-8A4D-8546-A8AA-B57A954A39AE}" type="slidenum">
              <a:rPr lang="en-US" smtClean="0"/>
              <a:t>‹#›</a:t>
            </a:fld>
            <a:endParaRPr lang="en-US"/>
          </a:p>
        </p:txBody>
      </p:sp>
    </p:spTree>
    <p:extLst>
      <p:ext uri="{BB962C8B-B14F-4D97-AF65-F5344CB8AC3E}">
        <p14:creationId xmlns:p14="http://schemas.microsoft.com/office/powerpoint/2010/main" val="96241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C97D5815-6FE7-E042-A05A-AB753D075450}" type="datetimeFigureOut">
              <a:rPr lang="en-US" smtClean="0"/>
              <a:t>6/15/24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37EC78FA-8A4D-8546-A8AA-B57A954A39AE}" type="slidenum">
              <a:rPr lang="en-US" smtClean="0"/>
              <a:t>‹#›</a:t>
            </a:fld>
            <a:endParaRPr lang="en-US"/>
          </a:p>
        </p:txBody>
      </p:sp>
    </p:spTree>
    <p:extLst>
      <p:ext uri="{BB962C8B-B14F-4D97-AF65-F5344CB8AC3E}">
        <p14:creationId xmlns:p14="http://schemas.microsoft.com/office/powerpoint/2010/main" val="971060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C97D5815-6FE7-E042-A05A-AB753D075450}" type="datetimeFigureOut">
              <a:rPr lang="en-US" smtClean="0"/>
              <a:t>6/15/24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37EC78FA-8A4D-8546-A8AA-B57A954A39AE}" type="slidenum">
              <a:rPr lang="en-US" smtClean="0"/>
              <a:t>‹#›</a:t>
            </a:fld>
            <a:endParaRPr lang="en-US"/>
          </a:p>
        </p:txBody>
      </p:sp>
    </p:spTree>
    <p:extLst>
      <p:ext uri="{BB962C8B-B14F-4D97-AF65-F5344CB8AC3E}">
        <p14:creationId xmlns:p14="http://schemas.microsoft.com/office/powerpoint/2010/main" val="347132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C97D5815-6FE7-E042-A05A-AB753D075450}" type="datetimeFigureOut">
              <a:rPr lang="en-US" smtClean="0"/>
              <a:t>6/15/24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37EC78FA-8A4D-8546-A8AA-B57A954A39AE}" type="slidenum">
              <a:rPr lang="en-US" smtClean="0"/>
              <a:t>‹#›</a:t>
            </a:fld>
            <a:endParaRPr lang="en-US"/>
          </a:p>
        </p:txBody>
      </p:sp>
    </p:spTree>
    <p:extLst>
      <p:ext uri="{BB962C8B-B14F-4D97-AF65-F5344CB8AC3E}">
        <p14:creationId xmlns:p14="http://schemas.microsoft.com/office/powerpoint/2010/main" val="880297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pexels.com/photo/sunset-ocean-rocks-68348/"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radiopaedia.org/articles/tip-of-the-iceberg-sign-ovarian-dermoid-cys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freeimageslive.co.uk/free_stock_image/butterflies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erdali.deviantart.com/art/name-of-allah-25725489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3.jpg!d"/><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pxhere.com/en/photo/94519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bighugelabs.com/onblack.php?id=3219115638&amp;size=larg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3" name="Picture 12" descr="Calm Sea during Sunset · Free Stock Photo">
            <a:extLst>
              <a:ext uri="{FF2B5EF4-FFF2-40B4-BE49-F238E27FC236}">
                <a16:creationId xmlns:a16="http://schemas.microsoft.com/office/drawing/2014/main" id="{12236B51-DDCE-965D-8217-8B8AD501336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5640" b="32226"/>
          <a:stretch/>
        </p:blipFill>
        <p:spPr>
          <a:xfrm>
            <a:off x="20" y="10"/>
            <a:ext cx="12191980" cy="4242806"/>
          </a:xfrm>
          <a:prstGeom prst="rect">
            <a:avLst/>
          </a:prstGeom>
        </p:spPr>
      </p:pic>
      <p:sp>
        <p:nvSpPr>
          <p:cNvPr id="2" name="Title 1">
            <a:extLst>
              <a:ext uri="{FF2B5EF4-FFF2-40B4-BE49-F238E27FC236}">
                <a16:creationId xmlns:a16="http://schemas.microsoft.com/office/drawing/2014/main" id="{58C8FE28-EC30-6483-4074-ABD7B6B71288}"/>
              </a:ext>
            </a:extLst>
          </p:cNvPr>
          <p:cNvSpPr>
            <a:spLocks noGrp="1"/>
          </p:cNvSpPr>
          <p:nvPr>
            <p:ph type="ctrTitle"/>
          </p:nvPr>
        </p:nvSpPr>
        <p:spPr>
          <a:xfrm>
            <a:off x="1600200" y="3419936"/>
            <a:ext cx="8991600" cy="1645759"/>
          </a:xfrm>
        </p:spPr>
        <p:txBody>
          <a:bodyPr>
            <a:normAutofit/>
          </a:bodyPr>
          <a:lstStyle/>
          <a:p>
            <a:r>
              <a:rPr lang="en-US"/>
              <a:t>Prophet Ayyub</a:t>
            </a:r>
            <a:endParaRPr lang="en-US" dirty="0"/>
          </a:p>
        </p:txBody>
      </p:sp>
      <p:sp>
        <p:nvSpPr>
          <p:cNvPr id="3" name="Subtitle 2">
            <a:extLst>
              <a:ext uri="{FF2B5EF4-FFF2-40B4-BE49-F238E27FC236}">
                <a16:creationId xmlns:a16="http://schemas.microsoft.com/office/drawing/2014/main" id="{4D96B03B-3FC4-B847-258D-F5E8F1A4E29D}"/>
              </a:ext>
            </a:extLst>
          </p:cNvPr>
          <p:cNvSpPr>
            <a:spLocks noGrp="1"/>
          </p:cNvSpPr>
          <p:nvPr>
            <p:ph type="subTitle" idx="1"/>
          </p:nvPr>
        </p:nvSpPr>
        <p:spPr>
          <a:xfrm>
            <a:off x="2695194" y="5371138"/>
            <a:ext cx="6801612" cy="760155"/>
          </a:xfrm>
        </p:spPr>
        <p:txBody>
          <a:bodyPr>
            <a:normAutofit fontScale="62500" lnSpcReduction="20000"/>
          </a:bodyPr>
          <a:lstStyle/>
          <a:p>
            <a:pPr>
              <a:lnSpc>
                <a:spcPct val="90000"/>
              </a:lnSpc>
            </a:pPr>
            <a:r>
              <a:rPr lang="en-US" sz="1900" dirty="0"/>
              <a:t>Affliction, Patience, Prayer</a:t>
            </a:r>
          </a:p>
          <a:p>
            <a:pPr>
              <a:lnSpc>
                <a:spcPct val="90000"/>
              </a:lnSpc>
            </a:pPr>
            <a:r>
              <a:rPr lang="en-US" sz="1900" dirty="0"/>
              <a:t>Reflections on The Second Gleam of the </a:t>
            </a:r>
            <a:r>
              <a:rPr lang="en-US" sz="1900" dirty="0" err="1"/>
              <a:t>Risale-i</a:t>
            </a:r>
            <a:r>
              <a:rPr lang="en-US" sz="1900" dirty="0"/>
              <a:t> Nur</a:t>
            </a:r>
          </a:p>
          <a:p>
            <a:pPr>
              <a:lnSpc>
                <a:spcPct val="90000"/>
              </a:lnSpc>
            </a:pPr>
            <a:r>
              <a:rPr lang="en-US" sz="1900" dirty="0"/>
              <a:t>Compiled by: Dr. Lyndsey </a:t>
            </a:r>
            <a:r>
              <a:rPr lang="en-US" sz="1900" dirty="0" err="1"/>
              <a:t>Eksili</a:t>
            </a:r>
            <a:endParaRPr lang="en-US" sz="1900" dirty="0"/>
          </a:p>
        </p:txBody>
      </p:sp>
    </p:spTree>
    <p:extLst>
      <p:ext uri="{BB962C8B-B14F-4D97-AF65-F5344CB8AC3E}">
        <p14:creationId xmlns:p14="http://schemas.microsoft.com/office/powerpoint/2010/main" val="286403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53B0D0-6F9B-2ED3-E38C-54A3E62464C8}"/>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dirty="0"/>
              <a:t>Ayyub’s Dua</a:t>
            </a:r>
          </a:p>
        </p:txBody>
      </p:sp>
      <p:pic>
        <p:nvPicPr>
          <p:cNvPr id="5" name="Content Placeholder 4" descr="Tip of the iceberg sign (ovarian dermoid cyst) | Radiology Reference ...">
            <a:extLst>
              <a:ext uri="{FF2B5EF4-FFF2-40B4-BE49-F238E27FC236}">
                <a16:creationId xmlns:a16="http://schemas.microsoft.com/office/drawing/2014/main" id="{7B645366-A349-A21E-C72B-B0E4A87BF638}"/>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5294376" y="807739"/>
            <a:ext cx="6257544" cy="4927815"/>
          </a:xfrm>
          <a:prstGeom prst="rect">
            <a:avLst/>
          </a:prstGeom>
        </p:spPr>
      </p:pic>
    </p:spTree>
    <p:extLst>
      <p:ext uri="{BB962C8B-B14F-4D97-AF65-F5344CB8AC3E}">
        <p14:creationId xmlns:p14="http://schemas.microsoft.com/office/powerpoint/2010/main" val="12951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3B0D0-6F9B-2ED3-E38C-54A3E62464C8}"/>
              </a:ext>
            </a:extLst>
          </p:cNvPr>
          <p:cNvSpPr>
            <a:spLocks noGrp="1"/>
          </p:cNvSpPr>
          <p:nvPr>
            <p:ph type="title"/>
          </p:nvPr>
        </p:nvSpPr>
        <p:spPr>
          <a:xfrm>
            <a:off x="6736080" y="2958106"/>
            <a:ext cx="4797453" cy="941796"/>
          </a:xfrm>
        </p:spPr>
        <p:txBody>
          <a:bodyPr vert="horz" wrap="square" lIns="182880" tIns="182880" rIns="182880" bIns="182880" rtlCol="0" anchor="ctr">
            <a:normAutofit/>
          </a:bodyPr>
          <a:lstStyle/>
          <a:p>
            <a:r>
              <a:rPr lang="en-US" kern="1200" cap="all" spc="200" baseline="0" dirty="0">
                <a:solidFill>
                  <a:srgbClr val="262626"/>
                </a:solidFill>
                <a:latin typeface="+mj-lt"/>
                <a:ea typeface="+mj-ea"/>
                <a:cs typeface="+mj-cs"/>
              </a:rPr>
              <a:t>Introduction</a:t>
            </a:r>
          </a:p>
        </p:txBody>
      </p:sp>
      <p:pic>
        <p:nvPicPr>
          <p:cNvPr id="14" name="Picture 13" descr="Aqua and green fractal background like floral petal">
            <a:extLst>
              <a:ext uri="{FF2B5EF4-FFF2-40B4-BE49-F238E27FC236}">
                <a16:creationId xmlns:a16="http://schemas.microsoft.com/office/drawing/2014/main" id="{2980D301-F071-44BB-3A67-AD1EEE7DE330}"/>
              </a:ext>
            </a:extLst>
          </p:cNvPr>
          <p:cNvPicPr>
            <a:picLocks noChangeAspect="1"/>
          </p:cNvPicPr>
          <p:nvPr/>
        </p:nvPicPr>
        <p:blipFill rotWithShape="1">
          <a:blip r:embed="rId3"/>
          <a:srcRect l="12777" r="20556"/>
          <a:stretch/>
        </p:blipFill>
        <p:spPr>
          <a:xfrm>
            <a:off x="1" y="10"/>
            <a:ext cx="6095999" cy="6857990"/>
          </a:xfrm>
          <a:prstGeom prst="rect">
            <a:avLst/>
          </a:prstGeom>
        </p:spPr>
      </p:pic>
    </p:spTree>
    <p:extLst>
      <p:ext uri="{BB962C8B-B14F-4D97-AF65-F5344CB8AC3E}">
        <p14:creationId xmlns:p14="http://schemas.microsoft.com/office/powerpoint/2010/main" val="4200612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1" name="Picture 20" descr="Triangle shaped cave">
            <a:extLst>
              <a:ext uri="{FF2B5EF4-FFF2-40B4-BE49-F238E27FC236}">
                <a16:creationId xmlns:a16="http://schemas.microsoft.com/office/drawing/2014/main" id="{DB6622D0-4CF8-48C8-309F-080AED1E0980}"/>
              </a:ext>
            </a:extLst>
          </p:cNvPr>
          <p:cNvPicPr>
            <a:picLocks noChangeAspect="1"/>
          </p:cNvPicPr>
          <p:nvPr/>
        </p:nvPicPr>
        <p:blipFill rotWithShape="1">
          <a:blip r:embed="rId3">
            <a:duotone>
              <a:schemeClr val="accent2">
                <a:shade val="45000"/>
                <a:satMod val="135000"/>
              </a:schemeClr>
              <a:prstClr val="white"/>
            </a:duotone>
          </a:blip>
          <a:srcRect t="3577" b="14306"/>
          <a:stretch/>
        </p:blipFill>
        <p:spPr>
          <a:xfrm>
            <a:off x="20" y="10"/>
            <a:ext cx="12191980" cy="6857990"/>
          </a:xfrm>
          <a:prstGeom prst="rect">
            <a:avLst/>
          </a:prstGeom>
        </p:spPr>
      </p:pic>
      <p:sp>
        <p:nvSpPr>
          <p:cNvPr id="25" name="Rectangle 24">
            <a:extLst>
              <a:ext uri="{FF2B5EF4-FFF2-40B4-BE49-F238E27FC236}">
                <a16:creationId xmlns:a16="http://schemas.microsoft.com/office/drawing/2014/main" id="{42F4AC62-EC78-4578-85F3-05A4CEBD3F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668" y="640080"/>
            <a:ext cx="10915252" cy="5263134"/>
          </a:xfrm>
          <a:prstGeom prst="rect">
            <a:avLst/>
          </a:prstGeom>
          <a:noFill/>
          <a:ln w="31750" cap="sq">
            <a:solidFill>
              <a:schemeClr val="bg1">
                <a:alpha val="8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0988A71-02BB-4403-9321-68D5EC656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520" y="802767"/>
            <a:ext cx="10585166" cy="493776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53B0D0-6F9B-2ED3-E38C-54A3E62464C8}"/>
              </a:ext>
            </a:extLst>
          </p:cNvPr>
          <p:cNvSpPr>
            <a:spLocks noGrp="1"/>
          </p:cNvSpPr>
          <p:nvPr>
            <p:ph type="title"/>
          </p:nvPr>
        </p:nvSpPr>
        <p:spPr>
          <a:xfrm>
            <a:off x="1120624" y="1122807"/>
            <a:ext cx="9954443" cy="4297680"/>
          </a:xfrm>
          <a:noFill/>
          <a:ln>
            <a:noFill/>
          </a:ln>
        </p:spPr>
        <p:txBody>
          <a:bodyPr vert="horz" lIns="182880" tIns="182880" rIns="182880" bIns="182880" rtlCol="0" anchor="ctr" anchorCtr="1">
            <a:normAutofit/>
          </a:bodyPr>
          <a:lstStyle/>
          <a:p>
            <a:r>
              <a:rPr lang="en-US" sz="3800" kern="1200" cap="all" spc="200" baseline="0" dirty="0">
                <a:solidFill>
                  <a:schemeClr val="tx1">
                    <a:lumMod val="85000"/>
                    <a:lumOff val="15000"/>
                  </a:schemeClr>
                </a:solidFill>
                <a:latin typeface="+mj-lt"/>
                <a:ea typeface="+mj-ea"/>
                <a:cs typeface="+mj-cs"/>
              </a:rPr>
              <a:t>The secret of Ayyub’s dua:</a:t>
            </a:r>
            <a:br>
              <a:rPr lang="en-US" sz="3800" kern="1200" cap="all" spc="200" baseline="0" dirty="0">
                <a:solidFill>
                  <a:schemeClr val="tx1">
                    <a:lumMod val="85000"/>
                    <a:lumOff val="15000"/>
                  </a:schemeClr>
                </a:solidFill>
                <a:latin typeface="+mj-lt"/>
                <a:ea typeface="+mj-ea"/>
                <a:cs typeface="+mj-cs"/>
              </a:rPr>
            </a:br>
            <a:r>
              <a:rPr lang="en-US" sz="3800" kern="1200" cap="all" spc="200" baseline="0" dirty="0">
                <a:solidFill>
                  <a:schemeClr val="tx1">
                    <a:lumMod val="85000"/>
                    <a:lumOff val="15000"/>
                  </a:schemeClr>
                </a:solidFill>
                <a:latin typeface="+mj-lt"/>
                <a:ea typeface="+mj-ea"/>
                <a:cs typeface="+mj-cs"/>
              </a:rPr>
              <a:t>A </a:t>
            </a:r>
            <a:r>
              <a:rPr lang="en-US" sz="3800" i="1" kern="1200" cap="all" spc="200" baseline="0" dirty="0">
                <a:solidFill>
                  <a:schemeClr val="tx1">
                    <a:lumMod val="85000"/>
                    <a:lumOff val="15000"/>
                  </a:schemeClr>
                </a:solidFill>
                <a:highlight>
                  <a:srgbClr val="FFFF00"/>
                </a:highlight>
                <a:latin typeface="+mj-lt"/>
                <a:ea typeface="+mj-ea"/>
                <a:cs typeface="+mj-cs"/>
              </a:rPr>
              <a:t>Sincere</a:t>
            </a:r>
            <a:r>
              <a:rPr lang="en-US" sz="3800" kern="1200" cap="all" spc="200" baseline="0" dirty="0">
                <a:solidFill>
                  <a:schemeClr val="tx1">
                    <a:lumMod val="85000"/>
                    <a:lumOff val="15000"/>
                  </a:schemeClr>
                </a:solidFill>
                <a:highlight>
                  <a:srgbClr val="FFFF00"/>
                </a:highlight>
                <a:latin typeface="+mj-lt"/>
                <a:ea typeface="+mj-ea"/>
                <a:cs typeface="+mj-cs"/>
              </a:rPr>
              <a:t>, </a:t>
            </a:r>
            <a:r>
              <a:rPr lang="en-US" sz="3800" i="1" kern="1200" cap="all" spc="200" baseline="0" dirty="0">
                <a:solidFill>
                  <a:schemeClr val="tx1">
                    <a:lumMod val="85000"/>
                    <a:lumOff val="15000"/>
                  </a:schemeClr>
                </a:solidFill>
                <a:highlight>
                  <a:srgbClr val="FFFF00"/>
                </a:highlight>
                <a:latin typeface="+mj-lt"/>
                <a:ea typeface="+mj-ea"/>
                <a:cs typeface="+mj-cs"/>
              </a:rPr>
              <a:t>disinterested</a:t>
            </a:r>
            <a:r>
              <a:rPr lang="en-US" sz="3800" kern="1200" cap="all" spc="200" baseline="0" dirty="0">
                <a:solidFill>
                  <a:schemeClr val="tx1">
                    <a:lumMod val="85000"/>
                    <a:lumOff val="15000"/>
                  </a:schemeClr>
                </a:solidFill>
                <a:latin typeface="+mj-lt"/>
                <a:ea typeface="+mj-ea"/>
                <a:cs typeface="+mj-cs"/>
              </a:rPr>
              <a:t>, </a:t>
            </a:r>
            <a:r>
              <a:rPr lang="en-US" sz="3800" kern="1200" cap="all" spc="200" baseline="0" dirty="0">
                <a:solidFill>
                  <a:schemeClr val="tx1">
                    <a:lumMod val="85000"/>
                    <a:lumOff val="15000"/>
                  </a:schemeClr>
                </a:solidFill>
                <a:highlight>
                  <a:srgbClr val="FFFF00"/>
                </a:highlight>
                <a:latin typeface="+mj-lt"/>
                <a:ea typeface="+mj-ea"/>
                <a:cs typeface="+mj-cs"/>
              </a:rPr>
              <a:t>devout supplication</a:t>
            </a:r>
            <a:br>
              <a:rPr lang="en-US" sz="3800" kern="1200" cap="all" spc="200" baseline="0" dirty="0">
                <a:solidFill>
                  <a:schemeClr val="tx1">
                    <a:lumMod val="85000"/>
                    <a:lumOff val="15000"/>
                  </a:schemeClr>
                </a:solidFill>
                <a:latin typeface="+mj-lt"/>
                <a:ea typeface="+mj-ea"/>
                <a:cs typeface="+mj-cs"/>
              </a:rPr>
            </a:br>
            <a:br>
              <a:rPr lang="en-US" sz="3800" kern="1200" cap="all" spc="200" baseline="0" dirty="0">
                <a:solidFill>
                  <a:schemeClr val="tx1">
                    <a:lumMod val="85000"/>
                    <a:lumOff val="15000"/>
                  </a:schemeClr>
                </a:solidFill>
                <a:latin typeface="+mj-lt"/>
                <a:ea typeface="+mj-ea"/>
                <a:cs typeface="+mj-cs"/>
              </a:rPr>
            </a:br>
            <a:r>
              <a:rPr lang="en-US" sz="3800" i="1" kern="1200" cap="all" spc="200" baseline="0" dirty="0">
                <a:solidFill>
                  <a:schemeClr val="tx1">
                    <a:lumMod val="85000"/>
                    <a:lumOff val="15000"/>
                  </a:schemeClr>
                </a:solidFill>
                <a:latin typeface="+mj-lt"/>
                <a:ea typeface="+mj-ea"/>
                <a:cs typeface="+mj-cs"/>
              </a:rPr>
              <a:t>“I have been touched with adversity, and You are the Most Merciful of the merciful.”</a:t>
            </a:r>
          </a:p>
        </p:txBody>
      </p:sp>
    </p:spTree>
    <p:extLst>
      <p:ext uri="{BB962C8B-B14F-4D97-AF65-F5344CB8AC3E}">
        <p14:creationId xmlns:p14="http://schemas.microsoft.com/office/powerpoint/2010/main" val="113954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59F669-7DE4-342B-8DBF-4D23CFCFD0F3}"/>
              </a:ext>
            </a:extLst>
          </p:cNvPr>
          <p:cNvSpPr>
            <a:spLocks noGrp="1"/>
          </p:cNvSpPr>
          <p:nvPr>
            <p:ph type="title"/>
          </p:nvPr>
        </p:nvSpPr>
        <p:spPr>
          <a:xfrm>
            <a:off x="2231136" y="467418"/>
            <a:ext cx="7729728" cy="1188720"/>
          </a:xfrm>
          <a:solidFill>
            <a:srgbClr val="FFFFFF"/>
          </a:solidFill>
        </p:spPr>
        <p:txBody>
          <a:bodyPr>
            <a:normAutofit/>
          </a:bodyPr>
          <a:lstStyle/>
          <a:p>
            <a:r>
              <a:rPr lang="en-US" dirty="0"/>
              <a:t>Human sensitivity &amp; Vulnerability</a:t>
            </a:r>
          </a:p>
        </p:txBody>
      </p:sp>
      <p:graphicFrame>
        <p:nvGraphicFramePr>
          <p:cNvPr id="14" name="Content Placeholder 2">
            <a:extLst>
              <a:ext uri="{FF2B5EF4-FFF2-40B4-BE49-F238E27FC236}">
                <a16:creationId xmlns:a16="http://schemas.microsoft.com/office/drawing/2014/main" id="{E8D8D798-057C-FFA7-9CAE-BE2A2E2FBB30}"/>
              </a:ext>
            </a:extLst>
          </p:cNvPr>
          <p:cNvGraphicFramePr>
            <a:graphicFrameLocks noGrp="1"/>
          </p:cNvGraphicFramePr>
          <p:nvPr>
            <p:ph idx="1"/>
            <p:extLst>
              <p:ext uri="{D42A27DB-BD31-4B8C-83A1-F6EECF244321}">
                <p14:modId xmlns:p14="http://schemas.microsoft.com/office/powerpoint/2010/main" val="1074273157"/>
              </p:ext>
            </p:extLst>
          </p:nvPr>
        </p:nvGraphicFramePr>
        <p:xfrm>
          <a:off x="1706062" y="2291262"/>
          <a:ext cx="8779512" cy="2879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0499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771F1-3A1A-C5B6-6377-92B2F9D9DC32}"/>
              </a:ext>
            </a:extLst>
          </p:cNvPr>
          <p:cNvSpPr>
            <a:spLocks noGrp="1"/>
          </p:cNvSpPr>
          <p:nvPr>
            <p:ph type="title"/>
          </p:nvPr>
        </p:nvSpPr>
        <p:spPr>
          <a:xfrm>
            <a:off x="5458969" y="2386744"/>
            <a:ext cx="5928358" cy="1645920"/>
          </a:xfrm>
        </p:spPr>
        <p:txBody>
          <a:bodyPr vert="horz" lIns="274320" tIns="182880" rIns="274320" bIns="182880" rtlCol="0" anchor="ctr" anchorCtr="1">
            <a:normAutofit/>
          </a:bodyPr>
          <a:lstStyle/>
          <a:p>
            <a:r>
              <a:rPr lang="en-US" sz="3800"/>
              <a:t>Pain and joy</a:t>
            </a:r>
          </a:p>
        </p:txBody>
      </p:sp>
      <p:pic>
        <p:nvPicPr>
          <p:cNvPr id="14" name="Picture 13" descr="Butterfly on a flower">
            <a:extLst>
              <a:ext uri="{FF2B5EF4-FFF2-40B4-BE49-F238E27FC236}">
                <a16:creationId xmlns:a16="http://schemas.microsoft.com/office/drawing/2014/main" id="{A7985EA5-2F93-7483-AC8F-30DFEFC12BFD}"/>
              </a:ext>
            </a:extLst>
          </p:cNvPr>
          <p:cNvPicPr>
            <a:picLocks noChangeAspect="1"/>
          </p:cNvPicPr>
          <p:nvPr/>
        </p:nvPicPr>
        <p:blipFill rotWithShape="1">
          <a:blip r:embed="rId3"/>
          <a:srcRect l="54700" r="-1" b="-1"/>
          <a:stretch/>
        </p:blipFill>
        <p:spPr>
          <a:xfrm>
            <a:off x="20" y="10"/>
            <a:ext cx="4654277" cy="6857990"/>
          </a:xfrm>
          <a:prstGeom prst="rect">
            <a:avLst/>
          </a:prstGeom>
        </p:spPr>
      </p:pic>
    </p:spTree>
    <p:extLst>
      <p:ext uri="{BB962C8B-B14F-4D97-AF65-F5344CB8AC3E}">
        <p14:creationId xmlns:p14="http://schemas.microsoft.com/office/powerpoint/2010/main" val="4022815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Free Stock Photo 2886-butterflies feeding | freeimageslive">
            <a:extLst>
              <a:ext uri="{FF2B5EF4-FFF2-40B4-BE49-F238E27FC236}">
                <a16:creationId xmlns:a16="http://schemas.microsoft.com/office/drawing/2014/main" id="{5C0CCAB2-F291-F87B-2480-0DF8A9B142D2}"/>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4690" b="11041"/>
          <a:stretch/>
        </p:blipFill>
        <p:spPr>
          <a:xfrm>
            <a:off x="20" y="10"/>
            <a:ext cx="12191980" cy="6857990"/>
          </a:xfrm>
          <a:prstGeom prst="rect">
            <a:avLst/>
          </a:prstGeom>
        </p:spPr>
      </p:pic>
      <p:sp>
        <p:nvSpPr>
          <p:cNvPr id="2" name="Title 1">
            <a:extLst>
              <a:ext uri="{FF2B5EF4-FFF2-40B4-BE49-F238E27FC236}">
                <a16:creationId xmlns:a16="http://schemas.microsoft.com/office/drawing/2014/main" id="{1F6CE422-2EB9-646D-9BA1-D1F2A594C528}"/>
              </a:ext>
            </a:extLst>
          </p:cNvPr>
          <p:cNvSpPr>
            <a:spLocks noGrp="1"/>
          </p:cNvSpPr>
          <p:nvPr>
            <p:ph type="title"/>
          </p:nvPr>
        </p:nvSpPr>
        <p:spPr>
          <a:xfrm>
            <a:off x="1600200" y="2386744"/>
            <a:ext cx="8991600" cy="1645920"/>
          </a:xfr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p>
            <a:r>
              <a:rPr lang="en-US" sz="3800">
                <a:solidFill>
                  <a:schemeClr val="tx1"/>
                </a:solidFill>
              </a:rPr>
              <a:t>So what does nursi mean when he says disinterested?</a:t>
            </a:r>
          </a:p>
        </p:txBody>
      </p:sp>
    </p:spTree>
    <p:extLst>
      <p:ext uri="{BB962C8B-B14F-4D97-AF65-F5344CB8AC3E}">
        <p14:creationId xmlns:p14="http://schemas.microsoft.com/office/powerpoint/2010/main" val="2906365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BC6688-B9F8-98C7-2557-48812C45E416}"/>
              </a:ext>
            </a:extLst>
          </p:cNvPr>
          <p:cNvSpPr>
            <a:spLocks noGrp="1"/>
          </p:cNvSpPr>
          <p:nvPr>
            <p:ph type="title"/>
          </p:nvPr>
        </p:nvSpPr>
        <p:spPr>
          <a:xfrm>
            <a:off x="804673" y="2133600"/>
            <a:ext cx="3044952" cy="1898904"/>
          </a:xfrm>
        </p:spPr>
        <p:txBody>
          <a:bodyPr vert="horz" lIns="274320" tIns="182880" rIns="274320" bIns="182880" rtlCol="0" anchor="ctr" anchorCtr="1">
            <a:normAutofit/>
          </a:bodyPr>
          <a:lstStyle/>
          <a:p>
            <a:r>
              <a:rPr lang="en-US"/>
              <a:t>The purpose of dislike</a:t>
            </a:r>
          </a:p>
        </p:txBody>
      </p:sp>
      <p:sp>
        <p:nvSpPr>
          <p:cNvPr id="3" name="Content Placeholder 2">
            <a:extLst>
              <a:ext uri="{FF2B5EF4-FFF2-40B4-BE49-F238E27FC236}">
                <a16:creationId xmlns:a16="http://schemas.microsoft.com/office/drawing/2014/main" id="{62C1E3B1-820E-0BD2-BA37-E7539AE332F6}"/>
              </a:ext>
            </a:extLst>
          </p:cNvPr>
          <p:cNvSpPr>
            <a:spLocks noGrp="1"/>
          </p:cNvSpPr>
          <p:nvPr>
            <p:ph idx="1"/>
          </p:nvPr>
        </p:nvSpPr>
        <p:spPr>
          <a:xfrm>
            <a:off x="993088" y="4352543"/>
            <a:ext cx="2668122" cy="1387983"/>
          </a:xfrm>
        </p:spPr>
        <p:txBody>
          <a:bodyPr vert="horz" lIns="91440" tIns="45720" rIns="91440" bIns="45720" rtlCol="0">
            <a:normAutofit/>
          </a:bodyPr>
          <a:lstStyle/>
          <a:p>
            <a:pPr marL="0" indent="0" algn="ctr">
              <a:buNone/>
            </a:pPr>
            <a:r>
              <a:rPr lang="en-US" kern="1200">
                <a:solidFill>
                  <a:srgbClr val="FFFFFF"/>
                </a:solidFill>
                <a:latin typeface="+mn-lt"/>
                <a:ea typeface="+mn-ea"/>
                <a:cs typeface="+mn-cs"/>
              </a:rPr>
              <a:t>Dislike helps us realize our need for Allah’s Mercy and to admit this with honesty and praise. </a:t>
            </a:r>
          </a:p>
        </p:txBody>
      </p:sp>
      <p:sp>
        <p:nvSpPr>
          <p:cNvPr id="53" name="Rectangle 52">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NAME OF ALLAH by erdali on DeviantArt">
            <a:extLst>
              <a:ext uri="{FF2B5EF4-FFF2-40B4-BE49-F238E27FC236}">
                <a16:creationId xmlns:a16="http://schemas.microsoft.com/office/drawing/2014/main" id="{171DC666-15B6-31E6-E9C7-0DD310C7CF1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140452" y="1419987"/>
            <a:ext cx="5925312" cy="3703320"/>
          </a:xfrm>
          <a:prstGeom prst="rect">
            <a:avLst/>
          </a:prstGeom>
        </p:spPr>
      </p:pic>
    </p:spTree>
    <p:extLst>
      <p:ext uri="{BB962C8B-B14F-4D97-AF65-F5344CB8AC3E}">
        <p14:creationId xmlns:p14="http://schemas.microsoft.com/office/powerpoint/2010/main" val="1444589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97D339-C70B-ED62-7F81-7706338A8593}"/>
              </a:ext>
            </a:extLst>
          </p:cNvPr>
          <p:cNvSpPr>
            <a:spLocks noGrp="1"/>
          </p:cNvSpPr>
          <p:nvPr>
            <p:ph type="title"/>
          </p:nvPr>
        </p:nvSpPr>
        <p:spPr>
          <a:xfrm>
            <a:off x="804673" y="2133600"/>
            <a:ext cx="3044952" cy="1898904"/>
          </a:xfrm>
        </p:spPr>
        <p:txBody>
          <a:bodyPr vert="horz" lIns="274320" tIns="182880" rIns="274320" bIns="182880" rtlCol="0" anchor="ctr" anchorCtr="1">
            <a:normAutofit/>
          </a:bodyPr>
          <a:lstStyle/>
          <a:p>
            <a:r>
              <a:rPr lang="en-US" dirty="0"/>
              <a:t>Like hitting your hand on an anvil</a:t>
            </a:r>
          </a:p>
        </p:txBody>
      </p:sp>
      <p:sp>
        <p:nvSpPr>
          <p:cNvPr id="19" name="Rectangle 18">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Free Images : work, table, wood, vintage, antique, texture, old, tool ...">
            <a:extLst>
              <a:ext uri="{FF2B5EF4-FFF2-40B4-BE49-F238E27FC236}">
                <a16:creationId xmlns:a16="http://schemas.microsoft.com/office/drawing/2014/main" id="{6FB17513-8CDD-F4E4-B94B-037ED16BC299}"/>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5140452" y="1301481"/>
            <a:ext cx="5925312" cy="3940332"/>
          </a:xfrm>
          <a:prstGeom prst="rect">
            <a:avLst/>
          </a:prstGeom>
        </p:spPr>
      </p:pic>
    </p:spTree>
    <p:extLst>
      <p:ext uri="{BB962C8B-B14F-4D97-AF65-F5344CB8AC3E}">
        <p14:creationId xmlns:p14="http://schemas.microsoft.com/office/powerpoint/2010/main" val="3368568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9" name="Content Placeholder 8" descr="On Black: Lonely Man by Nickeeth Lopez [Large]">
            <a:extLst>
              <a:ext uri="{FF2B5EF4-FFF2-40B4-BE49-F238E27FC236}">
                <a16:creationId xmlns:a16="http://schemas.microsoft.com/office/drawing/2014/main" id="{A9B34893-BC5C-61E4-E0B8-9B3B2606577C}"/>
              </a:ext>
            </a:extLst>
          </p:cNvPr>
          <p:cNvPicPr>
            <a:picLocks noChangeAspect="1"/>
          </p:cNvPicPr>
          <p:nvPr/>
        </p:nvPicPr>
        <p:blipFill rotWithShape="1">
          <a:blip r:embed="rId3">
            <a:duotone>
              <a:schemeClr val="accent2">
                <a:shade val="45000"/>
                <a:satMod val="135000"/>
              </a:schemeClr>
              <a:prstClr val="white"/>
            </a:duotone>
            <a:alphaModFix amt="50000"/>
            <a:extLst>
              <a:ext uri="{837473B0-CC2E-450A-ABE3-18F120FF3D39}">
                <a1611:picAttrSrcUrl xmlns:a1611="http://schemas.microsoft.com/office/drawing/2016/11/main" r:id="rId4"/>
              </a:ext>
            </a:extLst>
          </a:blip>
          <a:srcRect t="12263" b="9612"/>
          <a:stretch/>
        </p:blipFill>
        <p:spPr>
          <a:xfrm>
            <a:off x="20" y="10"/>
            <a:ext cx="12191980" cy="6857990"/>
          </a:xfrm>
          <a:prstGeom prst="rect">
            <a:avLst/>
          </a:prstGeom>
        </p:spPr>
      </p:pic>
      <p:sp>
        <p:nvSpPr>
          <p:cNvPr id="2" name="Title 1">
            <a:extLst>
              <a:ext uri="{FF2B5EF4-FFF2-40B4-BE49-F238E27FC236}">
                <a16:creationId xmlns:a16="http://schemas.microsoft.com/office/drawing/2014/main" id="{3EDC8302-91AF-46E3-543A-4A0DB7F89930}"/>
              </a:ext>
            </a:extLst>
          </p:cNvPr>
          <p:cNvSpPr>
            <a:spLocks noGrp="1"/>
          </p:cNvSpPr>
          <p:nvPr>
            <p:ph type="title"/>
          </p:nvPr>
        </p:nvSpPr>
        <p:spPr>
          <a:xfrm>
            <a:off x="1600200" y="2386744"/>
            <a:ext cx="8991600" cy="1645920"/>
          </a:xfrm>
        </p:spPr>
        <p:txBody>
          <a:bodyPr vert="horz" lIns="274320" tIns="182880" rIns="274320" bIns="182880" rtlCol="0" anchor="ctr" anchorCtr="1">
            <a:normAutofit/>
          </a:bodyPr>
          <a:lstStyle/>
          <a:p>
            <a:r>
              <a:rPr lang="en-US" sz="3800"/>
              <a:t>If we don’t find allah, the world becomes a cruel place </a:t>
            </a:r>
          </a:p>
        </p:txBody>
      </p:sp>
    </p:spTree>
    <p:extLst>
      <p:ext uri="{BB962C8B-B14F-4D97-AF65-F5344CB8AC3E}">
        <p14:creationId xmlns:p14="http://schemas.microsoft.com/office/powerpoint/2010/main" val="2381094371"/>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21176E-5917-8D10-78D3-F21247F54329}"/>
              </a:ext>
            </a:extLst>
          </p:cNvPr>
          <p:cNvSpPr>
            <a:spLocks noGrp="1"/>
          </p:cNvSpPr>
          <p:nvPr>
            <p:ph type="title"/>
          </p:nvPr>
        </p:nvSpPr>
        <p:spPr>
          <a:xfrm>
            <a:off x="804673" y="2133600"/>
            <a:ext cx="3044952" cy="1898904"/>
          </a:xfrm>
        </p:spPr>
        <p:txBody>
          <a:bodyPr vert="horz" lIns="274320" tIns="182880" rIns="274320" bIns="182880" rtlCol="0" anchor="ctr" anchorCtr="1">
            <a:normAutofit/>
          </a:bodyPr>
          <a:lstStyle/>
          <a:p>
            <a:r>
              <a:rPr lang="en-US" dirty="0"/>
              <a:t>Make </a:t>
            </a:r>
            <a:r>
              <a:rPr lang="en-US"/>
              <a:t>allah</a:t>
            </a:r>
            <a:r>
              <a:rPr lang="en-US" dirty="0"/>
              <a:t> your refuge</a:t>
            </a:r>
          </a:p>
        </p:txBody>
      </p:sp>
      <p:sp>
        <p:nvSpPr>
          <p:cNvPr id="3" name="Content Placeholder 2">
            <a:extLst>
              <a:ext uri="{FF2B5EF4-FFF2-40B4-BE49-F238E27FC236}">
                <a16:creationId xmlns:a16="http://schemas.microsoft.com/office/drawing/2014/main" id="{281BC06C-E4D3-8879-C2EF-EE8E2B30E7D3}"/>
              </a:ext>
            </a:extLst>
          </p:cNvPr>
          <p:cNvSpPr>
            <a:spLocks noGrp="1"/>
          </p:cNvSpPr>
          <p:nvPr>
            <p:ph idx="1"/>
          </p:nvPr>
        </p:nvSpPr>
        <p:spPr>
          <a:xfrm>
            <a:off x="993088" y="4352543"/>
            <a:ext cx="2668122" cy="1387983"/>
          </a:xfrm>
        </p:spPr>
        <p:txBody>
          <a:bodyPr vert="horz" lIns="91440" tIns="45720" rIns="91440" bIns="45720" rtlCol="0">
            <a:normAutofit fontScale="92500"/>
          </a:bodyPr>
          <a:lstStyle/>
          <a:p>
            <a:pPr marL="0" indent="0" algn="ctr">
              <a:buNone/>
            </a:pPr>
            <a:r>
              <a:rPr lang="en-US" sz="2800" i="1" kern="1200" dirty="0">
                <a:solidFill>
                  <a:srgbClr val="FFFFFF"/>
                </a:solidFill>
                <a:latin typeface="+mn-lt"/>
                <a:ea typeface="+mn-ea"/>
                <a:cs typeface="+mn-cs"/>
              </a:rPr>
              <a:t>Smile at your woes; then the woes will shrink and change </a:t>
            </a:r>
          </a:p>
        </p:txBody>
      </p:sp>
      <p:sp>
        <p:nvSpPr>
          <p:cNvPr id="1037" name="Rectangle 1036">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Rectangle 1038">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Sometimes that mountain you've been climbing is just a grain of sand | Grain  of sand, Powerful words, Happy quotes">
            <a:extLst>
              <a:ext uri="{FF2B5EF4-FFF2-40B4-BE49-F238E27FC236}">
                <a16:creationId xmlns:a16="http://schemas.microsoft.com/office/drawing/2014/main" id="{00C1256D-E93B-5222-5B8E-1ED9A9A49DA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40452" y="1590340"/>
            <a:ext cx="5925312" cy="3362614"/>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12,100+ Peach Seed Stock Photos, Pictures &amp; Royalty-Free Images - iStock |  Sunflower seed, Watermelon seed, Sprout">
            <a:extLst>
              <a:ext uri="{FF2B5EF4-FFF2-40B4-BE49-F238E27FC236}">
                <a16:creationId xmlns:a16="http://schemas.microsoft.com/office/drawing/2014/main" id="{5F9DFF56-728C-44AB-F3C0-184D3E1209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85799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7FF834-B204-4967-8D47-8BB36EAF0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9CD46E-EC84-6BA2-4E98-6544AC63F9E1}"/>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2000"/>
              <a:t>And ˹remember˺ when Job cried out to his Lord, “I have been touched with adversity, and You are the Most Merciful of the merciful.”</a:t>
            </a:r>
          </a:p>
        </p:txBody>
      </p:sp>
      <p:pic>
        <p:nvPicPr>
          <p:cNvPr id="5" name="Content Placeholder 4">
            <a:extLst>
              <a:ext uri="{FF2B5EF4-FFF2-40B4-BE49-F238E27FC236}">
                <a16:creationId xmlns:a16="http://schemas.microsoft.com/office/drawing/2014/main" id="{7A040774-7AAF-D2A9-B09B-D006647F9C61}"/>
              </a:ext>
            </a:extLst>
          </p:cNvPr>
          <p:cNvPicPr>
            <a:picLocks noGrp="1" noChangeAspect="1"/>
          </p:cNvPicPr>
          <p:nvPr>
            <p:ph idx="1"/>
          </p:nvPr>
        </p:nvPicPr>
        <p:blipFill>
          <a:blip r:embed="rId3"/>
          <a:stretch>
            <a:fillRect/>
          </a:stretch>
        </p:blipFill>
        <p:spPr>
          <a:xfrm>
            <a:off x="110836" y="925548"/>
            <a:ext cx="11925733" cy="2981434"/>
          </a:xfrm>
          <a:prstGeom prst="rect">
            <a:avLst/>
          </a:prstGeom>
        </p:spPr>
      </p:pic>
      <p:sp>
        <p:nvSpPr>
          <p:cNvPr id="11" name="Double Bracket 10">
            <a:extLst>
              <a:ext uri="{FF2B5EF4-FFF2-40B4-BE49-F238E27FC236}">
                <a16:creationId xmlns:a16="http://schemas.microsoft.com/office/drawing/2014/main" id="{6EA7CE47-9A68-20A9-C010-D18BE51FA0A9}"/>
              </a:ext>
            </a:extLst>
          </p:cNvPr>
          <p:cNvSpPr/>
          <p:nvPr/>
        </p:nvSpPr>
        <p:spPr>
          <a:xfrm>
            <a:off x="1872342" y="1553030"/>
            <a:ext cx="6981371" cy="1146628"/>
          </a:xfrm>
          <a:prstGeom prst="bracketPair">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997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052" name="Picture 4" descr="The Psychedelic Nature of Islamic Art and Architecture | by Sam Woolfe |  Medium">
            <a:extLst>
              <a:ext uri="{FF2B5EF4-FFF2-40B4-BE49-F238E27FC236}">
                <a16:creationId xmlns:a16="http://schemas.microsoft.com/office/drawing/2014/main" id="{775855AA-5E36-76DA-80A0-FDE28985AC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529" b="8681"/>
          <a:stretch/>
        </p:blipFill>
        <p:spPr bwMode="auto">
          <a:xfrm>
            <a:off x="20" y="10"/>
            <a:ext cx="12191980" cy="4571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0882797-25C9-F145-7063-693E8DB01391}"/>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n-US" sz="3800" dirty="0"/>
              <a:t>But is this kind of patience possible?</a:t>
            </a:r>
          </a:p>
        </p:txBody>
      </p:sp>
      <p:sp>
        <p:nvSpPr>
          <p:cNvPr id="3" name="Content Placeholder 2">
            <a:extLst>
              <a:ext uri="{FF2B5EF4-FFF2-40B4-BE49-F238E27FC236}">
                <a16:creationId xmlns:a16="http://schemas.microsoft.com/office/drawing/2014/main" id="{3C2FF255-F8A6-5D25-3226-59D5D181A283}"/>
              </a:ext>
            </a:extLst>
          </p:cNvPr>
          <p:cNvSpPr>
            <a:spLocks noGrp="1"/>
          </p:cNvSpPr>
          <p:nvPr>
            <p:ph idx="1"/>
          </p:nvPr>
        </p:nvSpPr>
        <p:spPr>
          <a:xfrm>
            <a:off x="1600200" y="5704731"/>
            <a:ext cx="8991600" cy="739612"/>
          </a:xfrm>
        </p:spPr>
        <p:txBody>
          <a:bodyPr vert="horz" lIns="91440" tIns="45720" rIns="91440" bIns="45720" rtlCol="0">
            <a:normAutofit/>
          </a:bodyPr>
          <a:lstStyle/>
          <a:p>
            <a:pPr marL="0" indent="0" algn="ctr">
              <a:buNone/>
            </a:pPr>
            <a:r>
              <a:rPr lang="en-US" sz="2000" b="1" i="1" dirty="0">
                <a:solidFill>
                  <a:schemeClr val="bg1"/>
                </a:solidFill>
              </a:rPr>
              <a:t>Since life reflects the Beautiful Names of Allah, whatever happens in life is beautiful</a:t>
            </a:r>
          </a:p>
        </p:txBody>
      </p:sp>
    </p:spTree>
    <p:extLst>
      <p:ext uri="{BB962C8B-B14F-4D97-AF65-F5344CB8AC3E}">
        <p14:creationId xmlns:p14="http://schemas.microsoft.com/office/powerpoint/2010/main" val="388141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A03A06-8F31-75EA-E739-463C473CD9F8}"/>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600">
                <a:solidFill>
                  <a:srgbClr val="FFFFFF"/>
                </a:solidFill>
              </a:rPr>
              <a:t>First point: we have outer &amp; inner illnesses</a:t>
            </a:r>
          </a:p>
        </p:txBody>
      </p:sp>
      <p:sp>
        <p:nvSpPr>
          <p:cNvPr id="3" name="Content Placeholder 2">
            <a:extLst>
              <a:ext uri="{FF2B5EF4-FFF2-40B4-BE49-F238E27FC236}">
                <a16:creationId xmlns:a16="http://schemas.microsoft.com/office/drawing/2014/main" id="{E2284480-3EC5-2A39-D5F9-7962369C6B39}"/>
              </a:ext>
            </a:extLst>
          </p:cNvPr>
          <p:cNvSpPr>
            <a:spLocks noGrp="1"/>
          </p:cNvSpPr>
          <p:nvPr>
            <p:ph idx="1"/>
          </p:nvPr>
        </p:nvSpPr>
        <p:spPr>
          <a:xfrm>
            <a:off x="5591695" y="1402080"/>
            <a:ext cx="5320696" cy="4053840"/>
          </a:xfrm>
        </p:spPr>
        <p:txBody>
          <a:bodyPr anchor="ctr">
            <a:normAutofit/>
          </a:bodyPr>
          <a:lstStyle/>
          <a:p>
            <a:r>
              <a:rPr lang="en-US" sz="2800" dirty="0"/>
              <a:t>If our inner being was to be turned outward, and our outer being turned inward, </a:t>
            </a:r>
            <a:r>
              <a:rPr lang="en-US" sz="2800" b="1" i="1" u="sng" dirty="0"/>
              <a:t>we would appear more wounded and diseased than Ayyub (AS). </a:t>
            </a:r>
            <a:r>
              <a:rPr lang="en-US" sz="2800" dirty="0"/>
              <a:t>For each sin that we commit and each doubt that enters our mind inflicts wounds on our heart and our spirit.</a:t>
            </a:r>
          </a:p>
        </p:txBody>
      </p:sp>
    </p:spTree>
    <p:extLst>
      <p:ext uri="{BB962C8B-B14F-4D97-AF65-F5344CB8AC3E}">
        <p14:creationId xmlns:p14="http://schemas.microsoft.com/office/powerpoint/2010/main" val="2408152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65FBDD-FC90-0AC8-288D-04A5EBA1D5B9}"/>
              </a:ext>
            </a:extLst>
          </p:cNvPr>
          <p:cNvSpPr>
            <a:spLocks noGrp="1"/>
          </p:cNvSpPr>
          <p:nvPr>
            <p:ph type="title"/>
          </p:nvPr>
        </p:nvSpPr>
        <p:spPr>
          <a:xfrm>
            <a:off x="2231136" y="467418"/>
            <a:ext cx="7729728" cy="1188720"/>
          </a:xfrm>
          <a:solidFill>
            <a:srgbClr val="FFFFFF"/>
          </a:solidFill>
        </p:spPr>
        <p:txBody>
          <a:bodyPr>
            <a:normAutofit fontScale="90000"/>
          </a:bodyPr>
          <a:lstStyle/>
          <a:p>
            <a:r>
              <a:rPr lang="en-US" b="0" i="0" u="none" strike="noStrike" dirty="0">
                <a:solidFill>
                  <a:srgbClr val="959494"/>
                </a:solidFill>
                <a:effectLst/>
                <a:latin typeface="-apple-system"/>
              </a:rPr>
              <a:t>But no! In fact, their hearts have been stained by all ˹the evil˺ they used to commit</a:t>
            </a:r>
            <a:endParaRPr lang="en-US" dirty="0"/>
          </a:p>
        </p:txBody>
      </p:sp>
      <p:pic>
        <p:nvPicPr>
          <p:cNvPr id="5" name="Content Placeholder 4" descr="A screenshot of a computer&#10;&#10;Description automatically generated">
            <a:extLst>
              <a:ext uri="{FF2B5EF4-FFF2-40B4-BE49-F238E27FC236}">
                <a16:creationId xmlns:a16="http://schemas.microsoft.com/office/drawing/2014/main" id="{8ACB40B0-D79F-EED5-3A43-56C2EF942116}"/>
              </a:ext>
            </a:extLst>
          </p:cNvPr>
          <p:cNvPicPr>
            <a:picLocks noGrp="1" noChangeAspect="1"/>
          </p:cNvPicPr>
          <p:nvPr>
            <p:ph idx="1"/>
          </p:nvPr>
        </p:nvPicPr>
        <p:blipFill>
          <a:blip r:embed="rId3"/>
          <a:stretch>
            <a:fillRect/>
          </a:stretch>
        </p:blipFill>
        <p:spPr>
          <a:xfrm>
            <a:off x="1621643" y="2123556"/>
            <a:ext cx="8985574" cy="3227377"/>
          </a:xfrm>
        </p:spPr>
      </p:pic>
      <p:sp>
        <p:nvSpPr>
          <p:cNvPr id="6" name="Double Bracket 5">
            <a:extLst>
              <a:ext uri="{FF2B5EF4-FFF2-40B4-BE49-F238E27FC236}">
                <a16:creationId xmlns:a16="http://schemas.microsoft.com/office/drawing/2014/main" id="{55AC7F87-BE72-3A8E-3B6E-A2473775AFEF}"/>
              </a:ext>
            </a:extLst>
          </p:cNvPr>
          <p:cNvSpPr/>
          <p:nvPr/>
        </p:nvSpPr>
        <p:spPr>
          <a:xfrm>
            <a:off x="9441712" y="2573079"/>
            <a:ext cx="808074" cy="754912"/>
          </a:xfrm>
          <a:prstGeom prst="bracketPair">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7" name="Double Bracket 6">
            <a:extLst>
              <a:ext uri="{FF2B5EF4-FFF2-40B4-BE49-F238E27FC236}">
                <a16:creationId xmlns:a16="http://schemas.microsoft.com/office/drawing/2014/main" id="{39F54F26-7243-6F65-4219-1C71C1FFEDA8}"/>
              </a:ext>
            </a:extLst>
          </p:cNvPr>
          <p:cNvSpPr/>
          <p:nvPr/>
        </p:nvSpPr>
        <p:spPr>
          <a:xfrm>
            <a:off x="8240233" y="2764465"/>
            <a:ext cx="691116" cy="664535"/>
          </a:xfrm>
          <a:prstGeom prst="bracketPair">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85394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6" name="Picture 2" descr="Hidden Meaning&quot; Images – Browse 445 Stock Photos, Vectors, and Video |  Adobe Stock">
            <a:extLst>
              <a:ext uri="{FF2B5EF4-FFF2-40B4-BE49-F238E27FC236}">
                <a16:creationId xmlns:a16="http://schemas.microsoft.com/office/drawing/2014/main" id="{4846E31F-CDBD-138B-E9A6-786DF6C2B83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4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948A659-95DE-2B87-4919-F997343E2FF0}"/>
              </a:ext>
            </a:extLst>
          </p:cNvPr>
          <p:cNvSpPr>
            <a:spLocks noGrp="1"/>
          </p:cNvSpPr>
          <p:nvPr>
            <p:ph type="title"/>
          </p:nvPr>
        </p:nvSpPr>
        <p:spPr>
          <a:xfrm>
            <a:off x="2427986" y="1143000"/>
            <a:ext cx="7729728" cy="1982199"/>
          </a:xfrm>
          <a:solidFill>
            <a:srgbClr val="FFFFFF">
              <a:alpha val="80000"/>
            </a:srgbClr>
          </a:solidFill>
        </p:spPr>
        <p:txBody>
          <a:bodyPr vert="horz" lIns="182880" tIns="182880" rIns="182880" bIns="182880" rtlCol="0" anchor="ctr">
            <a:normAutofit/>
          </a:bodyPr>
          <a:lstStyle/>
          <a:p>
            <a:r>
              <a:rPr lang="en-US" sz="3200" kern="1200" cap="all" spc="200" baseline="0" dirty="0">
                <a:solidFill>
                  <a:srgbClr val="262626"/>
                </a:solidFill>
                <a:latin typeface="+mj-lt"/>
                <a:ea typeface="+mj-ea"/>
                <a:cs typeface="+mj-cs"/>
              </a:rPr>
              <a:t>Second Point: Every challenge and illness we face is part of a bigger plan</a:t>
            </a:r>
          </a:p>
        </p:txBody>
      </p:sp>
      <p:grpSp>
        <p:nvGrpSpPr>
          <p:cNvPr id="7" name="Group 6">
            <a:extLst>
              <a:ext uri="{FF2B5EF4-FFF2-40B4-BE49-F238E27FC236}">
                <a16:creationId xmlns:a16="http://schemas.microsoft.com/office/drawing/2014/main" id="{D174C94B-CD5C-1008-7884-069E087A94FF}"/>
              </a:ext>
            </a:extLst>
          </p:cNvPr>
          <p:cNvGrpSpPr/>
          <p:nvPr/>
        </p:nvGrpSpPr>
        <p:grpSpPr>
          <a:xfrm>
            <a:off x="1568450" y="3732802"/>
            <a:ext cx="9448800" cy="1477328"/>
            <a:chOff x="1625600" y="4368800"/>
            <a:chExt cx="9448800" cy="1477328"/>
          </a:xfrm>
        </p:grpSpPr>
        <p:sp>
          <p:nvSpPr>
            <p:cNvPr id="4" name="TextBox 3">
              <a:extLst>
                <a:ext uri="{FF2B5EF4-FFF2-40B4-BE49-F238E27FC236}">
                  <a16:creationId xmlns:a16="http://schemas.microsoft.com/office/drawing/2014/main" id="{22F2932B-4225-066E-08C4-E340B3483DF4}"/>
                </a:ext>
              </a:extLst>
            </p:cNvPr>
            <p:cNvSpPr txBox="1"/>
            <p:nvPr/>
          </p:nvSpPr>
          <p:spPr>
            <a:xfrm>
              <a:off x="1625600" y="4368800"/>
              <a:ext cx="3111500" cy="1477328"/>
            </a:xfrm>
            <a:prstGeom prst="rect">
              <a:avLst/>
            </a:prstGeom>
            <a:noFill/>
          </p:spPr>
          <p:txBody>
            <a:bodyPr wrap="square" rtlCol="0">
              <a:spAutoFit/>
            </a:bodyPr>
            <a:lstStyle/>
            <a:p>
              <a:r>
                <a:rPr lang="en-US" dirty="0">
                  <a:solidFill>
                    <a:schemeClr val="bg1"/>
                  </a:solidFill>
                </a:rPr>
                <a:t>Reason #1: Our bodies are beautiful garments crafted by Allah SWT. Like models, we demonstrate Allah’s various names.</a:t>
              </a:r>
            </a:p>
          </p:txBody>
        </p:sp>
        <p:sp>
          <p:nvSpPr>
            <p:cNvPr id="5" name="TextBox 4">
              <a:extLst>
                <a:ext uri="{FF2B5EF4-FFF2-40B4-BE49-F238E27FC236}">
                  <a16:creationId xmlns:a16="http://schemas.microsoft.com/office/drawing/2014/main" id="{3AD622BF-BF9A-10C1-F8E9-27B79E637CB0}"/>
                </a:ext>
              </a:extLst>
            </p:cNvPr>
            <p:cNvSpPr txBox="1"/>
            <p:nvPr/>
          </p:nvSpPr>
          <p:spPr>
            <a:xfrm>
              <a:off x="4737100" y="4368800"/>
              <a:ext cx="3111500" cy="923330"/>
            </a:xfrm>
            <a:prstGeom prst="rect">
              <a:avLst/>
            </a:prstGeom>
            <a:noFill/>
          </p:spPr>
          <p:txBody>
            <a:bodyPr wrap="square" rtlCol="0">
              <a:spAutoFit/>
            </a:bodyPr>
            <a:lstStyle/>
            <a:p>
              <a:r>
                <a:rPr lang="en-US" dirty="0">
                  <a:solidFill>
                    <a:schemeClr val="bg1"/>
                  </a:solidFill>
                </a:rPr>
                <a:t>Reason #2: Life gains meaning, refinement, and strength through challenges &amp; illnesses.</a:t>
              </a:r>
            </a:p>
          </p:txBody>
        </p:sp>
        <p:sp>
          <p:nvSpPr>
            <p:cNvPr id="6" name="TextBox 5">
              <a:extLst>
                <a:ext uri="{FF2B5EF4-FFF2-40B4-BE49-F238E27FC236}">
                  <a16:creationId xmlns:a16="http://schemas.microsoft.com/office/drawing/2014/main" id="{4898B1B6-B3FF-05D7-AE0A-1FAC0A7EF021}"/>
                </a:ext>
              </a:extLst>
            </p:cNvPr>
            <p:cNvSpPr txBox="1"/>
            <p:nvPr/>
          </p:nvSpPr>
          <p:spPr>
            <a:xfrm>
              <a:off x="7962900" y="4368800"/>
              <a:ext cx="3111500" cy="1477328"/>
            </a:xfrm>
            <a:prstGeom prst="rect">
              <a:avLst/>
            </a:prstGeom>
            <a:noFill/>
          </p:spPr>
          <p:txBody>
            <a:bodyPr wrap="square" rtlCol="0">
              <a:spAutoFit/>
            </a:bodyPr>
            <a:lstStyle/>
            <a:p>
              <a:r>
                <a:rPr lang="en-US" dirty="0">
                  <a:solidFill>
                    <a:schemeClr val="bg1"/>
                  </a:solidFill>
                </a:rPr>
                <a:t>Reason #3: Our world is a place of testing and service, not one of constant pleasure or immediate reward for good deeds.</a:t>
              </a:r>
            </a:p>
          </p:txBody>
        </p:sp>
      </p:grpSp>
    </p:spTree>
    <p:extLst>
      <p:ext uri="{BB962C8B-B14F-4D97-AF65-F5344CB8AC3E}">
        <p14:creationId xmlns:p14="http://schemas.microsoft.com/office/powerpoint/2010/main" val="3921860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BC9332-7F4F-2EC8-A1E7-831F3F9F2FE7}"/>
              </a:ext>
            </a:extLst>
          </p:cNvPr>
          <p:cNvSpPr>
            <a:spLocks noGrp="1"/>
          </p:cNvSpPr>
          <p:nvPr>
            <p:ph type="title"/>
          </p:nvPr>
        </p:nvSpPr>
        <p:spPr>
          <a:xfrm>
            <a:off x="1262729" y="1289303"/>
            <a:ext cx="9638443" cy="3339303"/>
          </a:xfrm>
          <a:ln>
            <a:noFill/>
          </a:ln>
        </p:spPr>
        <p:txBody>
          <a:bodyPr vert="horz" lIns="274320" tIns="182880" rIns="274320" bIns="182880" rtlCol="0" anchor="ctr" anchorCtr="1">
            <a:normAutofit/>
          </a:bodyPr>
          <a:lstStyle/>
          <a:p>
            <a:r>
              <a:rPr lang="en-US" sz="2400" b="0" i="0" u="none" strike="noStrike" kern="1200" cap="all" spc="200" baseline="0" dirty="0">
                <a:solidFill>
                  <a:srgbClr val="262626"/>
                </a:solidFill>
                <a:effectLst/>
                <a:latin typeface="+mj-lt"/>
                <a:ea typeface="+mj-ea"/>
                <a:cs typeface="+mj-cs"/>
              </a:rPr>
              <a:t>Therefore, diseases and misfortunes—</a:t>
            </a:r>
            <a:r>
              <a:rPr lang="en-US" sz="2400" b="0" i="1" u="sng" strike="noStrike" kern="1200" cap="all" spc="200" baseline="0" dirty="0">
                <a:solidFill>
                  <a:srgbClr val="262626"/>
                </a:solidFill>
                <a:effectLst/>
                <a:latin typeface="+mj-lt"/>
                <a:ea typeface="+mj-ea"/>
                <a:cs typeface="+mj-cs"/>
              </a:rPr>
              <a:t>when they don't harm our faith and are patiently endured</a:t>
            </a:r>
            <a:r>
              <a:rPr lang="en-US" sz="2400" b="0" i="0" u="none" strike="noStrike" kern="1200" cap="all" spc="200" baseline="0" dirty="0">
                <a:solidFill>
                  <a:srgbClr val="262626"/>
                </a:solidFill>
                <a:effectLst/>
                <a:latin typeface="+mj-lt"/>
                <a:ea typeface="+mj-ea"/>
                <a:cs typeface="+mj-cs"/>
              </a:rPr>
              <a:t>—actually </a:t>
            </a:r>
            <a:r>
              <a:rPr lang="en-US" sz="2400" b="1" i="0" u="none" strike="noStrike" kern="1200" cap="all" spc="200" baseline="0" dirty="0">
                <a:solidFill>
                  <a:srgbClr val="262626"/>
                </a:solidFill>
                <a:effectLst/>
                <a:highlight>
                  <a:srgbClr val="FFFF00"/>
                </a:highlight>
                <a:latin typeface="+mj-lt"/>
                <a:ea typeface="+mj-ea"/>
                <a:cs typeface="+mj-cs"/>
              </a:rPr>
              <a:t>enhance our service to God</a:t>
            </a:r>
            <a:r>
              <a:rPr lang="en-US" sz="2400" b="0" i="0" u="none" strike="noStrike" kern="1200" cap="all" spc="200" baseline="0" dirty="0">
                <a:solidFill>
                  <a:srgbClr val="262626"/>
                </a:solidFill>
                <a:effectLst/>
                <a:latin typeface="+mj-lt"/>
                <a:ea typeface="+mj-ea"/>
                <a:cs typeface="+mj-cs"/>
              </a:rPr>
              <a:t>. </a:t>
            </a:r>
            <a:br>
              <a:rPr lang="en-US" sz="2400" b="0" i="0" u="none" strike="noStrike" kern="1200" cap="all" spc="200" baseline="0" dirty="0">
                <a:solidFill>
                  <a:srgbClr val="262626"/>
                </a:solidFill>
                <a:effectLst/>
                <a:latin typeface="+mj-lt"/>
                <a:ea typeface="+mj-ea"/>
                <a:cs typeface="+mj-cs"/>
              </a:rPr>
            </a:br>
            <a:br>
              <a:rPr lang="en-US" sz="2400" b="0" i="0" u="none" strike="noStrike" kern="1200" cap="all" spc="200" baseline="0" dirty="0">
                <a:solidFill>
                  <a:srgbClr val="262626"/>
                </a:solidFill>
                <a:effectLst/>
                <a:latin typeface="+mj-lt"/>
                <a:ea typeface="+mj-ea"/>
                <a:cs typeface="+mj-cs"/>
              </a:rPr>
            </a:br>
            <a:r>
              <a:rPr lang="en-US" sz="2400" b="1" i="0" u="none" strike="noStrike" kern="1200" cap="all" spc="200" baseline="0" dirty="0">
                <a:solidFill>
                  <a:srgbClr val="262626"/>
                </a:solidFill>
                <a:effectLst/>
                <a:highlight>
                  <a:srgbClr val="FFFF00"/>
                </a:highlight>
                <a:latin typeface="+mj-lt"/>
                <a:ea typeface="+mj-ea"/>
                <a:cs typeface="+mj-cs"/>
              </a:rPr>
              <a:t>Such experiences can turn each hour of worship into the equivalent of a whole day’s worth of worship</a:t>
            </a:r>
            <a:r>
              <a:rPr lang="en-US" sz="2400" b="0" i="0" u="none" strike="noStrike" kern="1200" cap="all" spc="200" baseline="0" dirty="0">
                <a:solidFill>
                  <a:srgbClr val="262626"/>
                </a:solidFill>
                <a:effectLst/>
                <a:latin typeface="+mj-lt"/>
                <a:ea typeface="+mj-ea"/>
                <a:cs typeface="+mj-cs"/>
              </a:rPr>
              <a:t>. Instead of complaining, we should offer thanks for these opportunities to deepen our worship.</a:t>
            </a:r>
            <a:endParaRPr lang="en-US" sz="2400" kern="1200" cap="all" spc="200" baseline="0" dirty="0">
              <a:solidFill>
                <a:srgbClr val="262626"/>
              </a:solidFill>
              <a:latin typeface="+mj-lt"/>
              <a:ea typeface="+mj-ea"/>
              <a:cs typeface="+mj-cs"/>
            </a:endParaRPr>
          </a:p>
        </p:txBody>
      </p:sp>
    </p:spTree>
    <p:extLst>
      <p:ext uri="{BB962C8B-B14F-4D97-AF65-F5344CB8AC3E}">
        <p14:creationId xmlns:p14="http://schemas.microsoft.com/office/powerpoint/2010/main" val="2745178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How to stop thinking about my past - Quora">
            <a:extLst>
              <a:ext uri="{FF2B5EF4-FFF2-40B4-BE49-F238E27FC236}">
                <a16:creationId xmlns:a16="http://schemas.microsoft.com/office/drawing/2014/main" id="{E8C97837-A8D9-06E7-6282-974D321A4E5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4240" b="149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972E85E-B49F-5305-5B55-B722CB6A4635}"/>
              </a:ext>
            </a:extLst>
          </p:cNvPr>
          <p:cNvSpPr>
            <a:spLocks noGrp="1"/>
          </p:cNvSpPr>
          <p:nvPr>
            <p:ph type="title"/>
          </p:nvPr>
        </p:nvSpPr>
        <p:spPr>
          <a:xfrm>
            <a:off x="1600200" y="1841500"/>
            <a:ext cx="8991600" cy="2832100"/>
          </a:xfr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p>
            <a:r>
              <a:rPr lang="en-US" sz="3600" dirty="0">
                <a:solidFill>
                  <a:schemeClr val="tx1"/>
                </a:solidFill>
              </a:rPr>
              <a:t>Third point: </a:t>
            </a:r>
            <a:r>
              <a:rPr lang="en-US" sz="3600" b="0" i="0" u="none" strike="noStrike" dirty="0">
                <a:solidFill>
                  <a:schemeClr val="tx1"/>
                </a:solidFill>
                <a:effectLst/>
              </a:rPr>
              <a:t>When we think about our past, we usually feel either regret or gratitude</a:t>
            </a:r>
            <a:endParaRPr lang="en-US" sz="3600" dirty="0">
              <a:solidFill>
                <a:schemeClr val="tx1"/>
              </a:solidFill>
            </a:endParaRPr>
          </a:p>
        </p:txBody>
      </p:sp>
    </p:spTree>
    <p:extLst>
      <p:ext uri="{BB962C8B-B14F-4D97-AF65-F5344CB8AC3E}">
        <p14:creationId xmlns:p14="http://schemas.microsoft.com/office/powerpoint/2010/main" val="3677679173"/>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083" name="Rectangle 3082">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Sabr Pendant – Eterno India">
            <a:extLst>
              <a:ext uri="{FF2B5EF4-FFF2-40B4-BE49-F238E27FC236}">
                <a16:creationId xmlns:a16="http://schemas.microsoft.com/office/drawing/2014/main" id="{1C1A0524-EBBD-E5C8-E415-170C9537E5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62" r="1" b="3498"/>
          <a:stretch/>
        </p:blipFill>
        <p:spPr bwMode="auto">
          <a:xfrm>
            <a:off x="4650909" y="10"/>
            <a:ext cx="7541090" cy="6857989"/>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308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EC12A3-185C-0578-0A58-893E20087776}"/>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sz="2200" dirty="0">
                <a:solidFill>
                  <a:schemeClr val="bg1"/>
                </a:solidFill>
              </a:rPr>
              <a:t>Fourth Point: We shouldn’t waste the patience that Allah gave us </a:t>
            </a:r>
          </a:p>
        </p:txBody>
      </p:sp>
      <p:sp>
        <p:nvSpPr>
          <p:cNvPr id="3" name="Content Placeholder 2">
            <a:extLst>
              <a:ext uri="{FF2B5EF4-FFF2-40B4-BE49-F238E27FC236}">
                <a16:creationId xmlns:a16="http://schemas.microsoft.com/office/drawing/2014/main" id="{E2B20D31-B6E5-7C85-CD9A-832AE85F12AB}"/>
              </a:ext>
            </a:extLst>
          </p:cNvPr>
          <p:cNvSpPr>
            <a:spLocks noGrp="1"/>
          </p:cNvSpPr>
          <p:nvPr>
            <p:ph idx="1"/>
          </p:nvPr>
        </p:nvSpPr>
        <p:spPr>
          <a:xfrm>
            <a:off x="643468" y="2638044"/>
            <a:ext cx="3363974" cy="3415622"/>
          </a:xfrm>
        </p:spPr>
        <p:txBody>
          <a:bodyPr>
            <a:normAutofit fontScale="92500"/>
          </a:bodyPr>
          <a:lstStyle/>
          <a:p>
            <a:r>
              <a:rPr lang="en-US" sz="2800" dirty="0">
                <a:solidFill>
                  <a:schemeClr val="bg1"/>
                </a:solidFill>
              </a:rPr>
              <a:t>In essence, </a:t>
            </a:r>
            <a:r>
              <a:rPr lang="en-US" sz="2800" i="1" dirty="0">
                <a:solidFill>
                  <a:schemeClr val="bg1"/>
                </a:solidFill>
              </a:rPr>
              <a:t>thankfulness increases Divine bounty, while complaints increase misfortune</a:t>
            </a:r>
            <a:r>
              <a:rPr lang="en-US" sz="2800" dirty="0">
                <a:solidFill>
                  <a:schemeClr val="bg1"/>
                </a:solidFill>
              </a:rPr>
              <a:t>, leaving no reason for justified compassion.</a:t>
            </a:r>
          </a:p>
        </p:txBody>
      </p:sp>
    </p:spTree>
    <p:extLst>
      <p:ext uri="{BB962C8B-B14F-4D97-AF65-F5344CB8AC3E}">
        <p14:creationId xmlns:p14="http://schemas.microsoft.com/office/powerpoint/2010/main" val="3298163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Red cherry in water">
            <a:extLst>
              <a:ext uri="{FF2B5EF4-FFF2-40B4-BE49-F238E27FC236}">
                <a16:creationId xmlns:a16="http://schemas.microsoft.com/office/drawing/2014/main" id="{148B7635-8EDB-DB22-8D94-339871753CF0}"/>
              </a:ext>
            </a:extLst>
          </p:cNvPr>
          <p:cNvPicPr>
            <a:picLocks noChangeAspect="1"/>
          </p:cNvPicPr>
          <p:nvPr/>
        </p:nvPicPr>
        <p:blipFill rotWithShape="1">
          <a:blip r:embed="rId3"/>
          <a:srcRect l="33406" r="7260" b="-1"/>
          <a:stretch/>
        </p:blipFill>
        <p:spPr>
          <a:xfrm>
            <a:off x="642" y="10"/>
            <a:ext cx="6096000" cy="6857990"/>
          </a:xfrm>
          <a:prstGeom prst="rect">
            <a:avLst/>
          </a:prstGeom>
        </p:spPr>
      </p:pic>
      <p:sp>
        <p:nvSpPr>
          <p:cNvPr id="2" name="Title 1">
            <a:extLst>
              <a:ext uri="{FF2B5EF4-FFF2-40B4-BE49-F238E27FC236}">
                <a16:creationId xmlns:a16="http://schemas.microsoft.com/office/drawing/2014/main" id="{CABF0F33-0F39-B484-88B5-59CFB9225604}"/>
              </a:ext>
            </a:extLst>
          </p:cNvPr>
          <p:cNvSpPr>
            <a:spLocks noGrp="1"/>
          </p:cNvSpPr>
          <p:nvPr>
            <p:ph type="title"/>
          </p:nvPr>
        </p:nvSpPr>
        <p:spPr>
          <a:xfrm>
            <a:off x="804672" y="2841505"/>
            <a:ext cx="4487298" cy="1174991"/>
          </a:xfrm>
          <a:solidFill>
            <a:schemeClr val="tx1">
              <a:alpha val="60000"/>
            </a:schemeClr>
          </a:solidFill>
          <a:ln>
            <a:solidFill>
              <a:schemeClr val="bg1"/>
            </a:solidFill>
          </a:ln>
        </p:spPr>
        <p:txBody>
          <a:bodyPr>
            <a:normAutofit/>
          </a:bodyPr>
          <a:lstStyle/>
          <a:p>
            <a:r>
              <a:rPr lang="en-US" sz="2400">
                <a:solidFill>
                  <a:schemeClr val="bg1"/>
                </a:solidFill>
              </a:rPr>
              <a:t>Fifth point – three matters</a:t>
            </a:r>
          </a:p>
        </p:txBody>
      </p:sp>
      <p:sp>
        <p:nvSpPr>
          <p:cNvPr id="3" name="Content Placeholder 2">
            <a:extLst>
              <a:ext uri="{FF2B5EF4-FFF2-40B4-BE49-F238E27FC236}">
                <a16:creationId xmlns:a16="http://schemas.microsoft.com/office/drawing/2014/main" id="{989BFA9B-C960-7984-AB66-DC0D034F30B7}"/>
              </a:ext>
            </a:extLst>
          </p:cNvPr>
          <p:cNvSpPr>
            <a:spLocks noGrp="1"/>
          </p:cNvSpPr>
          <p:nvPr>
            <p:ph idx="1"/>
          </p:nvPr>
        </p:nvSpPr>
        <p:spPr>
          <a:xfrm>
            <a:off x="6743941" y="976129"/>
            <a:ext cx="4804931" cy="4919815"/>
          </a:xfrm>
        </p:spPr>
        <p:txBody>
          <a:bodyPr anchor="ctr">
            <a:normAutofit lnSpcReduction="10000"/>
          </a:bodyPr>
          <a:lstStyle/>
          <a:p>
            <a:pPr>
              <a:lnSpc>
                <a:spcPct val="90000"/>
              </a:lnSpc>
            </a:pPr>
            <a:r>
              <a:rPr lang="en-US" b="1" dirty="0"/>
              <a:t>First Matter: </a:t>
            </a:r>
            <a:r>
              <a:rPr lang="en-US" b="1" i="0" u="none" strike="noStrike" dirty="0">
                <a:effectLst/>
              </a:rPr>
              <a:t>Some such misfortunes are merciful warnings from the All-Merciful One</a:t>
            </a:r>
          </a:p>
          <a:p>
            <a:pPr lvl="1">
              <a:lnSpc>
                <a:spcPct val="90000"/>
              </a:lnSpc>
            </a:pPr>
            <a:r>
              <a:rPr lang="en-US" b="0" i="0" u="none" strike="noStrike" dirty="0">
                <a:effectLst/>
              </a:rPr>
              <a:t>Diseases, often seen as misfortunes, are actually favors from God and means of purification. A Prophetic Tradition says, “Just as a tree drops its ripe fruit when shaken, so too do sins fall away through the shivering of a fever.”</a:t>
            </a:r>
          </a:p>
          <a:p>
            <a:pPr>
              <a:lnSpc>
                <a:spcPct val="90000"/>
              </a:lnSpc>
            </a:pPr>
            <a:r>
              <a:rPr lang="en-US" b="1" dirty="0"/>
              <a:t>Second Matter: </a:t>
            </a:r>
            <a:r>
              <a:rPr lang="en-US" b="1" i="0" u="none" strike="noStrike" dirty="0">
                <a:effectLst/>
              </a:rPr>
              <a:t>Physical misfortunes grow when seen as large and shrink when seen as small</a:t>
            </a:r>
          </a:p>
          <a:p>
            <a:pPr lvl="1">
              <a:lnSpc>
                <a:spcPct val="90000"/>
              </a:lnSpc>
            </a:pPr>
            <a:r>
              <a:rPr lang="en-US" dirty="0"/>
              <a:t>Just like</a:t>
            </a:r>
            <a:r>
              <a:rPr lang="en-US" b="0" i="0" u="none" strike="noStrike" dirty="0">
                <a:effectLst/>
              </a:rPr>
              <a:t> if we try to ward off an attacking swarm of bees, they become more aggressive, but if we ignore them, they disperse.</a:t>
            </a:r>
          </a:p>
          <a:p>
            <a:pPr>
              <a:lnSpc>
                <a:spcPct val="90000"/>
              </a:lnSpc>
            </a:pPr>
            <a:r>
              <a:rPr lang="en-US" b="1" i="0" u="none" strike="noStrike" dirty="0">
                <a:effectLst/>
              </a:rPr>
              <a:t>Third Matter: Each age has its own characteristics</a:t>
            </a:r>
          </a:p>
          <a:p>
            <a:pPr lvl="1">
              <a:lnSpc>
                <a:spcPct val="90000"/>
              </a:lnSpc>
            </a:pPr>
            <a:r>
              <a:rPr lang="en-US" b="0" i="0" u="none" strike="noStrike" dirty="0">
                <a:effectLst/>
              </a:rPr>
              <a:t>Although illness causes some trouble in their brief, transient worldly life, it is beneficial for their eternal life. It counts as a form of worship.</a:t>
            </a:r>
          </a:p>
          <a:p>
            <a:pPr lvl="1">
              <a:lnSpc>
                <a:spcPct val="90000"/>
              </a:lnSpc>
            </a:pPr>
            <a:endParaRPr lang="en-US" b="0" i="0" u="none" strike="noStrike" dirty="0">
              <a:effectLst/>
            </a:endParaRPr>
          </a:p>
        </p:txBody>
      </p:sp>
    </p:spTree>
    <p:extLst>
      <p:ext uri="{BB962C8B-B14F-4D97-AF65-F5344CB8AC3E}">
        <p14:creationId xmlns:p14="http://schemas.microsoft.com/office/powerpoint/2010/main" val="3296609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8BFE3-A627-02DD-0529-DE9203E0EE67}"/>
              </a:ext>
            </a:extLst>
          </p:cNvPr>
          <p:cNvSpPr>
            <a:spLocks noGrp="1"/>
          </p:cNvSpPr>
          <p:nvPr>
            <p:ph type="title"/>
          </p:nvPr>
        </p:nvSpPr>
        <p:spPr>
          <a:xfrm>
            <a:off x="804672" y="964692"/>
            <a:ext cx="3066937" cy="1188720"/>
          </a:xfrm>
        </p:spPr>
        <p:txBody>
          <a:bodyPr>
            <a:normAutofit/>
          </a:bodyPr>
          <a:lstStyle/>
          <a:p>
            <a:r>
              <a:rPr lang="en-US" dirty="0"/>
              <a:t>Conclusion &amp; takeaways</a:t>
            </a:r>
          </a:p>
        </p:txBody>
      </p:sp>
      <p:sp>
        <p:nvSpPr>
          <p:cNvPr id="3" name="Content Placeholder 2">
            <a:extLst>
              <a:ext uri="{FF2B5EF4-FFF2-40B4-BE49-F238E27FC236}">
                <a16:creationId xmlns:a16="http://schemas.microsoft.com/office/drawing/2014/main" id="{9DA49F28-BA44-0CB2-AA6F-925F88F81B72}"/>
              </a:ext>
            </a:extLst>
          </p:cNvPr>
          <p:cNvSpPr>
            <a:spLocks noGrp="1"/>
          </p:cNvSpPr>
          <p:nvPr>
            <p:ph idx="1"/>
          </p:nvPr>
        </p:nvSpPr>
        <p:spPr>
          <a:xfrm>
            <a:off x="803244" y="2638044"/>
            <a:ext cx="3063765" cy="3263206"/>
          </a:xfrm>
        </p:spPr>
        <p:txBody>
          <a:bodyPr>
            <a:normAutofit/>
          </a:bodyPr>
          <a:lstStyle/>
          <a:p>
            <a:r>
              <a:rPr lang="en-US" dirty="0"/>
              <a:t>1. Human weakness shows Allah’s strength</a:t>
            </a:r>
          </a:p>
          <a:p>
            <a:r>
              <a:rPr lang="en-US" dirty="0"/>
              <a:t>2. We need good times &amp; bad times </a:t>
            </a:r>
          </a:p>
          <a:p>
            <a:r>
              <a:rPr lang="en-US" dirty="0"/>
              <a:t>3. The Reflection of Allah’s qualities </a:t>
            </a:r>
          </a:p>
          <a:p>
            <a:r>
              <a:rPr lang="en-US" dirty="0"/>
              <a:t>4. Our lives tell a story </a:t>
            </a:r>
          </a:p>
        </p:txBody>
      </p:sp>
      <p:sp>
        <p:nvSpPr>
          <p:cNvPr id="4103" name="Rectangle 4102">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5" name="Rectangle 4104">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he Story of Prophet Ayyub (عَلَيْهِ ٱلسَّلَامُ) - My Islam">
            <a:extLst>
              <a:ext uri="{FF2B5EF4-FFF2-40B4-BE49-F238E27FC236}">
                <a16:creationId xmlns:a16="http://schemas.microsoft.com/office/drawing/2014/main" id="{1B32D089-7E35-6C56-F6ED-386A75ECCE8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23366" y="1440310"/>
            <a:ext cx="6227064" cy="398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196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F079B-FD61-AB48-4275-B378741C9208}"/>
              </a:ext>
            </a:extLst>
          </p:cNvPr>
          <p:cNvSpPr>
            <a:spLocks noGrp="1"/>
          </p:cNvSpPr>
          <p:nvPr>
            <p:ph type="title"/>
          </p:nvPr>
        </p:nvSpPr>
        <p:spPr/>
        <p:txBody>
          <a:bodyPr/>
          <a:lstStyle/>
          <a:p>
            <a:r>
              <a:rPr lang="en-US" dirty="0"/>
              <a:t>sources</a:t>
            </a:r>
          </a:p>
        </p:txBody>
      </p:sp>
      <p:sp>
        <p:nvSpPr>
          <p:cNvPr id="3" name="Content Placeholder 2">
            <a:extLst>
              <a:ext uri="{FF2B5EF4-FFF2-40B4-BE49-F238E27FC236}">
                <a16:creationId xmlns:a16="http://schemas.microsoft.com/office/drawing/2014/main" id="{1DA31A60-22F7-18D4-E2AD-7A808E30F4B7}"/>
              </a:ext>
            </a:extLst>
          </p:cNvPr>
          <p:cNvSpPr>
            <a:spLocks noGrp="1"/>
          </p:cNvSpPr>
          <p:nvPr>
            <p:ph idx="1"/>
          </p:nvPr>
        </p:nvSpPr>
        <p:spPr/>
        <p:txBody>
          <a:bodyPr/>
          <a:lstStyle/>
          <a:p>
            <a:r>
              <a:rPr lang="en-US" dirty="0"/>
              <a:t>The Second Gleam, </a:t>
            </a:r>
            <a:r>
              <a:rPr lang="en-US" dirty="0" err="1"/>
              <a:t>Risale</a:t>
            </a:r>
            <a:r>
              <a:rPr lang="en-US" dirty="0"/>
              <a:t>-I Nur </a:t>
            </a:r>
          </a:p>
          <a:p>
            <a:r>
              <a:rPr lang="en-US" dirty="0"/>
              <a:t>Ibn </a:t>
            </a:r>
            <a:r>
              <a:rPr lang="en-US" dirty="0" err="1"/>
              <a:t>Kathir</a:t>
            </a:r>
            <a:r>
              <a:rPr lang="en-US" dirty="0"/>
              <a:t>, </a:t>
            </a:r>
            <a:r>
              <a:rPr lang="en-US" dirty="0" err="1"/>
              <a:t>Jalalyn</a:t>
            </a:r>
            <a:r>
              <a:rPr lang="en-US" dirty="0"/>
              <a:t>, Ibn Abbas, </a:t>
            </a:r>
            <a:r>
              <a:rPr lang="en-US" dirty="0" err="1"/>
              <a:t>Qurtubi</a:t>
            </a:r>
            <a:r>
              <a:rPr lang="en-US" dirty="0"/>
              <a:t>, and Ali Unal (ayahs 4:78, 6:84, 16:99, 21:83, 35:15, 53:43, 38:41-44, 53:43)</a:t>
            </a:r>
          </a:p>
          <a:p>
            <a:r>
              <a:rPr lang="en-US" dirty="0"/>
              <a:t>The Words, Said Nursi (21</a:t>
            </a:r>
            <a:r>
              <a:rPr lang="en-US" baseline="30000" dirty="0"/>
              <a:t>st</a:t>
            </a:r>
            <a:r>
              <a:rPr lang="en-US" dirty="0"/>
              <a:t> word &amp; 26</a:t>
            </a:r>
            <a:r>
              <a:rPr lang="en-US" baseline="30000" dirty="0"/>
              <a:t>th</a:t>
            </a:r>
            <a:r>
              <a:rPr lang="en-US" dirty="0"/>
              <a:t> word)</a:t>
            </a:r>
          </a:p>
          <a:p>
            <a:r>
              <a:rPr lang="en-US" dirty="0"/>
              <a:t>The Fruits of Belief, Said Nursi</a:t>
            </a:r>
          </a:p>
          <a:p>
            <a:r>
              <a:rPr lang="en-US" dirty="0"/>
              <a:t>Hadith Sources: </a:t>
            </a:r>
            <a:r>
              <a:rPr lang="en-US" dirty="0" err="1"/>
              <a:t>Tirmidhi</a:t>
            </a:r>
            <a:r>
              <a:rPr lang="en-US" dirty="0"/>
              <a:t>, Hurairah, </a:t>
            </a:r>
            <a:r>
              <a:rPr lang="en-US" dirty="0" err="1"/>
              <a:t>Nasai</a:t>
            </a:r>
            <a:r>
              <a:rPr lang="en-US" dirty="0"/>
              <a:t>, Ibn </a:t>
            </a:r>
            <a:r>
              <a:rPr lang="en-US" dirty="0" err="1"/>
              <a:t>Majah</a:t>
            </a:r>
            <a:r>
              <a:rPr lang="en-US" dirty="0"/>
              <a:t>, Al-Hakim, </a:t>
            </a:r>
            <a:r>
              <a:rPr lang="en-US" dirty="0" err="1"/>
              <a:t>Baghawi</a:t>
            </a:r>
            <a:r>
              <a:rPr lang="en-US" dirty="0"/>
              <a:t>, Ahmad</a:t>
            </a:r>
          </a:p>
          <a:p>
            <a:endParaRPr lang="en-US" dirty="0"/>
          </a:p>
          <a:p>
            <a:endParaRPr lang="en-US" dirty="0"/>
          </a:p>
          <a:p>
            <a:endParaRPr lang="en-US" dirty="0"/>
          </a:p>
        </p:txBody>
      </p:sp>
    </p:spTree>
    <p:extLst>
      <p:ext uri="{BB962C8B-B14F-4D97-AF65-F5344CB8AC3E}">
        <p14:creationId xmlns:p14="http://schemas.microsoft.com/office/powerpoint/2010/main" val="1498231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53B0D0-6F9B-2ED3-E38C-54A3E62464C8}"/>
              </a:ext>
            </a:extLst>
          </p:cNvPr>
          <p:cNvSpPr>
            <a:spLocks noGrp="1"/>
          </p:cNvSpPr>
          <p:nvPr>
            <p:ph type="title"/>
          </p:nvPr>
        </p:nvSpPr>
        <p:spPr>
          <a:xfrm>
            <a:off x="2231136" y="467418"/>
            <a:ext cx="7729728" cy="1188720"/>
          </a:xfrm>
          <a:solidFill>
            <a:srgbClr val="FFFFFF"/>
          </a:solidFill>
        </p:spPr>
        <p:txBody>
          <a:bodyPr>
            <a:normAutofit/>
          </a:bodyPr>
          <a:lstStyle/>
          <a:p>
            <a:r>
              <a:rPr lang="en-US" dirty="0"/>
              <a:t>The Unique tafsir of said </a:t>
            </a:r>
            <a:r>
              <a:rPr lang="en-US" dirty="0" err="1"/>
              <a:t>nursi</a:t>
            </a:r>
            <a:r>
              <a:rPr lang="en-US" dirty="0"/>
              <a:t> on the story of prophet </a:t>
            </a:r>
            <a:r>
              <a:rPr lang="en-US" dirty="0" err="1"/>
              <a:t>ayyub</a:t>
            </a:r>
            <a:r>
              <a:rPr lang="en-US" dirty="0"/>
              <a:t> (as)</a:t>
            </a:r>
          </a:p>
        </p:txBody>
      </p:sp>
      <p:sp>
        <p:nvSpPr>
          <p:cNvPr id="3" name="Content Placeholder 2">
            <a:extLst>
              <a:ext uri="{FF2B5EF4-FFF2-40B4-BE49-F238E27FC236}">
                <a16:creationId xmlns:a16="http://schemas.microsoft.com/office/drawing/2014/main" id="{63A97DA1-9B9A-0F8F-9EBB-9F0FB4D6E866}"/>
              </a:ext>
            </a:extLst>
          </p:cNvPr>
          <p:cNvSpPr>
            <a:spLocks noGrp="1"/>
          </p:cNvSpPr>
          <p:nvPr>
            <p:ph idx="1"/>
          </p:nvPr>
        </p:nvSpPr>
        <p:spPr>
          <a:xfrm>
            <a:off x="1706062" y="2291262"/>
            <a:ext cx="8779512" cy="2879256"/>
          </a:xfrm>
        </p:spPr>
        <p:txBody>
          <a:bodyPr>
            <a:normAutofit/>
          </a:bodyPr>
          <a:lstStyle/>
          <a:p>
            <a:r>
              <a:rPr lang="en-US" sz="3600" dirty="0">
                <a:solidFill>
                  <a:srgbClr val="404040"/>
                </a:solidFill>
              </a:rPr>
              <a:t>Two Distinct Aspects:</a:t>
            </a:r>
          </a:p>
          <a:p>
            <a:pPr marL="742950" lvl="1" indent="-514350">
              <a:buFont typeface="+mj-lt"/>
              <a:buAutoNum type="arabicPeriod"/>
            </a:pPr>
            <a:r>
              <a:rPr lang="en-US" sz="3200" dirty="0">
                <a:solidFill>
                  <a:srgbClr val="404040"/>
                </a:solidFill>
              </a:rPr>
              <a:t>He redefines patience &amp; evil</a:t>
            </a:r>
          </a:p>
          <a:p>
            <a:pPr marL="742950" lvl="1" indent="-514350">
              <a:buFont typeface="+mj-lt"/>
              <a:buAutoNum type="arabicPeriod"/>
            </a:pPr>
            <a:r>
              <a:rPr lang="en-US" sz="3200" dirty="0">
                <a:solidFill>
                  <a:srgbClr val="404040"/>
                </a:solidFill>
              </a:rPr>
              <a:t>He focuses on the turning point of the story (Ayyub’s dua) </a:t>
            </a:r>
          </a:p>
        </p:txBody>
      </p:sp>
    </p:spTree>
    <p:extLst>
      <p:ext uri="{BB962C8B-B14F-4D97-AF65-F5344CB8AC3E}">
        <p14:creationId xmlns:p14="http://schemas.microsoft.com/office/powerpoint/2010/main" val="1808904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77CDCA-29E5-F4F1-5253-465045198BF5}"/>
              </a:ext>
            </a:extLst>
          </p:cNvPr>
          <p:cNvSpPr>
            <a:spLocks noGrp="1"/>
          </p:cNvSpPr>
          <p:nvPr>
            <p:ph type="title"/>
          </p:nvPr>
        </p:nvSpPr>
        <p:spPr>
          <a:xfrm>
            <a:off x="2231136" y="467418"/>
            <a:ext cx="7729728" cy="1188720"/>
          </a:xfrm>
          <a:solidFill>
            <a:srgbClr val="FFFFFF"/>
          </a:solidFill>
        </p:spPr>
        <p:txBody>
          <a:bodyPr>
            <a:normAutofit/>
          </a:bodyPr>
          <a:lstStyle/>
          <a:p>
            <a:r>
              <a:rPr lang="en-US" dirty="0"/>
              <a:t>Ayyub in the Qur’an</a:t>
            </a:r>
          </a:p>
        </p:txBody>
      </p:sp>
      <p:pic>
        <p:nvPicPr>
          <p:cNvPr id="5" name="Content Placeholder 4">
            <a:extLst>
              <a:ext uri="{FF2B5EF4-FFF2-40B4-BE49-F238E27FC236}">
                <a16:creationId xmlns:a16="http://schemas.microsoft.com/office/drawing/2014/main" id="{19F0F6E0-C800-5D5C-3ED1-A88528CD9946}"/>
              </a:ext>
            </a:extLst>
          </p:cNvPr>
          <p:cNvPicPr>
            <a:picLocks noGrp="1" noChangeAspect="1"/>
          </p:cNvPicPr>
          <p:nvPr>
            <p:ph idx="1"/>
          </p:nvPr>
        </p:nvPicPr>
        <p:blipFill>
          <a:blip r:embed="rId3"/>
          <a:stretch>
            <a:fillRect/>
          </a:stretch>
        </p:blipFill>
        <p:spPr>
          <a:xfrm>
            <a:off x="1716974" y="2123556"/>
            <a:ext cx="8925952" cy="3275757"/>
          </a:xfrm>
        </p:spPr>
      </p:pic>
    </p:spTree>
    <p:extLst>
      <p:ext uri="{BB962C8B-B14F-4D97-AF65-F5344CB8AC3E}">
        <p14:creationId xmlns:p14="http://schemas.microsoft.com/office/powerpoint/2010/main" val="3618950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FA21C72-692C-49FD-9EB4-DDDDDEBD4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6">
            <a:extLst>
              <a:ext uri="{FF2B5EF4-FFF2-40B4-BE49-F238E27FC236}">
                <a16:creationId xmlns:a16="http://schemas.microsoft.com/office/drawing/2014/main" id="{27CCDD5B-2358-89CA-D62F-6B0282E47D9D}"/>
              </a:ext>
            </a:extLst>
          </p:cNvPr>
          <p:cNvPicPr>
            <a:picLocks noGrp="1" noChangeAspect="1"/>
          </p:cNvPicPr>
          <p:nvPr>
            <p:ph sz="half" idx="2"/>
          </p:nvPr>
        </p:nvPicPr>
        <p:blipFill>
          <a:blip r:embed="rId3"/>
          <a:stretch>
            <a:fillRect/>
          </a:stretch>
        </p:blipFill>
        <p:spPr>
          <a:xfrm>
            <a:off x="2438400" y="1181683"/>
            <a:ext cx="8040914" cy="4603424"/>
          </a:xfrm>
          <a:prstGeom prst="rect">
            <a:avLst/>
          </a:prstGeom>
        </p:spPr>
      </p:pic>
      <p:sp>
        <p:nvSpPr>
          <p:cNvPr id="24" name="Oval 23">
            <a:extLst>
              <a:ext uri="{FF2B5EF4-FFF2-40B4-BE49-F238E27FC236}">
                <a16:creationId xmlns:a16="http://schemas.microsoft.com/office/drawing/2014/main" id="{FBAF941A-6830-47A3-B63C-7C7B66AEA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D17D3A-EB55-00FA-206C-DA18C7316FD6}"/>
              </a:ext>
            </a:extLst>
          </p:cNvPr>
          <p:cNvSpPr>
            <a:spLocks noGrp="1"/>
          </p:cNvSpPr>
          <p:nvPr>
            <p:ph type="title"/>
          </p:nvPr>
        </p:nvSpPr>
        <p:spPr>
          <a:xfrm>
            <a:off x="796972" y="789110"/>
            <a:ext cx="1828800" cy="1828800"/>
          </a:xfrm>
          <a:prstGeom prst="ellipse">
            <a:avLst/>
          </a:prstGeom>
          <a:noFill/>
          <a:ln>
            <a:solidFill>
              <a:srgbClr val="FFFFFF"/>
            </a:solidFill>
          </a:ln>
        </p:spPr>
        <p:txBody>
          <a:bodyPr vert="horz" lIns="182880" tIns="182880" rIns="182880" bIns="182880" rtlCol="0" anchor="ctr">
            <a:normAutofit/>
          </a:bodyPr>
          <a:lstStyle/>
          <a:p>
            <a:r>
              <a:rPr lang="en-US" sz="1600">
                <a:solidFill>
                  <a:srgbClr val="FFFFFF"/>
                </a:solidFill>
              </a:rPr>
              <a:t>Ayyub in the Qur’an</a:t>
            </a:r>
          </a:p>
        </p:txBody>
      </p:sp>
    </p:spTree>
    <p:extLst>
      <p:ext uri="{BB962C8B-B14F-4D97-AF65-F5344CB8AC3E}">
        <p14:creationId xmlns:p14="http://schemas.microsoft.com/office/powerpoint/2010/main" val="3929023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FA21C72-692C-49FD-9EB4-DDDDDEBD4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B295F19-87C3-7766-354B-DDE980B1378B}"/>
              </a:ext>
            </a:extLst>
          </p:cNvPr>
          <p:cNvPicPr>
            <a:picLocks noChangeAspect="1"/>
          </p:cNvPicPr>
          <p:nvPr/>
        </p:nvPicPr>
        <p:blipFill>
          <a:blip r:embed="rId3"/>
          <a:stretch>
            <a:fillRect/>
          </a:stretch>
        </p:blipFill>
        <p:spPr>
          <a:xfrm>
            <a:off x="2366210" y="1311624"/>
            <a:ext cx="7915425" cy="4234752"/>
          </a:xfrm>
          <a:prstGeom prst="rect">
            <a:avLst/>
          </a:prstGeom>
        </p:spPr>
      </p:pic>
      <p:sp>
        <p:nvSpPr>
          <p:cNvPr id="31" name="Oval 30">
            <a:extLst>
              <a:ext uri="{FF2B5EF4-FFF2-40B4-BE49-F238E27FC236}">
                <a16:creationId xmlns:a16="http://schemas.microsoft.com/office/drawing/2014/main" id="{FBAF941A-6830-47A3-B63C-7C7B66AEA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D17D3A-EB55-00FA-206C-DA18C7316FD6}"/>
              </a:ext>
            </a:extLst>
          </p:cNvPr>
          <p:cNvSpPr>
            <a:spLocks noGrp="1"/>
          </p:cNvSpPr>
          <p:nvPr>
            <p:ph type="title"/>
          </p:nvPr>
        </p:nvSpPr>
        <p:spPr>
          <a:xfrm>
            <a:off x="796972" y="789110"/>
            <a:ext cx="1828800" cy="1828800"/>
          </a:xfrm>
          <a:prstGeom prst="ellipse">
            <a:avLst/>
          </a:prstGeom>
          <a:noFill/>
          <a:ln>
            <a:solidFill>
              <a:srgbClr val="FFFFFF"/>
            </a:solidFill>
          </a:ln>
        </p:spPr>
        <p:txBody>
          <a:bodyPr vert="horz" lIns="182880" tIns="182880" rIns="182880" bIns="182880" rtlCol="0" anchor="ctr">
            <a:normAutofit/>
          </a:bodyPr>
          <a:lstStyle/>
          <a:p>
            <a:r>
              <a:rPr lang="en-US" sz="1600">
                <a:solidFill>
                  <a:srgbClr val="FFFFFF"/>
                </a:solidFill>
              </a:rPr>
              <a:t>Ayyub in the Qur’an</a:t>
            </a:r>
          </a:p>
        </p:txBody>
      </p:sp>
    </p:spTree>
    <p:extLst>
      <p:ext uri="{BB962C8B-B14F-4D97-AF65-F5344CB8AC3E}">
        <p14:creationId xmlns:p14="http://schemas.microsoft.com/office/powerpoint/2010/main" val="3117358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FA21C72-692C-49FD-9EB4-DDDDDEBD4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E1AD368-50A7-A0AC-40C1-84C5EAD32B7A}"/>
              </a:ext>
            </a:extLst>
          </p:cNvPr>
          <p:cNvPicPr>
            <a:picLocks noChangeAspect="1"/>
          </p:cNvPicPr>
          <p:nvPr/>
        </p:nvPicPr>
        <p:blipFill>
          <a:blip r:embed="rId3"/>
          <a:stretch>
            <a:fillRect/>
          </a:stretch>
        </p:blipFill>
        <p:spPr>
          <a:xfrm>
            <a:off x="2366210" y="1370990"/>
            <a:ext cx="7915425" cy="4116020"/>
          </a:xfrm>
          <a:prstGeom prst="rect">
            <a:avLst/>
          </a:prstGeom>
        </p:spPr>
      </p:pic>
      <p:sp>
        <p:nvSpPr>
          <p:cNvPr id="38" name="Oval 37">
            <a:extLst>
              <a:ext uri="{FF2B5EF4-FFF2-40B4-BE49-F238E27FC236}">
                <a16:creationId xmlns:a16="http://schemas.microsoft.com/office/drawing/2014/main" id="{FBAF941A-6830-47A3-B63C-7C7B66AEA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D17D3A-EB55-00FA-206C-DA18C7316FD6}"/>
              </a:ext>
            </a:extLst>
          </p:cNvPr>
          <p:cNvSpPr>
            <a:spLocks noGrp="1"/>
          </p:cNvSpPr>
          <p:nvPr>
            <p:ph type="title"/>
          </p:nvPr>
        </p:nvSpPr>
        <p:spPr>
          <a:xfrm>
            <a:off x="796972" y="789110"/>
            <a:ext cx="1828800" cy="1828800"/>
          </a:xfrm>
          <a:prstGeom prst="ellipse">
            <a:avLst/>
          </a:prstGeom>
          <a:noFill/>
          <a:ln>
            <a:solidFill>
              <a:srgbClr val="FFFFFF"/>
            </a:solidFill>
          </a:ln>
        </p:spPr>
        <p:txBody>
          <a:bodyPr vert="horz" lIns="182880" tIns="182880" rIns="182880" bIns="182880" rtlCol="0" anchor="ctr">
            <a:normAutofit/>
          </a:bodyPr>
          <a:lstStyle/>
          <a:p>
            <a:r>
              <a:rPr lang="en-US" sz="1600">
                <a:solidFill>
                  <a:srgbClr val="FFFFFF"/>
                </a:solidFill>
              </a:rPr>
              <a:t>Ayyub in the Qur’an</a:t>
            </a:r>
          </a:p>
        </p:txBody>
      </p:sp>
    </p:spTree>
    <p:extLst>
      <p:ext uri="{BB962C8B-B14F-4D97-AF65-F5344CB8AC3E}">
        <p14:creationId xmlns:p14="http://schemas.microsoft.com/office/powerpoint/2010/main" val="1473939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53B0D0-6F9B-2ED3-E38C-54A3E62464C8}"/>
              </a:ext>
            </a:extLst>
          </p:cNvPr>
          <p:cNvSpPr>
            <a:spLocks noGrp="1"/>
          </p:cNvSpPr>
          <p:nvPr>
            <p:ph type="title"/>
          </p:nvPr>
        </p:nvSpPr>
        <p:spPr>
          <a:xfrm>
            <a:off x="2231136" y="467418"/>
            <a:ext cx="7729728" cy="1188720"/>
          </a:xfrm>
          <a:solidFill>
            <a:srgbClr val="FFFFFF"/>
          </a:solidFill>
        </p:spPr>
        <p:txBody>
          <a:bodyPr>
            <a:normAutofit/>
          </a:bodyPr>
          <a:lstStyle/>
          <a:p>
            <a:r>
              <a:rPr lang="en-US" dirty="0"/>
              <a:t>Key points from these ayahs</a:t>
            </a:r>
          </a:p>
        </p:txBody>
      </p:sp>
      <p:sp>
        <p:nvSpPr>
          <p:cNvPr id="3" name="Content Placeholder 2">
            <a:extLst>
              <a:ext uri="{FF2B5EF4-FFF2-40B4-BE49-F238E27FC236}">
                <a16:creationId xmlns:a16="http://schemas.microsoft.com/office/drawing/2014/main" id="{63A97DA1-9B9A-0F8F-9EBB-9F0FB4D6E866}"/>
              </a:ext>
            </a:extLst>
          </p:cNvPr>
          <p:cNvSpPr>
            <a:spLocks noGrp="1"/>
          </p:cNvSpPr>
          <p:nvPr>
            <p:ph idx="1"/>
          </p:nvPr>
        </p:nvSpPr>
        <p:spPr>
          <a:xfrm>
            <a:off x="1706062" y="2291262"/>
            <a:ext cx="8779512" cy="2879256"/>
          </a:xfrm>
        </p:spPr>
        <p:txBody>
          <a:bodyPr>
            <a:normAutofit/>
          </a:bodyPr>
          <a:lstStyle/>
          <a:p>
            <a:pPr marL="514350" indent="-514350">
              <a:buFont typeface="+mj-lt"/>
              <a:buAutoNum type="arabicPeriod"/>
            </a:pPr>
            <a:r>
              <a:rPr lang="en-US" sz="2000" dirty="0">
                <a:solidFill>
                  <a:srgbClr val="404040"/>
                </a:solidFill>
              </a:rPr>
              <a:t>Ayyub’s affliction involved his body and his family </a:t>
            </a:r>
          </a:p>
          <a:p>
            <a:pPr marL="514350" indent="-514350">
              <a:buFont typeface="+mj-lt"/>
              <a:buAutoNum type="arabicPeriod"/>
            </a:pPr>
            <a:r>
              <a:rPr lang="en-US" sz="2000" dirty="0">
                <a:solidFill>
                  <a:srgbClr val="404040"/>
                </a:solidFill>
              </a:rPr>
              <a:t>He prayed to Allah, noting his distress, as well as complaining about </a:t>
            </a:r>
            <a:r>
              <a:rPr lang="en-US" sz="2000" dirty="0" err="1">
                <a:solidFill>
                  <a:srgbClr val="404040"/>
                </a:solidFill>
              </a:rPr>
              <a:t>shaytan</a:t>
            </a:r>
            <a:endParaRPr lang="en-US" sz="2000" dirty="0">
              <a:solidFill>
                <a:srgbClr val="404040"/>
              </a:solidFill>
            </a:endParaRPr>
          </a:p>
          <a:p>
            <a:pPr marL="514350" indent="-514350">
              <a:buFont typeface="+mj-lt"/>
              <a:buAutoNum type="arabicPeriod"/>
            </a:pPr>
            <a:r>
              <a:rPr lang="en-US" sz="2000" dirty="0">
                <a:solidFill>
                  <a:srgbClr val="404040"/>
                </a:solidFill>
              </a:rPr>
              <a:t>Allah answered him graciously </a:t>
            </a:r>
          </a:p>
          <a:p>
            <a:pPr marL="514350" indent="-514350">
              <a:buFont typeface="+mj-lt"/>
              <a:buAutoNum type="arabicPeriod"/>
            </a:pPr>
            <a:r>
              <a:rPr lang="en-US" sz="2000" dirty="0">
                <a:solidFill>
                  <a:srgbClr val="404040"/>
                </a:solidFill>
              </a:rPr>
              <a:t>Ayyub fully recovered and was rewarded double the offspring he lost </a:t>
            </a:r>
          </a:p>
          <a:p>
            <a:pPr marL="514350" indent="-514350">
              <a:buFont typeface="+mj-lt"/>
              <a:buAutoNum type="arabicPeriod"/>
            </a:pPr>
            <a:r>
              <a:rPr lang="en-US" sz="2000" dirty="0">
                <a:solidFill>
                  <a:srgbClr val="404040"/>
                </a:solidFill>
              </a:rPr>
              <a:t>His story is a reminder for all who worship</a:t>
            </a:r>
          </a:p>
          <a:p>
            <a:pPr marL="514350" indent="-514350">
              <a:buFont typeface="+mj-lt"/>
              <a:buAutoNum type="arabicPeriod"/>
            </a:pPr>
            <a:r>
              <a:rPr lang="en-US" sz="2000" dirty="0">
                <a:solidFill>
                  <a:srgbClr val="404040"/>
                </a:solidFill>
              </a:rPr>
              <a:t>Ayyub was praised as one who proved to be patient, was an excellent servant, and continuously turned to Allah</a:t>
            </a:r>
          </a:p>
        </p:txBody>
      </p:sp>
    </p:spTree>
    <p:extLst>
      <p:ext uri="{BB962C8B-B14F-4D97-AF65-F5344CB8AC3E}">
        <p14:creationId xmlns:p14="http://schemas.microsoft.com/office/powerpoint/2010/main" val="619428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53B0D0-6F9B-2ED3-E38C-54A3E62464C8}"/>
              </a:ext>
            </a:extLst>
          </p:cNvPr>
          <p:cNvSpPr>
            <a:spLocks noGrp="1"/>
          </p:cNvSpPr>
          <p:nvPr>
            <p:ph type="title"/>
          </p:nvPr>
        </p:nvSpPr>
        <p:spPr>
          <a:xfrm>
            <a:off x="2231136" y="467418"/>
            <a:ext cx="7729728" cy="1188720"/>
          </a:xfrm>
          <a:solidFill>
            <a:srgbClr val="FFFFFF"/>
          </a:solidFill>
        </p:spPr>
        <p:txBody>
          <a:bodyPr>
            <a:normAutofit/>
          </a:bodyPr>
          <a:lstStyle/>
          <a:p>
            <a:r>
              <a:rPr lang="en-US" dirty="0"/>
              <a:t>Interesting observations</a:t>
            </a:r>
          </a:p>
        </p:txBody>
      </p:sp>
      <p:sp>
        <p:nvSpPr>
          <p:cNvPr id="3" name="Content Placeholder 2">
            <a:extLst>
              <a:ext uri="{FF2B5EF4-FFF2-40B4-BE49-F238E27FC236}">
                <a16:creationId xmlns:a16="http://schemas.microsoft.com/office/drawing/2014/main" id="{63A97DA1-9B9A-0F8F-9EBB-9F0FB4D6E866}"/>
              </a:ext>
            </a:extLst>
          </p:cNvPr>
          <p:cNvSpPr>
            <a:spLocks noGrp="1"/>
          </p:cNvSpPr>
          <p:nvPr>
            <p:ph idx="1"/>
          </p:nvPr>
        </p:nvSpPr>
        <p:spPr>
          <a:xfrm>
            <a:off x="1706062" y="2291262"/>
            <a:ext cx="8779512" cy="2879256"/>
          </a:xfrm>
        </p:spPr>
        <p:txBody>
          <a:bodyPr>
            <a:normAutofit/>
          </a:bodyPr>
          <a:lstStyle/>
          <a:p>
            <a:pPr marL="514350" indent="-514350">
              <a:buFont typeface="+mj-lt"/>
              <a:buAutoNum type="arabicPeriod"/>
            </a:pPr>
            <a:r>
              <a:rPr lang="en-US" sz="3600" dirty="0">
                <a:solidFill>
                  <a:srgbClr val="404040"/>
                </a:solidFill>
              </a:rPr>
              <a:t>Complaints &amp; Patience </a:t>
            </a:r>
          </a:p>
          <a:p>
            <a:pPr marL="514350" indent="-514350">
              <a:buFont typeface="+mj-lt"/>
              <a:buAutoNum type="arabicPeriod"/>
            </a:pPr>
            <a:r>
              <a:rPr lang="en-US" sz="3600" dirty="0">
                <a:solidFill>
                  <a:srgbClr val="404040"/>
                </a:solidFill>
              </a:rPr>
              <a:t>Difference in Ayyub’s Prayers </a:t>
            </a:r>
          </a:p>
        </p:txBody>
      </p:sp>
    </p:spTree>
    <p:extLst>
      <p:ext uri="{BB962C8B-B14F-4D97-AF65-F5344CB8AC3E}">
        <p14:creationId xmlns:p14="http://schemas.microsoft.com/office/powerpoint/2010/main" val="675509807"/>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Parcel</Template>
  <TotalTime>1305</TotalTime>
  <Words>5788</Words>
  <Application>Microsoft Macintosh PowerPoint</Application>
  <PresentationFormat>Widescreen</PresentationFormat>
  <Paragraphs>249</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-apple-system</vt:lpstr>
      <vt:lpstr>Aptos</vt:lpstr>
      <vt:lpstr>Arial</vt:lpstr>
      <vt:lpstr>Gill Sans MT</vt:lpstr>
      <vt:lpstr>Parcel</vt:lpstr>
      <vt:lpstr>Prophet Ayyub</vt:lpstr>
      <vt:lpstr>And ˹remember˺ when Job cried out to his Lord, “I have been touched with adversity, and You are the Most Merciful of the merciful.”</vt:lpstr>
      <vt:lpstr>The Unique tafsir of said nursi on the story of prophet ayyub (as)</vt:lpstr>
      <vt:lpstr>Ayyub in the Qur’an</vt:lpstr>
      <vt:lpstr>Ayyub in the Qur’an</vt:lpstr>
      <vt:lpstr>Ayyub in the Qur’an</vt:lpstr>
      <vt:lpstr>Ayyub in the Qur’an</vt:lpstr>
      <vt:lpstr>Key points from these ayahs</vt:lpstr>
      <vt:lpstr>Interesting observations</vt:lpstr>
      <vt:lpstr>Ayyub’s Dua</vt:lpstr>
      <vt:lpstr>Introduction</vt:lpstr>
      <vt:lpstr>The secret of Ayyub’s dua: A Sincere, disinterested, devout supplication  “I have been touched with adversity, and You are the Most Merciful of the merciful.”</vt:lpstr>
      <vt:lpstr>Human sensitivity &amp; Vulnerability</vt:lpstr>
      <vt:lpstr>Pain and joy</vt:lpstr>
      <vt:lpstr>So what does nursi mean when he says disinterested?</vt:lpstr>
      <vt:lpstr>The purpose of dislike</vt:lpstr>
      <vt:lpstr>Like hitting your hand on an anvil</vt:lpstr>
      <vt:lpstr>If we don’t find allah, the world becomes a cruel place </vt:lpstr>
      <vt:lpstr>Make allah your refuge</vt:lpstr>
      <vt:lpstr>But is this kind of patience possible?</vt:lpstr>
      <vt:lpstr>First point: we have outer &amp; inner illnesses</vt:lpstr>
      <vt:lpstr>But no! In fact, their hearts have been stained by all ˹the evil˺ they used to commit</vt:lpstr>
      <vt:lpstr>Second Point: Every challenge and illness we face is part of a bigger plan</vt:lpstr>
      <vt:lpstr>Therefore, diseases and misfortunes—when they don't harm our faith and are patiently endured—actually enhance our service to God.   Such experiences can turn each hour of worship into the equivalent of a whole day’s worth of worship. Instead of complaining, we should offer thanks for these opportunities to deepen our worship.</vt:lpstr>
      <vt:lpstr>Third point: When we think about our past, we usually feel either regret or gratitude</vt:lpstr>
      <vt:lpstr>Fourth Point: We shouldn’t waste the patience that Allah gave us </vt:lpstr>
      <vt:lpstr>Fifth point – three matters</vt:lpstr>
      <vt:lpstr>Conclusion &amp; takeaways</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Lyndsey Wirtz</dc:creator>
  <cp:lastModifiedBy>Lyndsey Eksili</cp:lastModifiedBy>
  <cp:revision>36</cp:revision>
  <cp:lastPrinted>2024-06-08T02:50:49Z</cp:lastPrinted>
  <dcterms:created xsi:type="dcterms:W3CDTF">2024-06-07T15:45:49Z</dcterms:created>
  <dcterms:modified xsi:type="dcterms:W3CDTF">2024-06-15T15:35:46Z</dcterms:modified>
</cp:coreProperties>
</file>