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1" r:id="rId1"/>
  </p:sldMasterIdLst>
  <p:notesMasterIdLst>
    <p:notesMasterId r:id="rId34"/>
  </p:notesMasterIdLst>
  <p:sldIdLst>
    <p:sldId id="256" r:id="rId2"/>
    <p:sldId id="257" r:id="rId3"/>
    <p:sldId id="258" r:id="rId4"/>
    <p:sldId id="259" r:id="rId5"/>
    <p:sldId id="260" r:id="rId6"/>
    <p:sldId id="264" r:id="rId7"/>
    <p:sldId id="265" r:id="rId8"/>
    <p:sldId id="261" r:id="rId9"/>
    <p:sldId id="262" r:id="rId10"/>
    <p:sldId id="267" r:id="rId11"/>
    <p:sldId id="263" r:id="rId12"/>
    <p:sldId id="266" r:id="rId13"/>
    <p:sldId id="268" r:id="rId14"/>
    <p:sldId id="269" r:id="rId15"/>
    <p:sldId id="270" r:id="rId16"/>
    <p:sldId id="271" r:id="rId17"/>
    <p:sldId id="272" r:id="rId18"/>
    <p:sldId id="273" r:id="rId19"/>
    <p:sldId id="274" r:id="rId20"/>
    <p:sldId id="275" r:id="rId21"/>
    <p:sldId id="276" r:id="rId22"/>
    <p:sldId id="277" r:id="rId23"/>
    <p:sldId id="284" r:id="rId24"/>
    <p:sldId id="285" r:id="rId25"/>
    <p:sldId id="278" r:id="rId26"/>
    <p:sldId id="282" r:id="rId27"/>
    <p:sldId id="279" r:id="rId28"/>
    <p:sldId id="280" r:id="rId29"/>
    <p:sldId id="281" r:id="rId30"/>
    <p:sldId id="283" r:id="rId31"/>
    <p:sldId id="286"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78697"/>
  </p:normalViewPr>
  <p:slideViewPr>
    <p:cSldViewPr snapToGrid="0">
      <p:cViewPr varScale="1">
        <p:scale>
          <a:sx n="92" d="100"/>
          <a:sy n="92" d="100"/>
        </p:scale>
        <p:origin x="142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25C411-46CE-4F88-BAA1-98D036440A6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82752DE-81D0-483D-AA01-5EF4F760DC0F}">
      <dgm:prSet/>
      <dgm:spPr/>
      <dgm:t>
        <a:bodyPr/>
        <a:lstStyle/>
        <a:p>
          <a:r>
            <a:rPr lang="en-US"/>
            <a:t>Enhanced Emotional Well-Being</a:t>
          </a:r>
        </a:p>
      </dgm:t>
    </dgm:pt>
    <dgm:pt modelId="{1BCEEB98-538B-4321-BFD3-E77FF14273A3}" type="parTrans" cxnId="{B18AD109-F4DD-4AFE-B73E-01793E0E2E1B}">
      <dgm:prSet/>
      <dgm:spPr/>
      <dgm:t>
        <a:bodyPr/>
        <a:lstStyle/>
        <a:p>
          <a:endParaRPr lang="en-US"/>
        </a:p>
      </dgm:t>
    </dgm:pt>
    <dgm:pt modelId="{2E82EED3-B5C8-4195-A841-E4DA5B1B7D51}" type="sibTrans" cxnId="{B18AD109-F4DD-4AFE-B73E-01793E0E2E1B}">
      <dgm:prSet/>
      <dgm:spPr/>
      <dgm:t>
        <a:bodyPr/>
        <a:lstStyle/>
        <a:p>
          <a:endParaRPr lang="en-US"/>
        </a:p>
      </dgm:t>
    </dgm:pt>
    <dgm:pt modelId="{CBB2A516-97A4-4F61-910B-F9EC74F525E8}">
      <dgm:prSet/>
      <dgm:spPr/>
      <dgm:t>
        <a:bodyPr/>
        <a:lstStyle/>
        <a:p>
          <a:r>
            <a:rPr lang="en-US"/>
            <a:t>Greater Resilience and Coping Ability </a:t>
          </a:r>
        </a:p>
      </dgm:t>
    </dgm:pt>
    <dgm:pt modelId="{6EEA5BF5-8D72-4286-8592-2416D50213B7}" type="parTrans" cxnId="{1F842328-2C34-423D-AAF2-FAEAB0EB02DE}">
      <dgm:prSet/>
      <dgm:spPr/>
      <dgm:t>
        <a:bodyPr/>
        <a:lstStyle/>
        <a:p>
          <a:endParaRPr lang="en-US"/>
        </a:p>
      </dgm:t>
    </dgm:pt>
    <dgm:pt modelId="{72250083-8F42-47A9-AC15-2AAE69CDB082}" type="sibTrans" cxnId="{1F842328-2C34-423D-AAF2-FAEAB0EB02DE}">
      <dgm:prSet/>
      <dgm:spPr/>
      <dgm:t>
        <a:bodyPr/>
        <a:lstStyle/>
        <a:p>
          <a:endParaRPr lang="en-US"/>
        </a:p>
      </dgm:t>
    </dgm:pt>
    <dgm:pt modelId="{8FFF2646-8DC1-4DC5-B231-90FA5E5A0429}">
      <dgm:prSet/>
      <dgm:spPr/>
      <dgm:t>
        <a:bodyPr/>
        <a:lstStyle/>
        <a:p>
          <a:r>
            <a:rPr lang="en-US"/>
            <a:t>Improved Focus &amp; Clarity </a:t>
          </a:r>
        </a:p>
      </dgm:t>
    </dgm:pt>
    <dgm:pt modelId="{6D03F809-1ABD-4721-B5D1-D7ED204A5FD8}" type="parTrans" cxnId="{7A026667-D274-48E5-91E6-65C3367CF709}">
      <dgm:prSet/>
      <dgm:spPr/>
      <dgm:t>
        <a:bodyPr/>
        <a:lstStyle/>
        <a:p>
          <a:endParaRPr lang="en-US"/>
        </a:p>
      </dgm:t>
    </dgm:pt>
    <dgm:pt modelId="{A08695CA-D5F2-4CFE-B52A-DB6BA3E0B08B}" type="sibTrans" cxnId="{7A026667-D274-48E5-91E6-65C3367CF709}">
      <dgm:prSet/>
      <dgm:spPr/>
      <dgm:t>
        <a:bodyPr/>
        <a:lstStyle/>
        <a:p>
          <a:endParaRPr lang="en-US"/>
        </a:p>
      </dgm:t>
    </dgm:pt>
    <dgm:pt modelId="{10998A8A-5246-404B-9500-AB0E0BA7EC48}">
      <dgm:prSet/>
      <dgm:spPr/>
      <dgm:t>
        <a:bodyPr/>
        <a:lstStyle/>
        <a:p>
          <a:r>
            <a:rPr lang="en-US"/>
            <a:t>Increased Empathy &amp; Compassion </a:t>
          </a:r>
        </a:p>
      </dgm:t>
    </dgm:pt>
    <dgm:pt modelId="{DD61905E-65CD-4153-9875-BB2A90616F31}" type="parTrans" cxnId="{0E0204B7-92C2-4177-A23F-8610B3BDD511}">
      <dgm:prSet/>
      <dgm:spPr/>
      <dgm:t>
        <a:bodyPr/>
        <a:lstStyle/>
        <a:p>
          <a:endParaRPr lang="en-US"/>
        </a:p>
      </dgm:t>
    </dgm:pt>
    <dgm:pt modelId="{410C69B9-37E3-4F2B-A169-E92A141EE63A}" type="sibTrans" cxnId="{0E0204B7-92C2-4177-A23F-8610B3BDD511}">
      <dgm:prSet/>
      <dgm:spPr/>
      <dgm:t>
        <a:bodyPr/>
        <a:lstStyle/>
        <a:p>
          <a:endParaRPr lang="en-US"/>
        </a:p>
      </dgm:t>
    </dgm:pt>
    <dgm:pt modelId="{62A00F91-7F61-4152-AC3A-E76E69940412}">
      <dgm:prSet/>
      <dgm:spPr/>
      <dgm:t>
        <a:bodyPr/>
        <a:lstStyle/>
        <a:p>
          <a:r>
            <a:rPr lang="en-US"/>
            <a:t>Enhanced Self-Awareness &amp; Personal Growth </a:t>
          </a:r>
        </a:p>
      </dgm:t>
    </dgm:pt>
    <dgm:pt modelId="{6E4F2249-23E5-40F5-B2EE-EB4677AB6E36}" type="parTrans" cxnId="{83823B96-B4B6-40DE-8BBE-F02EBB4C0D7A}">
      <dgm:prSet/>
      <dgm:spPr/>
      <dgm:t>
        <a:bodyPr/>
        <a:lstStyle/>
        <a:p>
          <a:endParaRPr lang="en-US"/>
        </a:p>
      </dgm:t>
    </dgm:pt>
    <dgm:pt modelId="{AE494493-2938-47E6-81C7-A4F83C1F693D}" type="sibTrans" cxnId="{83823B96-B4B6-40DE-8BBE-F02EBB4C0D7A}">
      <dgm:prSet/>
      <dgm:spPr/>
      <dgm:t>
        <a:bodyPr/>
        <a:lstStyle/>
        <a:p>
          <a:endParaRPr lang="en-US"/>
        </a:p>
      </dgm:t>
    </dgm:pt>
    <dgm:pt modelId="{C82F0A1F-FD8C-4385-B140-3E2B4A3A51E8}">
      <dgm:prSet/>
      <dgm:spPr/>
      <dgm:t>
        <a:bodyPr/>
        <a:lstStyle/>
        <a:p>
          <a:r>
            <a:rPr lang="en-US"/>
            <a:t>Reduction in Negative Behavioral Patterns </a:t>
          </a:r>
        </a:p>
      </dgm:t>
    </dgm:pt>
    <dgm:pt modelId="{ADDE33F4-BC92-4CA0-82E1-995B10127295}" type="parTrans" cxnId="{C1E75A6B-5B8C-4681-B011-6AC4B80B3D71}">
      <dgm:prSet/>
      <dgm:spPr/>
      <dgm:t>
        <a:bodyPr/>
        <a:lstStyle/>
        <a:p>
          <a:endParaRPr lang="en-US"/>
        </a:p>
      </dgm:t>
    </dgm:pt>
    <dgm:pt modelId="{512BA2BE-0D38-47A8-AACA-0E95D4B2D1D0}" type="sibTrans" cxnId="{C1E75A6B-5B8C-4681-B011-6AC4B80B3D71}">
      <dgm:prSet/>
      <dgm:spPr/>
      <dgm:t>
        <a:bodyPr/>
        <a:lstStyle/>
        <a:p>
          <a:endParaRPr lang="en-US"/>
        </a:p>
      </dgm:t>
    </dgm:pt>
    <dgm:pt modelId="{6577DE72-268A-4EDA-AAE3-DA3002A85DFF}">
      <dgm:prSet/>
      <dgm:spPr/>
      <dgm:t>
        <a:bodyPr/>
        <a:lstStyle/>
        <a:p>
          <a:r>
            <a:rPr lang="en-US"/>
            <a:t>Neurobiological Insights </a:t>
          </a:r>
        </a:p>
      </dgm:t>
    </dgm:pt>
    <dgm:pt modelId="{34966020-C042-4983-AEF2-F22975EA0743}" type="parTrans" cxnId="{01156AD8-323C-466B-A693-64CF57FA0485}">
      <dgm:prSet/>
      <dgm:spPr/>
      <dgm:t>
        <a:bodyPr/>
        <a:lstStyle/>
        <a:p>
          <a:endParaRPr lang="en-US"/>
        </a:p>
      </dgm:t>
    </dgm:pt>
    <dgm:pt modelId="{9089CFDA-8CAD-4083-9C7A-264BECDDC82C}" type="sibTrans" cxnId="{01156AD8-323C-466B-A693-64CF57FA0485}">
      <dgm:prSet/>
      <dgm:spPr/>
      <dgm:t>
        <a:bodyPr/>
        <a:lstStyle/>
        <a:p>
          <a:endParaRPr lang="en-US"/>
        </a:p>
      </dgm:t>
    </dgm:pt>
    <dgm:pt modelId="{567A1D8F-4247-4143-8250-175B7A8C44E0}" type="pres">
      <dgm:prSet presAssocID="{7F25C411-46CE-4F88-BAA1-98D036440A6F}" presName="linear" presStyleCnt="0">
        <dgm:presLayoutVars>
          <dgm:animLvl val="lvl"/>
          <dgm:resizeHandles val="exact"/>
        </dgm:presLayoutVars>
      </dgm:prSet>
      <dgm:spPr/>
    </dgm:pt>
    <dgm:pt modelId="{E12950C2-B299-034A-A94F-FB7DE275FED6}" type="pres">
      <dgm:prSet presAssocID="{082752DE-81D0-483D-AA01-5EF4F760DC0F}" presName="parentText" presStyleLbl="node1" presStyleIdx="0" presStyleCnt="7">
        <dgm:presLayoutVars>
          <dgm:chMax val="0"/>
          <dgm:bulletEnabled val="1"/>
        </dgm:presLayoutVars>
      </dgm:prSet>
      <dgm:spPr/>
    </dgm:pt>
    <dgm:pt modelId="{E6A4E057-A76E-BA45-A0F6-549DF131D749}" type="pres">
      <dgm:prSet presAssocID="{2E82EED3-B5C8-4195-A841-E4DA5B1B7D51}" presName="spacer" presStyleCnt="0"/>
      <dgm:spPr/>
    </dgm:pt>
    <dgm:pt modelId="{15A25097-637D-E246-B724-A04291BE7B1B}" type="pres">
      <dgm:prSet presAssocID="{CBB2A516-97A4-4F61-910B-F9EC74F525E8}" presName="parentText" presStyleLbl="node1" presStyleIdx="1" presStyleCnt="7">
        <dgm:presLayoutVars>
          <dgm:chMax val="0"/>
          <dgm:bulletEnabled val="1"/>
        </dgm:presLayoutVars>
      </dgm:prSet>
      <dgm:spPr/>
    </dgm:pt>
    <dgm:pt modelId="{45BE3E65-7038-044A-B64A-4C1EEABE856B}" type="pres">
      <dgm:prSet presAssocID="{72250083-8F42-47A9-AC15-2AAE69CDB082}" presName="spacer" presStyleCnt="0"/>
      <dgm:spPr/>
    </dgm:pt>
    <dgm:pt modelId="{B8E8A522-B3CB-B04C-B2E4-02EF43728F11}" type="pres">
      <dgm:prSet presAssocID="{8FFF2646-8DC1-4DC5-B231-90FA5E5A0429}" presName="parentText" presStyleLbl="node1" presStyleIdx="2" presStyleCnt="7">
        <dgm:presLayoutVars>
          <dgm:chMax val="0"/>
          <dgm:bulletEnabled val="1"/>
        </dgm:presLayoutVars>
      </dgm:prSet>
      <dgm:spPr/>
    </dgm:pt>
    <dgm:pt modelId="{B6653B02-3622-354D-9847-485E065FACD4}" type="pres">
      <dgm:prSet presAssocID="{A08695CA-D5F2-4CFE-B52A-DB6BA3E0B08B}" presName="spacer" presStyleCnt="0"/>
      <dgm:spPr/>
    </dgm:pt>
    <dgm:pt modelId="{45D6718A-5748-904D-BED6-898410152E60}" type="pres">
      <dgm:prSet presAssocID="{10998A8A-5246-404B-9500-AB0E0BA7EC48}" presName="parentText" presStyleLbl="node1" presStyleIdx="3" presStyleCnt="7">
        <dgm:presLayoutVars>
          <dgm:chMax val="0"/>
          <dgm:bulletEnabled val="1"/>
        </dgm:presLayoutVars>
      </dgm:prSet>
      <dgm:spPr/>
    </dgm:pt>
    <dgm:pt modelId="{202847BE-D0A7-2E40-A17F-E04D0969CE3E}" type="pres">
      <dgm:prSet presAssocID="{410C69B9-37E3-4F2B-A169-E92A141EE63A}" presName="spacer" presStyleCnt="0"/>
      <dgm:spPr/>
    </dgm:pt>
    <dgm:pt modelId="{F7C062EB-A079-E54F-B480-36550612F42C}" type="pres">
      <dgm:prSet presAssocID="{62A00F91-7F61-4152-AC3A-E76E69940412}" presName="parentText" presStyleLbl="node1" presStyleIdx="4" presStyleCnt="7">
        <dgm:presLayoutVars>
          <dgm:chMax val="0"/>
          <dgm:bulletEnabled val="1"/>
        </dgm:presLayoutVars>
      </dgm:prSet>
      <dgm:spPr/>
    </dgm:pt>
    <dgm:pt modelId="{84AC5DCB-9CF2-924B-8FC0-EE55F4F4253D}" type="pres">
      <dgm:prSet presAssocID="{AE494493-2938-47E6-81C7-A4F83C1F693D}" presName="spacer" presStyleCnt="0"/>
      <dgm:spPr/>
    </dgm:pt>
    <dgm:pt modelId="{109055B4-CC25-1547-8C54-BC672D774A47}" type="pres">
      <dgm:prSet presAssocID="{C82F0A1F-FD8C-4385-B140-3E2B4A3A51E8}" presName="parentText" presStyleLbl="node1" presStyleIdx="5" presStyleCnt="7">
        <dgm:presLayoutVars>
          <dgm:chMax val="0"/>
          <dgm:bulletEnabled val="1"/>
        </dgm:presLayoutVars>
      </dgm:prSet>
      <dgm:spPr/>
    </dgm:pt>
    <dgm:pt modelId="{099AB038-4349-D947-BC7C-2D90CE599DE8}" type="pres">
      <dgm:prSet presAssocID="{512BA2BE-0D38-47A8-AACA-0E95D4B2D1D0}" presName="spacer" presStyleCnt="0"/>
      <dgm:spPr/>
    </dgm:pt>
    <dgm:pt modelId="{CAE99F25-5F98-6B44-9538-B3D29EDC89B3}" type="pres">
      <dgm:prSet presAssocID="{6577DE72-268A-4EDA-AAE3-DA3002A85DFF}" presName="parentText" presStyleLbl="node1" presStyleIdx="6" presStyleCnt="7">
        <dgm:presLayoutVars>
          <dgm:chMax val="0"/>
          <dgm:bulletEnabled val="1"/>
        </dgm:presLayoutVars>
      </dgm:prSet>
      <dgm:spPr/>
    </dgm:pt>
  </dgm:ptLst>
  <dgm:cxnLst>
    <dgm:cxn modelId="{B18AD109-F4DD-4AFE-B73E-01793E0E2E1B}" srcId="{7F25C411-46CE-4F88-BAA1-98D036440A6F}" destId="{082752DE-81D0-483D-AA01-5EF4F760DC0F}" srcOrd="0" destOrd="0" parTransId="{1BCEEB98-538B-4321-BFD3-E77FF14273A3}" sibTransId="{2E82EED3-B5C8-4195-A841-E4DA5B1B7D51}"/>
    <dgm:cxn modelId="{DDEE500D-47A4-5943-BA58-EBF7EF7D5475}" type="presOf" srcId="{6577DE72-268A-4EDA-AAE3-DA3002A85DFF}" destId="{CAE99F25-5F98-6B44-9538-B3D29EDC89B3}" srcOrd="0" destOrd="0" presId="urn:microsoft.com/office/officeart/2005/8/layout/vList2"/>
    <dgm:cxn modelId="{1F842328-2C34-423D-AAF2-FAEAB0EB02DE}" srcId="{7F25C411-46CE-4F88-BAA1-98D036440A6F}" destId="{CBB2A516-97A4-4F61-910B-F9EC74F525E8}" srcOrd="1" destOrd="0" parTransId="{6EEA5BF5-8D72-4286-8592-2416D50213B7}" sibTransId="{72250083-8F42-47A9-AC15-2AAE69CDB082}"/>
    <dgm:cxn modelId="{188BB035-B628-7045-86C3-0EF42044CAAA}" type="presOf" srcId="{CBB2A516-97A4-4F61-910B-F9EC74F525E8}" destId="{15A25097-637D-E246-B724-A04291BE7B1B}" srcOrd="0" destOrd="0" presId="urn:microsoft.com/office/officeart/2005/8/layout/vList2"/>
    <dgm:cxn modelId="{A84D6551-B964-2A41-868B-0C3E465E827A}" type="presOf" srcId="{62A00F91-7F61-4152-AC3A-E76E69940412}" destId="{F7C062EB-A079-E54F-B480-36550612F42C}" srcOrd="0" destOrd="0" presId="urn:microsoft.com/office/officeart/2005/8/layout/vList2"/>
    <dgm:cxn modelId="{95383860-B885-394E-9CCE-31FB1BBD67D1}" type="presOf" srcId="{8FFF2646-8DC1-4DC5-B231-90FA5E5A0429}" destId="{B8E8A522-B3CB-B04C-B2E4-02EF43728F11}" srcOrd="0" destOrd="0" presId="urn:microsoft.com/office/officeart/2005/8/layout/vList2"/>
    <dgm:cxn modelId="{7A026667-D274-48E5-91E6-65C3367CF709}" srcId="{7F25C411-46CE-4F88-BAA1-98D036440A6F}" destId="{8FFF2646-8DC1-4DC5-B231-90FA5E5A0429}" srcOrd="2" destOrd="0" parTransId="{6D03F809-1ABD-4721-B5D1-D7ED204A5FD8}" sibTransId="{A08695CA-D5F2-4CFE-B52A-DB6BA3E0B08B}"/>
    <dgm:cxn modelId="{C1E75A6B-5B8C-4681-B011-6AC4B80B3D71}" srcId="{7F25C411-46CE-4F88-BAA1-98D036440A6F}" destId="{C82F0A1F-FD8C-4385-B140-3E2B4A3A51E8}" srcOrd="5" destOrd="0" parTransId="{ADDE33F4-BC92-4CA0-82E1-995B10127295}" sibTransId="{512BA2BE-0D38-47A8-AACA-0E95D4B2D1D0}"/>
    <dgm:cxn modelId="{61BAFE73-CB5A-484C-95CF-7F9A024581D3}" type="presOf" srcId="{C82F0A1F-FD8C-4385-B140-3E2B4A3A51E8}" destId="{109055B4-CC25-1547-8C54-BC672D774A47}" srcOrd="0" destOrd="0" presId="urn:microsoft.com/office/officeart/2005/8/layout/vList2"/>
    <dgm:cxn modelId="{D1300476-89CD-E149-B1A7-3D47577E9A77}" type="presOf" srcId="{082752DE-81D0-483D-AA01-5EF4F760DC0F}" destId="{E12950C2-B299-034A-A94F-FB7DE275FED6}" srcOrd="0" destOrd="0" presId="urn:microsoft.com/office/officeart/2005/8/layout/vList2"/>
    <dgm:cxn modelId="{C6624E7E-17B9-5342-AD7D-CD7FEBB37917}" type="presOf" srcId="{10998A8A-5246-404B-9500-AB0E0BA7EC48}" destId="{45D6718A-5748-904D-BED6-898410152E60}" srcOrd="0" destOrd="0" presId="urn:microsoft.com/office/officeart/2005/8/layout/vList2"/>
    <dgm:cxn modelId="{83823B96-B4B6-40DE-8BBE-F02EBB4C0D7A}" srcId="{7F25C411-46CE-4F88-BAA1-98D036440A6F}" destId="{62A00F91-7F61-4152-AC3A-E76E69940412}" srcOrd="4" destOrd="0" parTransId="{6E4F2249-23E5-40F5-B2EE-EB4677AB6E36}" sibTransId="{AE494493-2938-47E6-81C7-A4F83C1F693D}"/>
    <dgm:cxn modelId="{0E0204B7-92C2-4177-A23F-8610B3BDD511}" srcId="{7F25C411-46CE-4F88-BAA1-98D036440A6F}" destId="{10998A8A-5246-404B-9500-AB0E0BA7EC48}" srcOrd="3" destOrd="0" parTransId="{DD61905E-65CD-4153-9875-BB2A90616F31}" sibTransId="{410C69B9-37E3-4F2B-A169-E92A141EE63A}"/>
    <dgm:cxn modelId="{F7C29CD6-8BA6-6E4C-A3BF-4E565AB4132D}" type="presOf" srcId="{7F25C411-46CE-4F88-BAA1-98D036440A6F}" destId="{567A1D8F-4247-4143-8250-175B7A8C44E0}" srcOrd="0" destOrd="0" presId="urn:microsoft.com/office/officeart/2005/8/layout/vList2"/>
    <dgm:cxn modelId="{01156AD8-323C-466B-A693-64CF57FA0485}" srcId="{7F25C411-46CE-4F88-BAA1-98D036440A6F}" destId="{6577DE72-268A-4EDA-AAE3-DA3002A85DFF}" srcOrd="6" destOrd="0" parTransId="{34966020-C042-4983-AEF2-F22975EA0743}" sibTransId="{9089CFDA-8CAD-4083-9C7A-264BECDDC82C}"/>
    <dgm:cxn modelId="{BBEAFAA4-E11C-A34A-A84A-CF6156EED623}" type="presParOf" srcId="{567A1D8F-4247-4143-8250-175B7A8C44E0}" destId="{E12950C2-B299-034A-A94F-FB7DE275FED6}" srcOrd="0" destOrd="0" presId="urn:microsoft.com/office/officeart/2005/8/layout/vList2"/>
    <dgm:cxn modelId="{87015761-E33E-5F47-A28D-0EB156B9EE2D}" type="presParOf" srcId="{567A1D8F-4247-4143-8250-175B7A8C44E0}" destId="{E6A4E057-A76E-BA45-A0F6-549DF131D749}" srcOrd="1" destOrd="0" presId="urn:microsoft.com/office/officeart/2005/8/layout/vList2"/>
    <dgm:cxn modelId="{E2CF2608-8C82-304B-AF4E-F1CD9554BB93}" type="presParOf" srcId="{567A1D8F-4247-4143-8250-175B7A8C44E0}" destId="{15A25097-637D-E246-B724-A04291BE7B1B}" srcOrd="2" destOrd="0" presId="urn:microsoft.com/office/officeart/2005/8/layout/vList2"/>
    <dgm:cxn modelId="{68E43C96-1E99-FD43-8F2C-8E3C39242A16}" type="presParOf" srcId="{567A1D8F-4247-4143-8250-175B7A8C44E0}" destId="{45BE3E65-7038-044A-B64A-4C1EEABE856B}" srcOrd="3" destOrd="0" presId="urn:microsoft.com/office/officeart/2005/8/layout/vList2"/>
    <dgm:cxn modelId="{7961E1CE-71BE-E349-912C-4D20046B39EE}" type="presParOf" srcId="{567A1D8F-4247-4143-8250-175B7A8C44E0}" destId="{B8E8A522-B3CB-B04C-B2E4-02EF43728F11}" srcOrd="4" destOrd="0" presId="urn:microsoft.com/office/officeart/2005/8/layout/vList2"/>
    <dgm:cxn modelId="{65CF2573-926B-E347-B6EC-402F408ACA86}" type="presParOf" srcId="{567A1D8F-4247-4143-8250-175B7A8C44E0}" destId="{B6653B02-3622-354D-9847-485E065FACD4}" srcOrd="5" destOrd="0" presId="urn:microsoft.com/office/officeart/2005/8/layout/vList2"/>
    <dgm:cxn modelId="{6D9FFCC6-43BE-B740-A50C-A7E465D1434B}" type="presParOf" srcId="{567A1D8F-4247-4143-8250-175B7A8C44E0}" destId="{45D6718A-5748-904D-BED6-898410152E60}" srcOrd="6" destOrd="0" presId="urn:microsoft.com/office/officeart/2005/8/layout/vList2"/>
    <dgm:cxn modelId="{D25B925C-7BFE-784C-B546-0F92430769CC}" type="presParOf" srcId="{567A1D8F-4247-4143-8250-175B7A8C44E0}" destId="{202847BE-D0A7-2E40-A17F-E04D0969CE3E}" srcOrd="7" destOrd="0" presId="urn:microsoft.com/office/officeart/2005/8/layout/vList2"/>
    <dgm:cxn modelId="{9B377B95-F586-D945-8C25-A67083AD59F6}" type="presParOf" srcId="{567A1D8F-4247-4143-8250-175B7A8C44E0}" destId="{F7C062EB-A079-E54F-B480-36550612F42C}" srcOrd="8" destOrd="0" presId="urn:microsoft.com/office/officeart/2005/8/layout/vList2"/>
    <dgm:cxn modelId="{CD93871F-6F70-BA45-BA65-E6E43A3F4AA8}" type="presParOf" srcId="{567A1D8F-4247-4143-8250-175B7A8C44E0}" destId="{84AC5DCB-9CF2-924B-8FC0-EE55F4F4253D}" srcOrd="9" destOrd="0" presId="urn:microsoft.com/office/officeart/2005/8/layout/vList2"/>
    <dgm:cxn modelId="{B2DA4DE2-38D8-D34D-9985-0050CBC2CCB0}" type="presParOf" srcId="{567A1D8F-4247-4143-8250-175B7A8C44E0}" destId="{109055B4-CC25-1547-8C54-BC672D774A47}" srcOrd="10" destOrd="0" presId="urn:microsoft.com/office/officeart/2005/8/layout/vList2"/>
    <dgm:cxn modelId="{C0C5A94B-E08B-BC41-88AE-B1344B0ED011}" type="presParOf" srcId="{567A1D8F-4247-4143-8250-175B7A8C44E0}" destId="{099AB038-4349-D947-BC7C-2D90CE599DE8}" srcOrd="11" destOrd="0" presId="urn:microsoft.com/office/officeart/2005/8/layout/vList2"/>
    <dgm:cxn modelId="{985D2A94-B272-8842-A4B5-CA73594B6246}" type="presParOf" srcId="{567A1D8F-4247-4143-8250-175B7A8C44E0}" destId="{CAE99F25-5F98-6B44-9538-B3D29EDC89B3}"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1360E30-60D0-4719-93E8-F903D57718B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8B7FD74-D7F3-46BC-8AE4-364AC17D65FD}">
      <dgm:prSet/>
      <dgm:spPr/>
      <dgm:t>
        <a:bodyPr/>
        <a:lstStyle/>
        <a:p>
          <a:r>
            <a:rPr lang="en-US"/>
            <a:t>Reduction in Anxiety &amp; Depression</a:t>
          </a:r>
        </a:p>
      </dgm:t>
    </dgm:pt>
    <dgm:pt modelId="{33798751-21F3-4A25-A73B-7EA5FADA8CB3}" type="parTrans" cxnId="{1A114143-428B-455D-B936-20E7C871A449}">
      <dgm:prSet/>
      <dgm:spPr/>
      <dgm:t>
        <a:bodyPr/>
        <a:lstStyle/>
        <a:p>
          <a:endParaRPr lang="en-US"/>
        </a:p>
      </dgm:t>
    </dgm:pt>
    <dgm:pt modelId="{18B381DB-8226-43A7-A240-983E9F4E6102}" type="sibTrans" cxnId="{1A114143-428B-455D-B936-20E7C871A449}">
      <dgm:prSet/>
      <dgm:spPr/>
      <dgm:t>
        <a:bodyPr/>
        <a:lstStyle/>
        <a:p>
          <a:endParaRPr lang="en-US"/>
        </a:p>
      </dgm:t>
    </dgm:pt>
    <dgm:pt modelId="{40C14720-18C3-4832-81B3-C636A972E222}">
      <dgm:prSet/>
      <dgm:spPr/>
      <dgm:t>
        <a:bodyPr/>
        <a:lstStyle/>
        <a:p>
          <a:r>
            <a:rPr lang="en-US"/>
            <a:t>Stress Relief </a:t>
          </a:r>
        </a:p>
      </dgm:t>
    </dgm:pt>
    <dgm:pt modelId="{3C75F2D8-6EC3-4148-A39F-612721A27F2E}" type="parTrans" cxnId="{B1ED79FA-61FC-4D00-9BBB-08C3376E8465}">
      <dgm:prSet/>
      <dgm:spPr/>
      <dgm:t>
        <a:bodyPr/>
        <a:lstStyle/>
        <a:p>
          <a:endParaRPr lang="en-US"/>
        </a:p>
      </dgm:t>
    </dgm:pt>
    <dgm:pt modelId="{95B4C58D-7267-4F2C-A010-B65461C94874}" type="sibTrans" cxnId="{B1ED79FA-61FC-4D00-9BBB-08C3376E8465}">
      <dgm:prSet/>
      <dgm:spPr/>
      <dgm:t>
        <a:bodyPr/>
        <a:lstStyle/>
        <a:p>
          <a:endParaRPr lang="en-US"/>
        </a:p>
      </dgm:t>
    </dgm:pt>
    <dgm:pt modelId="{EF2B12A1-F26F-4C13-B420-26229477FC24}">
      <dgm:prSet/>
      <dgm:spPr/>
      <dgm:t>
        <a:bodyPr/>
        <a:lstStyle/>
        <a:p>
          <a:r>
            <a:rPr lang="en-US"/>
            <a:t>Improved Relationships, Empathy, Compassion &amp; Conflict Resolution</a:t>
          </a:r>
        </a:p>
      </dgm:t>
    </dgm:pt>
    <dgm:pt modelId="{EEACFBC0-B352-4675-AED8-1E1ACEA84004}" type="parTrans" cxnId="{0C1AD3C6-1891-488F-A4F3-2213536B6E51}">
      <dgm:prSet/>
      <dgm:spPr/>
      <dgm:t>
        <a:bodyPr/>
        <a:lstStyle/>
        <a:p>
          <a:endParaRPr lang="en-US"/>
        </a:p>
      </dgm:t>
    </dgm:pt>
    <dgm:pt modelId="{2E6D4033-4F3D-4D9B-82B7-4114C74085BB}" type="sibTrans" cxnId="{0C1AD3C6-1891-488F-A4F3-2213536B6E51}">
      <dgm:prSet/>
      <dgm:spPr/>
      <dgm:t>
        <a:bodyPr/>
        <a:lstStyle/>
        <a:p>
          <a:endParaRPr lang="en-US"/>
        </a:p>
      </dgm:t>
    </dgm:pt>
    <dgm:pt modelId="{F286C6E9-852D-432B-86CD-32DE1F3BFF2E}">
      <dgm:prSet/>
      <dgm:spPr/>
      <dgm:t>
        <a:bodyPr/>
        <a:lstStyle/>
        <a:p>
          <a:r>
            <a:rPr lang="en-US"/>
            <a:t>Coping with Adversity </a:t>
          </a:r>
        </a:p>
      </dgm:t>
    </dgm:pt>
    <dgm:pt modelId="{129702B8-7096-48E2-A6A2-EF0F0F5BE2D5}" type="parTrans" cxnId="{E903D452-CC66-4A68-BABF-F54DF5FBFEA0}">
      <dgm:prSet/>
      <dgm:spPr/>
      <dgm:t>
        <a:bodyPr/>
        <a:lstStyle/>
        <a:p>
          <a:endParaRPr lang="en-US"/>
        </a:p>
      </dgm:t>
    </dgm:pt>
    <dgm:pt modelId="{05DE466E-40B7-4D15-8A3F-68FC8C90FD74}" type="sibTrans" cxnId="{E903D452-CC66-4A68-BABF-F54DF5FBFEA0}">
      <dgm:prSet/>
      <dgm:spPr/>
      <dgm:t>
        <a:bodyPr/>
        <a:lstStyle/>
        <a:p>
          <a:endParaRPr lang="en-US"/>
        </a:p>
      </dgm:t>
    </dgm:pt>
    <dgm:pt modelId="{F292E61E-19B1-41AA-BCF3-D75F20786C31}">
      <dgm:prSet/>
      <dgm:spPr/>
      <dgm:t>
        <a:bodyPr/>
        <a:lstStyle/>
        <a:p>
          <a:r>
            <a:rPr lang="en-US"/>
            <a:t>Optimism</a:t>
          </a:r>
        </a:p>
      </dgm:t>
    </dgm:pt>
    <dgm:pt modelId="{78673848-6AFF-475A-99B7-94D835BA5B3A}" type="parTrans" cxnId="{F8AD5992-EB0E-4460-A222-18E20F212894}">
      <dgm:prSet/>
      <dgm:spPr/>
      <dgm:t>
        <a:bodyPr/>
        <a:lstStyle/>
        <a:p>
          <a:endParaRPr lang="en-US"/>
        </a:p>
      </dgm:t>
    </dgm:pt>
    <dgm:pt modelId="{17C595CD-A252-4EF1-8E1B-A453BFA29886}" type="sibTrans" cxnId="{F8AD5992-EB0E-4460-A222-18E20F212894}">
      <dgm:prSet/>
      <dgm:spPr/>
      <dgm:t>
        <a:bodyPr/>
        <a:lstStyle/>
        <a:p>
          <a:endParaRPr lang="en-US"/>
        </a:p>
      </dgm:t>
    </dgm:pt>
    <dgm:pt modelId="{B69039C8-4F2B-4ADE-9B20-C14010FDBD27}">
      <dgm:prSet/>
      <dgm:spPr/>
      <dgm:t>
        <a:bodyPr/>
        <a:lstStyle/>
        <a:p>
          <a:r>
            <a:rPr lang="en-US"/>
            <a:t>Brain Health &amp; Neuroplasticity</a:t>
          </a:r>
        </a:p>
      </dgm:t>
    </dgm:pt>
    <dgm:pt modelId="{8A329A2E-2D0F-4041-970A-B351FCE8C995}" type="parTrans" cxnId="{0F01711A-1835-42C3-847D-F1122C8E0D42}">
      <dgm:prSet/>
      <dgm:spPr/>
      <dgm:t>
        <a:bodyPr/>
        <a:lstStyle/>
        <a:p>
          <a:endParaRPr lang="en-US"/>
        </a:p>
      </dgm:t>
    </dgm:pt>
    <dgm:pt modelId="{D04C8E2D-7142-443F-8D38-E3E3CB5316B5}" type="sibTrans" cxnId="{0F01711A-1835-42C3-847D-F1122C8E0D42}">
      <dgm:prSet/>
      <dgm:spPr/>
      <dgm:t>
        <a:bodyPr/>
        <a:lstStyle/>
        <a:p>
          <a:endParaRPr lang="en-US"/>
        </a:p>
      </dgm:t>
    </dgm:pt>
    <dgm:pt modelId="{77D394E1-CB29-244E-B244-C0B499A665BC}" type="pres">
      <dgm:prSet presAssocID="{D1360E30-60D0-4719-93E8-F903D57718BA}" presName="linear" presStyleCnt="0">
        <dgm:presLayoutVars>
          <dgm:animLvl val="lvl"/>
          <dgm:resizeHandles val="exact"/>
        </dgm:presLayoutVars>
      </dgm:prSet>
      <dgm:spPr/>
    </dgm:pt>
    <dgm:pt modelId="{F47A78F7-5DC1-1C44-A12F-31BE84C3C1AA}" type="pres">
      <dgm:prSet presAssocID="{B8B7FD74-D7F3-46BC-8AE4-364AC17D65FD}" presName="parentText" presStyleLbl="node1" presStyleIdx="0" presStyleCnt="6">
        <dgm:presLayoutVars>
          <dgm:chMax val="0"/>
          <dgm:bulletEnabled val="1"/>
        </dgm:presLayoutVars>
      </dgm:prSet>
      <dgm:spPr/>
    </dgm:pt>
    <dgm:pt modelId="{1FE92317-EA49-A34D-8820-6903978E8715}" type="pres">
      <dgm:prSet presAssocID="{18B381DB-8226-43A7-A240-983E9F4E6102}" presName="spacer" presStyleCnt="0"/>
      <dgm:spPr/>
    </dgm:pt>
    <dgm:pt modelId="{0A2A40DC-6315-A24F-9996-243193BFAE39}" type="pres">
      <dgm:prSet presAssocID="{40C14720-18C3-4832-81B3-C636A972E222}" presName="parentText" presStyleLbl="node1" presStyleIdx="1" presStyleCnt="6">
        <dgm:presLayoutVars>
          <dgm:chMax val="0"/>
          <dgm:bulletEnabled val="1"/>
        </dgm:presLayoutVars>
      </dgm:prSet>
      <dgm:spPr/>
    </dgm:pt>
    <dgm:pt modelId="{CAD1EBC3-D083-5040-84AD-7DF3576CB944}" type="pres">
      <dgm:prSet presAssocID="{95B4C58D-7267-4F2C-A010-B65461C94874}" presName="spacer" presStyleCnt="0"/>
      <dgm:spPr/>
    </dgm:pt>
    <dgm:pt modelId="{BEEE7CB9-814E-304E-821E-D5C36D68CBEE}" type="pres">
      <dgm:prSet presAssocID="{EF2B12A1-F26F-4C13-B420-26229477FC24}" presName="parentText" presStyleLbl="node1" presStyleIdx="2" presStyleCnt="6">
        <dgm:presLayoutVars>
          <dgm:chMax val="0"/>
          <dgm:bulletEnabled val="1"/>
        </dgm:presLayoutVars>
      </dgm:prSet>
      <dgm:spPr/>
    </dgm:pt>
    <dgm:pt modelId="{87117C7D-7B9F-2840-AEC8-8890A101EBC3}" type="pres">
      <dgm:prSet presAssocID="{2E6D4033-4F3D-4D9B-82B7-4114C74085BB}" presName="spacer" presStyleCnt="0"/>
      <dgm:spPr/>
    </dgm:pt>
    <dgm:pt modelId="{1F842BD3-0AAD-2E45-BC07-D9F5FE6FD2E6}" type="pres">
      <dgm:prSet presAssocID="{F286C6E9-852D-432B-86CD-32DE1F3BFF2E}" presName="parentText" presStyleLbl="node1" presStyleIdx="3" presStyleCnt="6">
        <dgm:presLayoutVars>
          <dgm:chMax val="0"/>
          <dgm:bulletEnabled val="1"/>
        </dgm:presLayoutVars>
      </dgm:prSet>
      <dgm:spPr/>
    </dgm:pt>
    <dgm:pt modelId="{2AB1AED9-52DB-C74E-AAA8-5449237033DB}" type="pres">
      <dgm:prSet presAssocID="{05DE466E-40B7-4D15-8A3F-68FC8C90FD74}" presName="spacer" presStyleCnt="0"/>
      <dgm:spPr/>
    </dgm:pt>
    <dgm:pt modelId="{A72B3C22-2175-4843-AE50-872DB505939C}" type="pres">
      <dgm:prSet presAssocID="{F292E61E-19B1-41AA-BCF3-D75F20786C31}" presName="parentText" presStyleLbl="node1" presStyleIdx="4" presStyleCnt="6">
        <dgm:presLayoutVars>
          <dgm:chMax val="0"/>
          <dgm:bulletEnabled val="1"/>
        </dgm:presLayoutVars>
      </dgm:prSet>
      <dgm:spPr/>
    </dgm:pt>
    <dgm:pt modelId="{EFD17672-8664-A241-99AD-1B5BB57042AD}" type="pres">
      <dgm:prSet presAssocID="{17C595CD-A252-4EF1-8E1B-A453BFA29886}" presName="spacer" presStyleCnt="0"/>
      <dgm:spPr/>
    </dgm:pt>
    <dgm:pt modelId="{0286B682-4E00-F74B-BF8D-B7532FD9ECCD}" type="pres">
      <dgm:prSet presAssocID="{B69039C8-4F2B-4ADE-9B20-C14010FDBD27}" presName="parentText" presStyleLbl="node1" presStyleIdx="5" presStyleCnt="6">
        <dgm:presLayoutVars>
          <dgm:chMax val="0"/>
          <dgm:bulletEnabled val="1"/>
        </dgm:presLayoutVars>
      </dgm:prSet>
      <dgm:spPr/>
    </dgm:pt>
  </dgm:ptLst>
  <dgm:cxnLst>
    <dgm:cxn modelId="{0F01711A-1835-42C3-847D-F1122C8E0D42}" srcId="{D1360E30-60D0-4719-93E8-F903D57718BA}" destId="{B69039C8-4F2B-4ADE-9B20-C14010FDBD27}" srcOrd="5" destOrd="0" parTransId="{8A329A2E-2D0F-4041-970A-B351FCE8C995}" sibTransId="{D04C8E2D-7142-443F-8D38-E3E3CB5316B5}"/>
    <dgm:cxn modelId="{370D2423-C4CB-6A4B-B868-C5D927B5AD84}" type="presOf" srcId="{B8B7FD74-D7F3-46BC-8AE4-364AC17D65FD}" destId="{F47A78F7-5DC1-1C44-A12F-31BE84C3C1AA}" srcOrd="0" destOrd="0" presId="urn:microsoft.com/office/officeart/2005/8/layout/vList2"/>
    <dgm:cxn modelId="{38065C24-6ED5-3C4B-9C30-61E4A130E2C7}" type="presOf" srcId="{D1360E30-60D0-4719-93E8-F903D57718BA}" destId="{77D394E1-CB29-244E-B244-C0B499A665BC}" srcOrd="0" destOrd="0" presId="urn:microsoft.com/office/officeart/2005/8/layout/vList2"/>
    <dgm:cxn modelId="{5E125934-AE8A-7640-9D4B-6976348A54ED}" type="presOf" srcId="{B69039C8-4F2B-4ADE-9B20-C14010FDBD27}" destId="{0286B682-4E00-F74B-BF8D-B7532FD9ECCD}" srcOrd="0" destOrd="0" presId="urn:microsoft.com/office/officeart/2005/8/layout/vList2"/>
    <dgm:cxn modelId="{1A114143-428B-455D-B936-20E7C871A449}" srcId="{D1360E30-60D0-4719-93E8-F903D57718BA}" destId="{B8B7FD74-D7F3-46BC-8AE4-364AC17D65FD}" srcOrd="0" destOrd="0" parTransId="{33798751-21F3-4A25-A73B-7EA5FADA8CB3}" sibTransId="{18B381DB-8226-43A7-A240-983E9F4E6102}"/>
    <dgm:cxn modelId="{E903D452-CC66-4A68-BABF-F54DF5FBFEA0}" srcId="{D1360E30-60D0-4719-93E8-F903D57718BA}" destId="{F286C6E9-852D-432B-86CD-32DE1F3BFF2E}" srcOrd="3" destOrd="0" parTransId="{129702B8-7096-48E2-A6A2-EF0F0F5BE2D5}" sibTransId="{05DE466E-40B7-4D15-8A3F-68FC8C90FD74}"/>
    <dgm:cxn modelId="{229F6171-5173-614F-A094-7EBCDB27E0B9}" type="presOf" srcId="{40C14720-18C3-4832-81B3-C636A972E222}" destId="{0A2A40DC-6315-A24F-9996-243193BFAE39}" srcOrd="0" destOrd="0" presId="urn:microsoft.com/office/officeart/2005/8/layout/vList2"/>
    <dgm:cxn modelId="{1810B877-4DE6-7E4B-89DD-0DB55EA4124B}" type="presOf" srcId="{F286C6E9-852D-432B-86CD-32DE1F3BFF2E}" destId="{1F842BD3-0AAD-2E45-BC07-D9F5FE6FD2E6}" srcOrd="0" destOrd="0" presId="urn:microsoft.com/office/officeart/2005/8/layout/vList2"/>
    <dgm:cxn modelId="{F8AD5992-EB0E-4460-A222-18E20F212894}" srcId="{D1360E30-60D0-4719-93E8-F903D57718BA}" destId="{F292E61E-19B1-41AA-BCF3-D75F20786C31}" srcOrd="4" destOrd="0" parTransId="{78673848-6AFF-475A-99B7-94D835BA5B3A}" sibTransId="{17C595CD-A252-4EF1-8E1B-A453BFA29886}"/>
    <dgm:cxn modelId="{A1FA93AF-81ED-314F-A8E2-4A92350AC964}" type="presOf" srcId="{EF2B12A1-F26F-4C13-B420-26229477FC24}" destId="{BEEE7CB9-814E-304E-821E-D5C36D68CBEE}" srcOrd="0" destOrd="0" presId="urn:microsoft.com/office/officeart/2005/8/layout/vList2"/>
    <dgm:cxn modelId="{0C1AD3C6-1891-488F-A4F3-2213536B6E51}" srcId="{D1360E30-60D0-4719-93E8-F903D57718BA}" destId="{EF2B12A1-F26F-4C13-B420-26229477FC24}" srcOrd="2" destOrd="0" parTransId="{EEACFBC0-B352-4675-AED8-1E1ACEA84004}" sibTransId="{2E6D4033-4F3D-4D9B-82B7-4114C74085BB}"/>
    <dgm:cxn modelId="{69B212D5-C5C5-F947-B529-D2C23DB00A82}" type="presOf" srcId="{F292E61E-19B1-41AA-BCF3-D75F20786C31}" destId="{A72B3C22-2175-4843-AE50-872DB505939C}" srcOrd="0" destOrd="0" presId="urn:microsoft.com/office/officeart/2005/8/layout/vList2"/>
    <dgm:cxn modelId="{B1ED79FA-61FC-4D00-9BBB-08C3376E8465}" srcId="{D1360E30-60D0-4719-93E8-F903D57718BA}" destId="{40C14720-18C3-4832-81B3-C636A972E222}" srcOrd="1" destOrd="0" parTransId="{3C75F2D8-6EC3-4148-A39F-612721A27F2E}" sibTransId="{95B4C58D-7267-4F2C-A010-B65461C94874}"/>
    <dgm:cxn modelId="{90BF8DD6-DFC8-AA4B-A4CF-20995E067EAB}" type="presParOf" srcId="{77D394E1-CB29-244E-B244-C0B499A665BC}" destId="{F47A78F7-5DC1-1C44-A12F-31BE84C3C1AA}" srcOrd="0" destOrd="0" presId="urn:microsoft.com/office/officeart/2005/8/layout/vList2"/>
    <dgm:cxn modelId="{59B8BEB9-2178-6043-B5F9-25D48CC64C62}" type="presParOf" srcId="{77D394E1-CB29-244E-B244-C0B499A665BC}" destId="{1FE92317-EA49-A34D-8820-6903978E8715}" srcOrd="1" destOrd="0" presId="urn:microsoft.com/office/officeart/2005/8/layout/vList2"/>
    <dgm:cxn modelId="{89B69492-40DE-B64E-B1D4-2E6C8A6F5961}" type="presParOf" srcId="{77D394E1-CB29-244E-B244-C0B499A665BC}" destId="{0A2A40DC-6315-A24F-9996-243193BFAE39}" srcOrd="2" destOrd="0" presId="urn:microsoft.com/office/officeart/2005/8/layout/vList2"/>
    <dgm:cxn modelId="{0C68FA0D-BEA2-B34F-8DD6-3C053F394CCC}" type="presParOf" srcId="{77D394E1-CB29-244E-B244-C0B499A665BC}" destId="{CAD1EBC3-D083-5040-84AD-7DF3576CB944}" srcOrd="3" destOrd="0" presId="urn:microsoft.com/office/officeart/2005/8/layout/vList2"/>
    <dgm:cxn modelId="{AD3F2B97-5811-A740-A222-A5810C6ADFA9}" type="presParOf" srcId="{77D394E1-CB29-244E-B244-C0B499A665BC}" destId="{BEEE7CB9-814E-304E-821E-D5C36D68CBEE}" srcOrd="4" destOrd="0" presId="urn:microsoft.com/office/officeart/2005/8/layout/vList2"/>
    <dgm:cxn modelId="{6826159E-7388-5546-9629-85C64E284532}" type="presParOf" srcId="{77D394E1-CB29-244E-B244-C0B499A665BC}" destId="{87117C7D-7B9F-2840-AEC8-8890A101EBC3}" srcOrd="5" destOrd="0" presId="urn:microsoft.com/office/officeart/2005/8/layout/vList2"/>
    <dgm:cxn modelId="{E04B57DD-D469-8641-A528-F421ECDD09AD}" type="presParOf" srcId="{77D394E1-CB29-244E-B244-C0B499A665BC}" destId="{1F842BD3-0AAD-2E45-BC07-D9F5FE6FD2E6}" srcOrd="6" destOrd="0" presId="urn:microsoft.com/office/officeart/2005/8/layout/vList2"/>
    <dgm:cxn modelId="{8C37367B-DD1E-F342-9201-36CC40ED7D47}" type="presParOf" srcId="{77D394E1-CB29-244E-B244-C0B499A665BC}" destId="{2AB1AED9-52DB-C74E-AAA8-5449237033DB}" srcOrd="7" destOrd="0" presId="urn:microsoft.com/office/officeart/2005/8/layout/vList2"/>
    <dgm:cxn modelId="{EE281CB9-2CCA-0541-A238-F17664B914C7}" type="presParOf" srcId="{77D394E1-CB29-244E-B244-C0B499A665BC}" destId="{A72B3C22-2175-4843-AE50-872DB505939C}" srcOrd="8" destOrd="0" presId="urn:microsoft.com/office/officeart/2005/8/layout/vList2"/>
    <dgm:cxn modelId="{894260C9-6E07-274F-BD7C-73F6E14C5F20}" type="presParOf" srcId="{77D394E1-CB29-244E-B244-C0B499A665BC}" destId="{EFD17672-8664-A241-99AD-1B5BB57042AD}" srcOrd="9" destOrd="0" presId="urn:microsoft.com/office/officeart/2005/8/layout/vList2"/>
    <dgm:cxn modelId="{46E727A1-1AA3-9845-A9CB-19E71259B6AC}" type="presParOf" srcId="{77D394E1-CB29-244E-B244-C0B499A665BC}" destId="{0286B682-4E00-F74B-BF8D-B7532FD9ECCD}"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9E08497-2E2B-4B69-B628-6E9DA7F773D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11E7128-EA0E-41A4-8501-145EC04F018B}">
      <dgm:prSet/>
      <dgm:spPr/>
      <dgm:t>
        <a:bodyPr/>
        <a:lstStyle/>
        <a:p>
          <a:r>
            <a:rPr lang="en-US" dirty="0"/>
            <a:t>Conflict at Work: </a:t>
          </a:r>
          <a:r>
            <a:rPr lang="en-US" b="0" i="0" u="none" dirty="0"/>
            <a:t>Imagine you are facing a conflict at work. A colleague has misunderstood your actions and accused you of something you didn’t do. This situation has created tension, affecting both your emotional well-being and work performance.</a:t>
          </a:r>
          <a:endParaRPr lang="en-US" dirty="0"/>
        </a:p>
      </dgm:t>
    </dgm:pt>
    <dgm:pt modelId="{71CCFD9B-0A88-458E-90E2-DAC10E70CFD8}" type="parTrans" cxnId="{B788B281-D9EC-4244-A3C0-D8D793B682E6}">
      <dgm:prSet/>
      <dgm:spPr/>
      <dgm:t>
        <a:bodyPr/>
        <a:lstStyle/>
        <a:p>
          <a:endParaRPr lang="en-US"/>
        </a:p>
      </dgm:t>
    </dgm:pt>
    <dgm:pt modelId="{03417DA1-9334-4EC6-B256-0027221B8593}" type="sibTrans" cxnId="{B788B281-D9EC-4244-A3C0-D8D793B682E6}">
      <dgm:prSet/>
      <dgm:spPr/>
      <dgm:t>
        <a:bodyPr/>
        <a:lstStyle/>
        <a:p>
          <a:endParaRPr lang="en-US"/>
        </a:p>
      </dgm:t>
    </dgm:pt>
    <dgm:pt modelId="{7CE79EE4-8195-9443-8CB9-5D3D1660EF1B}" type="pres">
      <dgm:prSet presAssocID="{39E08497-2E2B-4B69-B628-6E9DA7F773DF}" presName="linear" presStyleCnt="0">
        <dgm:presLayoutVars>
          <dgm:animLvl val="lvl"/>
          <dgm:resizeHandles val="exact"/>
        </dgm:presLayoutVars>
      </dgm:prSet>
      <dgm:spPr/>
    </dgm:pt>
    <dgm:pt modelId="{AF3B2E62-EF81-DA43-B614-BF599E40C581}" type="pres">
      <dgm:prSet presAssocID="{A11E7128-EA0E-41A4-8501-145EC04F018B}" presName="parentText" presStyleLbl="node1" presStyleIdx="0" presStyleCnt="1">
        <dgm:presLayoutVars>
          <dgm:chMax val="0"/>
          <dgm:bulletEnabled val="1"/>
        </dgm:presLayoutVars>
      </dgm:prSet>
      <dgm:spPr/>
    </dgm:pt>
  </dgm:ptLst>
  <dgm:cxnLst>
    <dgm:cxn modelId="{B788B281-D9EC-4244-A3C0-D8D793B682E6}" srcId="{39E08497-2E2B-4B69-B628-6E9DA7F773DF}" destId="{A11E7128-EA0E-41A4-8501-145EC04F018B}" srcOrd="0" destOrd="0" parTransId="{71CCFD9B-0A88-458E-90E2-DAC10E70CFD8}" sibTransId="{03417DA1-9334-4EC6-B256-0027221B8593}"/>
    <dgm:cxn modelId="{634E6885-555A-064A-91C4-1EBCFF2F094B}" type="presOf" srcId="{39E08497-2E2B-4B69-B628-6E9DA7F773DF}" destId="{7CE79EE4-8195-9443-8CB9-5D3D1660EF1B}" srcOrd="0" destOrd="0" presId="urn:microsoft.com/office/officeart/2005/8/layout/vList2"/>
    <dgm:cxn modelId="{4103EEE0-D1C2-0247-96C6-A0E9D0434482}" type="presOf" srcId="{A11E7128-EA0E-41A4-8501-145EC04F018B}" destId="{AF3B2E62-EF81-DA43-B614-BF599E40C581}" srcOrd="0" destOrd="0" presId="urn:microsoft.com/office/officeart/2005/8/layout/vList2"/>
    <dgm:cxn modelId="{19FE94A0-3DE6-0041-9328-531E720216BB}" type="presParOf" srcId="{7CE79EE4-8195-9443-8CB9-5D3D1660EF1B}" destId="{AF3B2E62-EF81-DA43-B614-BF599E40C58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E25469-5219-4C7B-91DF-5E1CCD44E57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95EFA83-485A-48AB-A1A4-BBBF2445CCD6}">
      <dgm:prSet/>
      <dgm:spPr/>
      <dgm:t>
        <a:bodyPr/>
        <a:lstStyle/>
        <a:p>
          <a:r>
            <a:rPr lang="en-US"/>
            <a:t>Role in Overcoming Sin:  Resistance &amp; Repentance </a:t>
          </a:r>
        </a:p>
      </dgm:t>
    </dgm:pt>
    <dgm:pt modelId="{AFCE1089-1911-4F76-B258-B48A9E22C248}" type="parTrans" cxnId="{D2EDC222-F168-4451-813E-40C40BA003A2}">
      <dgm:prSet/>
      <dgm:spPr/>
      <dgm:t>
        <a:bodyPr/>
        <a:lstStyle/>
        <a:p>
          <a:endParaRPr lang="en-US"/>
        </a:p>
      </dgm:t>
    </dgm:pt>
    <dgm:pt modelId="{98613F19-3CEB-405A-A671-C74572B52794}" type="sibTrans" cxnId="{D2EDC222-F168-4451-813E-40C40BA003A2}">
      <dgm:prSet/>
      <dgm:spPr/>
      <dgm:t>
        <a:bodyPr/>
        <a:lstStyle/>
        <a:p>
          <a:endParaRPr lang="en-US"/>
        </a:p>
      </dgm:t>
    </dgm:pt>
    <dgm:pt modelId="{49472768-E6B8-4E5C-B468-0E20515534B6}">
      <dgm:prSet/>
      <dgm:spPr/>
      <dgm:t>
        <a:bodyPr/>
        <a:lstStyle/>
        <a:p>
          <a:r>
            <a:rPr lang="en-US"/>
            <a:t>Connection with Patience (Sabr): Endurance &amp; Long-term Goals </a:t>
          </a:r>
        </a:p>
      </dgm:t>
    </dgm:pt>
    <dgm:pt modelId="{5FB4F23A-7DE4-4678-91A1-4F00961C6432}" type="parTrans" cxnId="{1695BCFB-5BB0-4282-A01F-298D6BB1F467}">
      <dgm:prSet/>
      <dgm:spPr/>
      <dgm:t>
        <a:bodyPr/>
        <a:lstStyle/>
        <a:p>
          <a:endParaRPr lang="en-US"/>
        </a:p>
      </dgm:t>
    </dgm:pt>
    <dgm:pt modelId="{FBD210E7-BD6F-4C39-945B-2F70217A2146}" type="sibTrans" cxnId="{1695BCFB-5BB0-4282-A01F-298D6BB1F467}">
      <dgm:prSet/>
      <dgm:spPr/>
      <dgm:t>
        <a:bodyPr/>
        <a:lstStyle/>
        <a:p>
          <a:endParaRPr lang="en-US"/>
        </a:p>
      </dgm:t>
    </dgm:pt>
    <dgm:pt modelId="{08EEE27E-A9D7-418B-BC81-86C307CAFCB3}">
      <dgm:prSet/>
      <dgm:spPr/>
      <dgm:t>
        <a:bodyPr/>
        <a:lstStyle/>
        <a:p>
          <a:r>
            <a:rPr lang="en-US"/>
            <a:t>Impact on Relationships: Consistency, Forgiveness, &amp; Compassion</a:t>
          </a:r>
        </a:p>
      </dgm:t>
    </dgm:pt>
    <dgm:pt modelId="{71656946-8E21-43DB-A9EF-017FAACAE96D}" type="parTrans" cxnId="{DF6B2DEF-9891-460E-B6F9-2F0F11945423}">
      <dgm:prSet/>
      <dgm:spPr/>
      <dgm:t>
        <a:bodyPr/>
        <a:lstStyle/>
        <a:p>
          <a:endParaRPr lang="en-US"/>
        </a:p>
      </dgm:t>
    </dgm:pt>
    <dgm:pt modelId="{734A72B6-11BE-43DA-8970-B74D13365305}" type="sibTrans" cxnId="{DF6B2DEF-9891-460E-B6F9-2F0F11945423}">
      <dgm:prSet/>
      <dgm:spPr/>
      <dgm:t>
        <a:bodyPr/>
        <a:lstStyle/>
        <a:p>
          <a:endParaRPr lang="en-US"/>
        </a:p>
      </dgm:t>
    </dgm:pt>
    <dgm:pt modelId="{DE8E1980-8B3D-524D-99C1-AA7C5051F8BE}" type="pres">
      <dgm:prSet presAssocID="{81E25469-5219-4C7B-91DF-5E1CCD44E57B}" presName="linear" presStyleCnt="0">
        <dgm:presLayoutVars>
          <dgm:animLvl val="lvl"/>
          <dgm:resizeHandles val="exact"/>
        </dgm:presLayoutVars>
      </dgm:prSet>
      <dgm:spPr/>
    </dgm:pt>
    <dgm:pt modelId="{1F4126E6-9747-5544-BF2E-74452C005274}" type="pres">
      <dgm:prSet presAssocID="{195EFA83-485A-48AB-A1A4-BBBF2445CCD6}" presName="parentText" presStyleLbl="node1" presStyleIdx="0" presStyleCnt="3">
        <dgm:presLayoutVars>
          <dgm:chMax val="0"/>
          <dgm:bulletEnabled val="1"/>
        </dgm:presLayoutVars>
      </dgm:prSet>
      <dgm:spPr/>
    </dgm:pt>
    <dgm:pt modelId="{7F04ECB4-A971-F348-92E6-386FFAF99A11}" type="pres">
      <dgm:prSet presAssocID="{98613F19-3CEB-405A-A671-C74572B52794}" presName="spacer" presStyleCnt="0"/>
      <dgm:spPr/>
    </dgm:pt>
    <dgm:pt modelId="{ACA111C4-EA65-1D4A-A9E8-C01FFE5F0BED}" type="pres">
      <dgm:prSet presAssocID="{49472768-E6B8-4E5C-B468-0E20515534B6}" presName="parentText" presStyleLbl="node1" presStyleIdx="1" presStyleCnt="3">
        <dgm:presLayoutVars>
          <dgm:chMax val="0"/>
          <dgm:bulletEnabled val="1"/>
        </dgm:presLayoutVars>
      </dgm:prSet>
      <dgm:spPr/>
    </dgm:pt>
    <dgm:pt modelId="{0B9A6178-E0C1-8A46-A893-3A0A4BE7091B}" type="pres">
      <dgm:prSet presAssocID="{FBD210E7-BD6F-4C39-945B-2F70217A2146}" presName="spacer" presStyleCnt="0"/>
      <dgm:spPr/>
    </dgm:pt>
    <dgm:pt modelId="{CEDB6CC3-097D-E742-8D40-D4E4550EEB06}" type="pres">
      <dgm:prSet presAssocID="{08EEE27E-A9D7-418B-BC81-86C307CAFCB3}" presName="parentText" presStyleLbl="node1" presStyleIdx="2" presStyleCnt="3">
        <dgm:presLayoutVars>
          <dgm:chMax val="0"/>
          <dgm:bulletEnabled val="1"/>
        </dgm:presLayoutVars>
      </dgm:prSet>
      <dgm:spPr/>
    </dgm:pt>
  </dgm:ptLst>
  <dgm:cxnLst>
    <dgm:cxn modelId="{D2EDC222-F168-4451-813E-40C40BA003A2}" srcId="{81E25469-5219-4C7B-91DF-5E1CCD44E57B}" destId="{195EFA83-485A-48AB-A1A4-BBBF2445CCD6}" srcOrd="0" destOrd="0" parTransId="{AFCE1089-1911-4F76-B258-B48A9E22C248}" sibTransId="{98613F19-3CEB-405A-A671-C74572B52794}"/>
    <dgm:cxn modelId="{6108B524-1EB7-ED48-9877-AC6FE0DBE534}" type="presOf" srcId="{81E25469-5219-4C7B-91DF-5E1CCD44E57B}" destId="{DE8E1980-8B3D-524D-99C1-AA7C5051F8BE}" srcOrd="0" destOrd="0" presId="urn:microsoft.com/office/officeart/2005/8/layout/vList2"/>
    <dgm:cxn modelId="{3543A828-61E5-834D-B843-E1F11A086E6B}" type="presOf" srcId="{08EEE27E-A9D7-418B-BC81-86C307CAFCB3}" destId="{CEDB6CC3-097D-E742-8D40-D4E4550EEB06}" srcOrd="0" destOrd="0" presId="urn:microsoft.com/office/officeart/2005/8/layout/vList2"/>
    <dgm:cxn modelId="{C0C6939E-9282-7946-8006-B5FE557CF2FD}" type="presOf" srcId="{195EFA83-485A-48AB-A1A4-BBBF2445CCD6}" destId="{1F4126E6-9747-5544-BF2E-74452C005274}" srcOrd="0" destOrd="0" presId="urn:microsoft.com/office/officeart/2005/8/layout/vList2"/>
    <dgm:cxn modelId="{DF6B2DEF-9891-460E-B6F9-2F0F11945423}" srcId="{81E25469-5219-4C7B-91DF-5E1CCD44E57B}" destId="{08EEE27E-A9D7-418B-BC81-86C307CAFCB3}" srcOrd="2" destOrd="0" parTransId="{71656946-8E21-43DB-A9EF-017FAACAE96D}" sibTransId="{734A72B6-11BE-43DA-8970-B74D13365305}"/>
    <dgm:cxn modelId="{1695BCFB-5BB0-4282-A01F-298D6BB1F467}" srcId="{81E25469-5219-4C7B-91DF-5E1CCD44E57B}" destId="{49472768-E6B8-4E5C-B468-0E20515534B6}" srcOrd="1" destOrd="0" parTransId="{5FB4F23A-7DE4-4678-91A1-4F00961C6432}" sibTransId="{FBD210E7-BD6F-4C39-945B-2F70217A2146}"/>
    <dgm:cxn modelId="{7E76D4FD-E028-EB42-ACA3-326F40585197}" type="presOf" srcId="{49472768-E6B8-4E5C-B468-0E20515534B6}" destId="{ACA111C4-EA65-1D4A-A9E8-C01FFE5F0BED}" srcOrd="0" destOrd="0" presId="urn:microsoft.com/office/officeart/2005/8/layout/vList2"/>
    <dgm:cxn modelId="{9F40A5E0-15FE-F741-905C-7B78B17B89D9}" type="presParOf" srcId="{DE8E1980-8B3D-524D-99C1-AA7C5051F8BE}" destId="{1F4126E6-9747-5544-BF2E-74452C005274}" srcOrd="0" destOrd="0" presId="urn:microsoft.com/office/officeart/2005/8/layout/vList2"/>
    <dgm:cxn modelId="{BFB81BAC-FFD6-5A42-8C8D-007FC8FC4EA0}" type="presParOf" srcId="{DE8E1980-8B3D-524D-99C1-AA7C5051F8BE}" destId="{7F04ECB4-A971-F348-92E6-386FFAF99A11}" srcOrd="1" destOrd="0" presId="urn:microsoft.com/office/officeart/2005/8/layout/vList2"/>
    <dgm:cxn modelId="{9EB5A6C6-D9A3-9444-BBF6-2487C5C2E6CA}" type="presParOf" srcId="{DE8E1980-8B3D-524D-99C1-AA7C5051F8BE}" destId="{ACA111C4-EA65-1D4A-A9E8-C01FFE5F0BED}" srcOrd="2" destOrd="0" presId="urn:microsoft.com/office/officeart/2005/8/layout/vList2"/>
    <dgm:cxn modelId="{E830CDA3-5961-094D-AC1D-732B3CDE35B9}" type="presParOf" srcId="{DE8E1980-8B3D-524D-99C1-AA7C5051F8BE}" destId="{0B9A6178-E0C1-8A46-A893-3A0A4BE7091B}" srcOrd="3" destOrd="0" presId="urn:microsoft.com/office/officeart/2005/8/layout/vList2"/>
    <dgm:cxn modelId="{1101384B-F911-D24D-B358-DD7CA62B0402}" type="presParOf" srcId="{DE8E1980-8B3D-524D-99C1-AA7C5051F8BE}" destId="{CEDB6CC3-097D-E742-8D40-D4E4550EEB0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D0A596-2ACD-4CA3-AB66-476EB6BC3EB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0C64BA2-A405-405E-9E4B-254E0642003F}">
      <dgm:prSet/>
      <dgm:spPr/>
      <dgm:t>
        <a:bodyPr/>
        <a:lstStyle/>
        <a:p>
          <a:r>
            <a:rPr lang="en-US"/>
            <a:t>1. Enhancing Self-Esteem and Confidence </a:t>
          </a:r>
        </a:p>
      </dgm:t>
    </dgm:pt>
    <dgm:pt modelId="{9765C2DD-3ED1-413C-AF14-BBDE2DC1FA8C}" type="parTrans" cxnId="{0B1B5D30-BD00-4831-B693-1BB75CC3F6EC}">
      <dgm:prSet/>
      <dgm:spPr/>
      <dgm:t>
        <a:bodyPr/>
        <a:lstStyle/>
        <a:p>
          <a:endParaRPr lang="en-US"/>
        </a:p>
      </dgm:t>
    </dgm:pt>
    <dgm:pt modelId="{468A1714-83DF-4B3D-AB74-F19F6274D45F}" type="sibTrans" cxnId="{0B1B5D30-BD00-4831-B693-1BB75CC3F6EC}">
      <dgm:prSet/>
      <dgm:spPr/>
      <dgm:t>
        <a:bodyPr/>
        <a:lstStyle/>
        <a:p>
          <a:endParaRPr lang="en-US"/>
        </a:p>
      </dgm:t>
    </dgm:pt>
    <dgm:pt modelId="{45BBBC7C-F65E-41FB-9D55-A8D386B5F3DA}">
      <dgm:prSet/>
      <dgm:spPr/>
      <dgm:t>
        <a:bodyPr/>
        <a:lstStyle/>
        <a:p>
          <a:r>
            <a:rPr lang="en-US"/>
            <a:t>2. Stress Management &amp; Resilience </a:t>
          </a:r>
        </a:p>
      </dgm:t>
    </dgm:pt>
    <dgm:pt modelId="{BC6AB605-B7DD-4D7A-857C-9DEC867D0F8F}" type="parTrans" cxnId="{1A48B0C5-EDD0-4563-8D89-4FAC61E90ACF}">
      <dgm:prSet/>
      <dgm:spPr/>
      <dgm:t>
        <a:bodyPr/>
        <a:lstStyle/>
        <a:p>
          <a:endParaRPr lang="en-US"/>
        </a:p>
      </dgm:t>
    </dgm:pt>
    <dgm:pt modelId="{6E37E3C5-43FA-42C5-8C4A-6928B8C7E6CD}" type="sibTrans" cxnId="{1A48B0C5-EDD0-4563-8D89-4FAC61E90ACF}">
      <dgm:prSet/>
      <dgm:spPr/>
      <dgm:t>
        <a:bodyPr/>
        <a:lstStyle/>
        <a:p>
          <a:endParaRPr lang="en-US"/>
        </a:p>
      </dgm:t>
    </dgm:pt>
    <dgm:pt modelId="{E534C3DE-69B3-47EF-BD3F-D165FA7230BA}">
      <dgm:prSet/>
      <dgm:spPr/>
      <dgm:t>
        <a:bodyPr/>
        <a:lstStyle/>
        <a:p>
          <a:r>
            <a:rPr lang="en-US"/>
            <a:t>3. Delayed Gratification </a:t>
          </a:r>
        </a:p>
      </dgm:t>
    </dgm:pt>
    <dgm:pt modelId="{EFD32432-8885-4941-BB1D-3F1B575E1879}" type="parTrans" cxnId="{1F0A45F5-5D01-48DC-AEA5-DE58A68F175F}">
      <dgm:prSet/>
      <dgm:spPr/>
      <dgm:t>
        <a:bodyPr/>
        <a:lstStyle/>
        <a:p>
          <a:endParaRPr lang="en-US"/>
        </a:p>
      </dgm:t>
    </dgm:pt>
    <dgm:pt modelId="{3A1555EB-EAB2-4B96-8205-2BC59CF44E64}" type="sibTrans" cxnId="{1F0A45F5-5D01-48DC-AEA5-DE58A68F175F}">
      <dgm:prSet/>
      <dgm:spPr/>
      <dgm:t>
        <a:bodyPr/>
        <a:lstStyle/>
        <a:p>
          <a:endParaRPr lang="en-US"/>
        </a:p>
      </dgm:t>
    </dgm:pt>
    <dgm:pt modelId="{2DA34A15-89CF-4A0F-9A49-7AE576CBA67A}">
      <dgm:prSet/>
      <dgm:spPr/>
      <dgm:t>
        <a:bodyPr/>
        <a:lstStyle/>
        <a:p>
          <a:r>
            <a:rPr lang="en-US"/>
            <a:t>4. Better Decision Making </a:t>
          </a:r>
        </a:p>
      </dgm:t>
    </dgm:pt>
    <dgm:pt modelId="{560EBA9F-C20A-4CC7-AC5B-35029521437F}" type="parTrans" cxnId="{94E4ADF6-D294-41B1-9A46-6A011903C886}">
      <dgm:prSet/>
      <dgm:spPr/>
      <dgm:t>
        <a:bodyPr/>
        <a:lstStyle/>
        <a:p>
          <a:endParaRPr lang="en-US"/>
        </a:p>
      </dgm:t>
    </dgm:pt>
    <dgm:pt modelId="{9E3F16A1-174B-41B6-8AB7-7BDF7CD9F0C8}" type="sibTrans" cxnId="{94E4ADF6-D294-41B1-9A46-6A011903C886}">
      <dgm:prSet/>
      <dgm:spPr/>
      <dgm:t>
        <a:bodyPr/>
        <a:lstStyle/>
        <a:p>
          <a:endParaRPr lang="en-US"/>
        </a:p>
      </dgm:t>
    </dgm:pt>
    <dgm:pt modelId="{4100441A-418A-4061-A4E2-87C931EAD506}">
      <dgm:prSet/>
      <dgm:spPr/>
      <dgm:t>
        <a:bodyPr/>
        <a:lstStyle/>
        <a:p>
          <a:r>
            <a:rPr lang="en-US"/>
            <a:t>5. Improved Mental Health</a:t>
          </a:r>
        </a:p>
      </dgm:t>
    </dgm:pt>
    <dgm:pt modelId="{0D8A6DE3-7778-4A9C-8604-35C41FDD610B}" type="parTrans" cxnId="{01F5DF9A-AA09-4A10-A2D5-78721891A767}">
      <dgm:prSet/>
      <dgm:spPr/>
      <dgm:t>
        <a:bodyPr/>
        <a:lstStyle/>
        <a:p>
          <a:endParaRPr lang="en-US"/>
        </a:p>
      </dgm:t>
    </dgm:pt>
    <dgm:pt modelId="{945722E7-CA09-424E-875F-D6BF0B64E89C}" type="sibTrans" cxnId="{01F5DF9A-AA09-4A10-A2D5-78721891A767}">
      <dgm:prSet/>
      <dgm:spPr/>
      <dgm:t>
        <a:bodyPr/>
        <a:lstStyle/>
        <a:p>
          <a:endParaRPr lang="en-US"/>
        </a:p>
      </dgm:t>
    </dgm:pt>
    <dgm:pt modelId="{80E2530C-0DA5-4863-90A5-51AC77A7A1F5}">
      <dgm:prSet/>
      <dgm:spPr/>
      <dgm:t>
        <a:bodyPr/>
        <a:lstStyle/>
        <a:p>
          <a:r>
            <a:rPr lang="en-US" dirty="0"/>
            <a:t>6. Neurological Insights </a:t>
          </a:r>
        </a:p>
      </dgm:t>
    </dgm:pt>
    <dgm:pt modelId="{4DB24B49-C103-4A69-B235-F2446420216D}" type="parTrans" cxnId="{52B51618-E83D-43EF-8E7C-69D862AF963A}">
      <dgm:prSet/>
      <dgm:spPr/>
      <dgm:t>
        <a:bodyPr/>
        <a:lstStyle/>
        <a:p>
          <a:endParaRPr lang="en-US"/>
        </a:p>
      </dgm:t>
    </dgm:pt>
    <dgm:pt modelId="{358D681C-AFE1-467C-8696-DE8CA369D560}" type="sibTrans" cxnId="{52B51618-E83D-43EF-8E7C-69D862AF963A}">
      <dgm:prSet/>
      <dgm:spPr/>
      <dgm:t>
        <a:bodyPr/>
        <a:lstStyle/>
        <a:p>
          <a:endParaRPr lang="en-US"/>
        </a:p>
      </dgm:t>
    </dgm:pt>
    <dgm:pt modelId="{E6081DE6-C964-A243-B28D-19C8E98042B9}" type="pres">
      <dgm:prSet presAssocID="{E5D0A596-2ACD-4CA3-AB66-476EB6BC3EBE}" presName="linear" presStyleCnt="0">
        <dgm:presLayoutVars>
          <dgm:animLvl val="lvl"/>
          <dgm:resizeHandles val="exact"/>
        </dgm:presLayoutVars>
      </dgm:prSet>
      <dgm:spPr/>
    </dgm:pt>
    <dgm:pt modelId="{44A616ED-3ACE-814B-8549-CE83DA673C7E}" type="pres">
      <dgm:prSet presAssocID="{B0C64BA2-A405-405E-9E4B-254E0642003F}" presName="parentText" presStyleLbl="node1" presStyleIdx="0" presStyleCnt="6">
        <dgm:presLayoutVars>
          <dgm:chMax val="0"/>
          <dgm:bulletEnabled val="1"/>
        </dgm:presLayoutVars>
      </dgm:prSet>
      <dgm:spPr/>
    </dgm:pt>
    <dgm:pt modelId="{B590EA44-3B20-FB42-A82E-ECD691964600}" type="pres">
      <dgm:prSet presAssocID="{468A1714-83DF-4B3D-AB74-F19F6274D45F}" presName="spacer" presStyleCnt="0"/>
      <dgm:spPr/>
    </dgm:pt>
    <dgm:pt modelId="{2DD425C7-B68B-AC45-8CBA-AB09A2B71343}" type="pres">
      <dgm:prSet presAssocID="{45BBBC7C-F65E-41FB-9D55-A8D386B5F3DA}" presName="parentText" presStyleLbl="node1" presStyleIdx="1" presStyleCnt="6">
        <dgm:presLayoutVars>
          <dgm:chMax val="0"/>
          <dgm:bulletEnabled val="1"/>
        </dgm:presLayoutVars>
      </dgm:prSet>
      <dgm:spPr/>
    </dgm:pt>
    <dgm:pt modelId="{B20E9978-B19A-E740-B97A-912FD7FACE20}" type="pres">
      <dgm:prSet presAssocID="{6E37E3C5-43FA-42C5-8C4A-6928B8C7E6CD}" presName="spacer" presStyleCnt="0"/>
      <dgm:spPr/>
    </dgm:pt>
    <dgm:pt modelId="{A3E97C68-3C37-CB4B-972C-0E6CADE758A5}" type="pres">
      <dgm:prSet presAssocID="{E534C3DE-69B3-47EF-BD3F-D165FA7230BA}" presName="parentText" presStyleLbl="node1" presStyleIdx="2" presStyleCnt="6">
        <dgm:presLayoutVars>
          <dgm:chMax val="0"/>
          <dgm:bulletEnabled val="1"/>
        </dgm:presLayoutVars>
      </dgm:prSet>
      <dgm:spPr/>
    </dgm:pt>
    <dgm:pt modelId="{B24ECFE5-19C2-F845-B713-8A86D2492152}" type="pres">
      <dgm:prSet presAssocID="{3A1555EB-EAB2-4B96-8205-2BC59CF44E64}" presName="spacer" presStyleCnt="0"/>
      <dgm:spPr/>
    </dgm:pt>
    <dgm:pt modelId="{8DFB061B-4A54-B643-98A5-CAC60BAA6966}" type="pres">
      <dgm:prSet presAssocID="{2DA34A15-89CF-4A0F-9A49-7AE576CBA67A}" presName="parentText" presStyleLbl="node1" presStyleIdx="3" presStyleCnt="6">
        <dgm:presLayoutVars>
          <dgm:chMax val="0"/>
          <dgm:bulletEnabled val="1"/>
        </dgm:presLayoutVars>
      </dgm:prSet>
      <dgm:spPr/>
    </dgm:pt>
    <dgm:pt modelId="{BFB3B93D-61FA-8049-A9A6-580873732DEC}" type="pres">
      <dgm:prSet presAssocID="{9E3F16A1-174B-41B6-8AB7-7BDF7CD9F0C8}" presName="spacer" presStyleCnt="0"/>
      <dgm:spPr/>
    </dgm:pt>
    <dgm:pt modelId="{A97BAD9A-02FE-3847-90B4-2A5212EFBE8C}" type="pres">
      <dgm:prSet presAssocID="{4100441A-418A-4061-A4E2-87C931EAD506}" presName="parentText" presStyleLbl="node1" presStyleIdx="4" presStyleCnt="6">
        <dgm:presLayoutVars>
          <dgm:chMax val="0"/>
          <dgm:bulletEnabled val="1"/>
        </dgm:presLayoutVars>
      </dgm:prSet>
      <dgm:spPr/>
    </dgm:pt>
    <dgm:pt modelId="{B70F7110-A71F-3845-8657-D499DFF9DA13}" type="pres">
      <dgm:prSet presAssocID="{945722E7-CA09-424E-875F-D6BF0B64E89C}" presName="spacer" presStyleCnt="0"/>
      <dgm:spPr/>
    </dgm:pt>
    <dgm:pt modelId="{F916A0D8-8CD6-B648-9E37-E09EB3016DED}" type="pres">
      <dgm:prSet presAssocID="{80E2530C-0DA5-4863-90A5-51AC77A7A1F5}" presName="parentText" presStyleLbl="node1" presStyleIdx="5" presStyleCnt="6">
        <dgm:presLayoutVars>
          <dgm:chMax val="0"/>
          <dgm:bulletEnabled val="1"/>
        </dgm:presLayoutVars>
      </dgm:prSet>
      <dgm:spPr/>
    </dgm:pt>
  </dgm:ptLst>
  <dgm:cxnLst>
    <dgm:cxn modelId="{52B51618-E83D-43EF-8E7C-69D862AF963A}" srcId="{E5D0A596-2ACD-4CA3-AB66-476EB6BC3EBE}" destId="{80E2530C-0DA5-4863-90A5-51AC77A7A1F5}" srcOrd="5" destOrd="0" parTransId="{4DB24B49-C103-4A69-B235-F2446420216D}" sibTransId="{358D681C-AFE1-467C-8696-DE8CA369D560}"/>
    <dgm:cxn modelId="{0B1B5D30-BD00-4831-B693-1BB75CC3F6EC}" srcId="{E5D0A596-2ACD-4CA3-AB66-476EB6BC3EBE}" destId="{B0C64BA2-A405-405E-9E4B-254E0642003F}" srcOrd="0" destOrd="0" parTransId="{9765C2DD-3ED1-413C-AF14-BBDE2DC1FA8C}" sibTransId="{468A1714-83DF-4B3D-AB74-F19F6274D45F}"/>
    <dgm:cxn modelId="{0940EF38-F274-6B42-94B4-5D31B81866B0}" type="presOf" srcId="{E534C3DE-69B3-47EF-BD3F-D165FA7230BA}" destId="{A3E97C68-3C37-CB4B-972C-0E6CADE758A5}" srcOrd="0" destOrd="0" presId="urn:microsoft.com/office/officeart/2005/8/layout/vList2"/>
    <dgm:cxn modelId="{30D49980-7D62-9948-81B8-6BD901324889}" type="presOf" srcId="{2DA34A15-89CF-4A0F-9A49-7AE576CBA67A}" destId="{8DFB061B-4A54-B643-98A5-CAC60BAA6966}" srcOrd="0" destOrd="0" presId="urn:microsoft.com/office/officeart/2005/8/layout/vList2"/>
    <dgm:cxn modelId="{DE09048E-4482-404C-9CFF-4F4E8D555985}" type="presOf" srcId="{B0C64BA2-A405-405E-9E4B-254E0642003F}" destId="{44A616ED-3ACE-814B-8549-CE83DA673C7E}" srcOrd="0" destOrd="0" presId="urn:microsoft.com/office/officeart/2005/8/layout/vList2"/>
    <dgm:cxn modelId="{01F5DF9A-AA09-4A10-A2D5-78721891A767}" srcId="{E5D0A596-2ACD-4CA3-AB66-476EB6BC3EBE}" destId="{4100441A-418A-4061-A4E2-87C931EAD506}" srcOrd="4" destOrd="0" parTransId="{0D8A6DE3-7778-4A9C-8604-35C41FDD610B}" sibTransId="{945722E7-CA09-424E-875F-D6BF0B64E89C}"/>
    <dgm:cxn modelId="{1A48B0C5-EDD0-4563-8D89-4FAC61E90ACF}" srcId="{E5D0A596-2ACD-4CA3-AB66-476EB6BC3EBE}" destId="{45BBBC7C-F65E-41FB-9D55-A8D386B5F3DA}" srcOrd="1" destOrd="0" parTransId="{BC6AB605-B7DD-4D7A-857C-9DEC867D0F8F}" sibTransId="{6E37E3C5-43FA-42C5-8C4A-6928B8C7E6CD}"/>
    <dgm:cxn modelId="{68051ADA-805C-0F4F-9C89-080FA50607AA}" type="presOf" srcId="{80E2530C-0DA5-4863-90A5-51AC77A7A1F5}" destId="{F916A0D8-8CD6-B648-9E37-E09EB3016DED}" srcOrd="0" destOrd="0" presId="urn:microsoft.com/office/officeart/2005/8/layout/vList2"/>
    <dgm:cxn modelId="{4DD21EEC-D8B5-E041-B0C3-CBAE0A498984}" type="presOf" srcId="{45BBBC7C-F65E-41FB-9D55-A8D386B5F3DA}" destId="{2DD425C7-B68B-AC45-8CBA-AB09A2B71343}" srcOrd="0" destOrd="0" presId="urn:microsoft.com/office/officeart/2005/8/layout/vList2"/>
    <dgm:cxn modelId="{A5BCEFEC-4845-5F4B-BA74-B0C19BA9C4C9}" type="presOf" srcId="{4100441A-418A-4061-A4E2-87C931EAD506}" destId="{A97BAD9A-02FE-3847-90B4-2A5212EFBE8C}" srcOrd="0" destOrd="0" presId="urn:microsoft.com/office/officeart/2005/8/layout/vList2"/>
    <dgm:cxn modelId="{372901EE-F039-254A-A6F8-2275B7E760E4}" type="presOf" srcId="{E5D0A596-2ACD-4CA3-AB66-476EB6BC3EBE}" destId="{E6081DE6-C964-A243-B28D-19C8E98042B9}" srcOrd="0" destOrd="0" presId="urn:microsoft.com/office/officeart/2005/8/layout/vList2"/>
    <dgm:cxn modelId="{1F0A45F5-5D01-48DC-AEA5-DE58A68F175F}" srcId="{E5D0A596-2ACD-4CA3-AB66-476EB6BC3EBE}" destId="{E534C3DE-69B3-47EF-BD3F-D165FA7230BA}" srcOrd="2" destOrd="0" parTransId="{EFD32432-8885-4941-BB1D-3F1B575E1879}" sibTransId="{3A1555EB-EAB2-4B96-8205-2BC59CF44E64}"/>
    <dgm:cxn modelId="{94E4ADF6-D294-41B1-9A46-6A011903C886}" srcId="{E5D0A596-2ACD-4CA3-AB66-476EB6BC3EBE}" destId="{2DA34A15-89CF-4A0F-9A49-7AE576CBA67A}" srcOrd="3" destOrd="0" parTransId="{560EBA9F-C20A-4CC7-AC5B-35029521437F}" sibTransId="{9E3F16A1-174B-41B6-8AB7-7BDF7CD9F0C8}"/>
    <dgm:cxn modelId="{6FAC39AA-61CB-074B-BF2A-78264DE61DBB}" type="presParOf" srcId="{E6081DE6-C964-A243-B28D-19C8E98042B9}" destId="{44A616ED-3ACE-814B-8549-CE83DA673C7E}" srcOrd="0" destOrd="0" presId="urn:microsoft.com/office/officeart/2005/8/layout/vList2"/>
    <dgm:cxn modelId="{AFAE72B5-9EFC-EE4E-BC29-459E84807D9D}" type="presParOf" srcId="{E6081DE6-C964-A243-B28D-19C8E98042B9}" destId="{B590EA44-3B20-FB42-A82E-ECD691964600}" srcOrd="1" destOrd="0" presId="urn:microsoft.com/office/officeart/2005/8/layout/vList2"/>
    <dgm:cxn modelId="{6E103DC0-CECC-0542-A178-0EF763AC4B7C}" type="presParOf" srcId="{E6081DE6-C964-A243-B28D-19C8E98042B9}" destId="{2DD425C7-B68B-AC45-8CBA-AB09A2B71343}" srcOrd="2" destOrd="0" presId="urn:microsoft.com/office/officeart/2005/8/layout/vList2"/>
    <dgm:cxn modelId="{4F551FBB-CE08-954D-B393-7E77BB6262FA}" type="presParOf" srcId="{E6081DE6-C964-A243-B28D-19C8E98042B9}" destId="{B20E9978-B19A-E740-B97A-912FD7FACE20}" srcOrd="3" destOrd="0" presId="urn:microsoft.com/office/officeart/2005/8/layout/vList2"/>
    <dgm:cxn modelId="{E869112D-8150-DE44-8887-D27E75A0579C}" type="presParOf" srcId="{E6081DE6-C964-A243-B28D-19C8E98042B9}" destId="{A3E97C68-3C37-CB4B-972C-0E6CADE758A5}" srcOrd="4" destOrd="0" presId="urn:microsoft.com/office/officeart/2005/8/layout/vList2"/>
    <dgm:cxn modelId="{76B4D058-8AF2-1B46-8BCA-8EF0FF7C64A2}" type="presParOf" srcId="{E6081DE6-C964-A243-B28D-19C8E98042B9}" destId="{B24ECFE5-19C2-F845-B713-8A86D2492152}" srcOrd="5" destOrd="0" presId="urn:microsoft.com/office/officeart/2005/8/layout/vList2"/>
    <dgm:cxn modelId="{E33F642F-BB63-C94C-893B-9A6E3F1D27A3}" type="presParOf" srcId="{E6081DE6-C964-A243-B28D-19C8E98042B9}" destId="{8DFB061B-4A54-B643-98A5-CAC60BAA6966}" srcOrd="6" destOrd="0" presId="urn:microsoft.com/office/officeart/2005/8/layout/vList2"/>
    <dgm:cxn modelId="{DF19CB9D-2B9B-D44B-A99D-BAECD631CADD}" type="presParOf" srcId="{E6081DE6-C964-A243-B28D-19C8E98042B9}" destId="{BFB3B93D-61FA-8049-A9A6-580873732DEC}" srcOrd="7" destOrd="0" presId="urn:microsoft.com/office/officeart/2005/8/layout/vList2"/>
    <dgm:cxn modelId="{C3CF27BB-2ADE-8041-B59C-68411909EAB0}" type="presParOf" srcId="{E6081DE6-C964-A243-B28D-19C8E98042B9}" destId="{A97BAD9A-02FE-3847-90B4-2A5212EFBE8C}" srcOrd="8" destOrd="0" presId="urn:microsoft.com/office/officeart/2005/8/layout/vList2"/>
    <dgm:cxn modelId="{3524754F-3D83-B545-896B-1C9C363196BD}" type="presParOf" srcId="{E6081DE6-C964-A243-B28D-19C8E98042B9}" destId="{B70F7110-A71F-3845-8657-D499DFF9DA13}" srcOrd="9" destOrd="0" presId="urn:microsoft.com/office/officeart/2005/8/layout/vList2"/>
    <dgm:cxn modelId="{772B2F1E-EEB8-A141-8CC0-1573F09FC1E2}" type="presParOf" srcId="{E6081DE6-C964-A243-B28D-19C8E98042B9}" destId="{F916A0D8-8CD6-B648-9E37-E09EB3016DED}"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3B635E-857D-4F42-9BCD-ABAF66D360E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3B84C6E-7180-41D4-80C0-D807542E28BF}">
      <dgm:prSet/>
      <dgm:spPr/>
      <dgm:t>
        <a:bodyPr/>
        <a:lstStyle/>
        <a:p>
          <a:r>
            <a:rPr lang="en-US" dirty="0"/>
            <a:t>Strengthening Faith: Deeper Belief &amp; Spiritual Connection</a:t>
          </a:r>
        </a:p>
      </dgm:t>
    </dgm:pt>
    <dgm:pt modelId="{E785A024-6298-4E3E-86D7-2F2BFD80507B}" type="parTrans" cxnId="{C72C9F87-26F8-4493-A6EE-BBF06B62D441}">
      <dgm:prSet/>
      <dgm:spPr/>
      <dgm:t>
        <a:bodyPr/>
        <a:lstStyle/>
        <a:p>
          <a:endParaRPr lang="en-US"/>
        </a:p>
      </dgm:t>
    </dgm:pt>
    <dgm:pt modelId="{A5B6B421-45AD-4477-9A61-7A80216781D7}" type="sibTrans" cxnId="{C72C9F87-26F8-4493-A6EE-BBF06B62D441}">
      <dgm:prSet/>
      <dgm:spPr/>
      <dgm:t>
        <a:bodyPr/>
        <a:lstStyle/>
        <a:p>
          <a:endParaRPr lang="en-US"/>
        </a:p>
      </dgm:t>
    </dgm:pt>
    <dgm:pt modelId="{BB7690D0-8CFD-4272-A43D-C15FC4CF9BF8}">
      <dgm:prSet/>
      <dgm:spPr/>
      <dgm:t>
        <a:bodyPr/>
        <a:lstStyle/>
        <a:p>
          <a:r>
            <a:rPr lang="en-US" dirty="0"/>
            <a:t>Guiding Actions: Moral Compass &amp; Purposeful Living </a:t>
          </a:r>
        </a:p>
      </dgm:t>
    </dgm:pt>
    <dgm:pt modelId="{76B92D5A-1C92-4783-9943-18CD38DCCB50}" type="parTrans" cxnId="{8D0BFFC7-3547-47DA-A64F-0960FD7B57FD}">
      <dgm:prSet/>
      <dgm:spPr/>
      <dgm:t>
        <a:bodyPr/>
        <a:lstStyle/>
        <a:p>
          <a:endParaRPr lang="en-US"/>
        </a:p>
      </dgm:t>
    </dgm:pt>
    <dgm:pt modelId="{EE7972E2-C13F-46D3-BECD-AC064990E428}" type="sibTrans" cxnId="{8D0BFFC7-3547-47DA-A64F-0960FD7B57FD}">
      <dgm:prSet/>
      <dgm:spPr/>
      <dgm:t>
        <a:bodyPr/>
        <a:lstStyle/>
        <a:p>
          <a:endParaRPr lang="en-US"/>
        </a:p>
      </dgm:t>
    </dgm:pt>
    <dgm:pt modelId="{C3DE2D29-A087-4DA8-AE67-50EFBC1973A7}">
      <dgm:prSet/>
      <dgm:spPr/>
      <dgm:t>
        <a:bodyPr/>
        <a:lstStyle/>
        <a:p>
          <a:r>
            <a:rPr lang="en-US" dirty="0"/>
            <a:t>Inner Peace &amp; Contentment: Trust in Allah &amp; Spiritual Fulfillment</a:t>
          </a:r>
        </a:p>
      </dgm:t>
    </dgm:pt>
    <dgm:pt modelId="{2AE91768-B9BC-4474-8DB0-6E9ADDAA8AFF}" type="parTrans" cxnId="{15989657-259C-4A31-AA84-D094CC20BA7A}">
      <dgm:prSet/>
      <dgm:spPr/>
      <dgm:t>
        <a:bodyPr/>
        <a:lstStyle/>
        <a:p>
          <a:endParaRPr lang="en-US"/>
        </a:p>
      </dgm:t>
    </dgm:pt>
    <dgm:pt modelId="{46136935-E327-4C33-856F-7AF5FF5FC4FE}" type="sibTrans" cxnId="{15989657-259C-4A31-AA84-D094CC20BA7A}">
      <dgm:prSet/>
      <dgm:spPr/>
      <dgm:t>
        <a:bodyPr/>
        <a:lstStyle/>
        <a:p>
          <a:endParaRPr lang="en-US"/>
        </a:p>
      </dgm:t>
    </dgm:pt>
    <dgm:pt modelId="{889A6BFC-3159-234D-92A3-5AD02127C543}" type="pres">
      <dgm:prSet presAssocID="{533B635E-857D-4F42-9BCD-ABAF66D360E1}" presName="linear" presStyleCnt="0">
        <dgm:presLayoutVars>
          <dgm:animLvl val="lvl"/>
          <dgm:resizeHandles val="exact"/>
        </dgm:presLayoutVars>
      </dgm:prSet>
      <dgm:spPr/>
    </dgm:pt>
    <dgm:pt modelId="{6DC0FA9B-2BAE-9F49-8BAD-419C697616C0}" type="pres">
      <dgm:prSet presAssocID="{C3B84C6E-7180-41D4-80C0-D807542E28BF}" presName="parentText" presStyleLbl="node1" presStyleIdx="0" presStyleCnt="3">
        <dgm:presLayoutVars>
          <dgm:chMax val="0"/>
          <dgm:bulletEnabled val="1"/>
        </dgm:presLayoutVars>
      </dgm:prSet>
      <dgm:spPr/>
    </dgm:pt>
    <dgm:pt modelId="{06936160-A882-514B-AADA-4A99DF3F9C71}" type="pres">
      <dgm:prSet presAssocID="{A5B6B421-45AD-4477-9A61-7A80216781D7}" presName="spacer" presStyleCnt="0"/>
      <dgm:spPr/>
    </dgm:pt>
    <dgm:pt modelId="{47CC397E-CF51-6149-B7AA-C39B76640B38}" type="pres">
      <dgm:prSet presAssocID="{BB7690D0-8CFD-4272-A43D-C15FC4CF9BF8}" presName="parentText" presStyleLbl="node1" presStyleIdx="1" presStyleCnt="3">
        <dgm:presLayoutVars>
          <dgm:chMax val="0"/>
          <dgm:bulletEnabled val="1"/>
        </dgm:presLayoutVars>
      </dgm:prSet>
      <dgm:spPr/>
    </dgm:pt>
    <dgm:pt modelId="{3850C053-57CC-B448-AA61-91D9F0224CB7}" type="pres">
      <dgm:prSet presAssocID="{EE7972E2-C13F-46D3-BECD-AC064990E428}" presName="spacer" presStyleCnt="0"/>
      <dgm:spPr/>
    </dgm:pt>
    <dgm:pt modelId="{7D026F32-0E54-7443-9AD1-8A2A51730FA7}" type="pres">
      <dgm:prSet presAssocID="{C3DE2D29-A087-4DA8-AE67-50EFBC1973A7}" presName="parentText" presStyleLbl="node1" presStyleIdx="2" presStyleCnt="3">
        <dgm:presLayoutVars>
          <dgm:chMax val="0"/>
          <dgm:bulletEnabled val="1"/>
        </dgm:presLayoutVars>
      </dgm:prSet>
      <dgm:spPr/>
    </dgm:pt>
  </dgm:ptLst>
  <dgm:cxnLst>
    <dgm:cxn modelId="{76FA3B2C-F813-EF4D-8D03-FDFDEF06AF74}" type="presOf" srcId="{BB7690D0-8CFD-4272-A43D-C15FC4CF9BF8}" destId="{47CC397E-CF51-6149-B7AA-C39B76640B38}" srcOrd="0" destOrd="0" presId="urn:microsoft.com/office/officeart/2005/8/layout/vList2"/>
    <dgm:cxn modelId="{15989657-259C-4A31-AA84-D094CC20BA7A}" srcId="{533B635E-857D-4F42-9BCD-ABAF66D360E1}" destId="{C3DE2D29-A087-4DA8-AE67-50EFBC1973A7}" srcOrd="2" destOrd="0" parTransId="{2AE91768-B9BC-4474-8DB0-6E9ADDAA8AFF}" sibTransId="{46136935-E327-4C33-856F-7AF5FF5FC4FE}"/>
    <dgm:cxn modelId="{C72C9F87-26F8-4493-A6EE-BBF06B62D441}" srcId="{533B635E-857D-4F42-9BCD-ABAF66D360E1}" destId="{C3B84C6E-7180-41D4-80C0-D807542E28BF}" srcOrd="0" destOrd="0" parTransId="{E785A024-6298-4E3E-86D7-2F2BFD80507B}" sibTransId="{A5B6B421-45AD-4477-9A61-7A80216781D7}"/>
    <dgm:cxn modelId="{0BBB53AF-6BC2-2747-8CA1-AE9CA823B87A}" type="presOf" srcId="{533B635E-857D-4F42-9BCD-ABAF66D360E1}" destId="{889A6BFC-3159-234D-92A3-5AD02127C543}" srcOrd="0" destOrd="0" presId="urn:microsoft.com/office/officeart/2005/8/layout/vList2"/>
    <dgm:cxn modelId="{953A9BB7-7AF4-6548-BFBF-FC3FD76C5FD4}" type="presOf" srcId="{C3B84C6E-7180-41D4-80C0-D807542E28BF}" destId="{6DC0FA9B-2BAE-9F49-8BAD-419C697616C0}" srcOrd="0" destOrd="0" presId="urn:microsoft.com/office/officeart/2005/8/layout/vList2"/>
    <dgm:cxn modelId="{8D0BFFC7-3547-47DA-A64F-0960FD7B57FD}" srcId="{533B635E-857D-4F42-9BCD-ABAF66D360E1}" destId="{BB7690D0-8CFD-4272-A43D-C15FC4CF9BF8}" srcOrd="1" destOrd="0" parTransId="{76B92D5A-1C92-4783-9943-18CD38DCCB50}" sibTransId="{EE7972E2-C13F-46D3-BECD-AC064990E428}"/>
    <dgm:cxn modelId="{56AC52CC-A6E7-D14C-B1C1-C43045B904E2}" type="presOf" srcId="{C3DE2D29-A087-4DA8-AE67-50EFBC1973A7}" destId="{7D026F32-0E54-7443-9AD1-8A2A51730FA7}" srcOrd="0" destOrd="0" presId="urn:microsoft.com/office/officeart/2005/8/layout/vList2"/>
    <dgm:cxn modelId="{D79C17B4-05AB-E149-9BE4-40719A4A15FD}" type="presParOf" srcId="{889A6BFC-3159-234D-92A3-5AD02127C543}" destId="{6DC0FA9B-2BAE-9F49-8BAD-419C697616C0}" srcOrd="0" destOrd="0" presId="urn:microsoft.com/office/officeart/2005/8/layout/vList2"/>
    <dgm:cxn modelId="{71B6FED5-5CB7-D34A-BF4B-4A337511F6A5}" type="presParOf" srcId="{889A6BFC-3159-234D-92A3-5AD02127C543}" destId="{06936160-A882-514B-AADA-4A99DF3F9C71}" srcOrd="1" destOrd="0" presId="urn:microsoft.com/office/officeart/2005/8/layout/vList2"/>
    <dgm:cxn modelId="{C93571B4-BE8E-C34C-8822-B09B5FF0D85D}" type="presParOf" srcId="{889A6BFC-3159-234D-92A3-5AD02127C543}" destId="{47CC397E-CF51-6149-B7AA-C39B76640B38}" srcOrd="2" destOrd="0" presId="urn:microsoft.com/office/officeart/2005/8/layout/vList2"/>
    <dgm:cxn modelId="{DB16E449-D2EC-A74B-A641-3DB9CE979474}" type="presParOf" srcId="{889A6BFC-3159-234D-92A3-5AD02127C543}" destId="{3850C053-57CC-B448-AA61-91D9F0224CB7}" srcOrd="3" destOrd="0" presId="urn:microsoft.com/office/officeart/2005/8/layout/vList2"/>
    <dgm:cxn modelId="{7DCF64B3-D37C-1A40-AEC6-C5F4491E0B27}" type="presParOf" srcId="{889A6BFC-3159-234D-92A3-5AD02127C543}" destId="{7D026F32-0E54-7443-9AD1-8A2A51730FA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E5EBE3-5011-4B07-900B-0CBF1889AE92}" type="doc">
      <dgm:prSet loTypeId="urn:microsoft.com/office/officeart/2016/7/layout/VerticalDownArrowProcess" loCatId="process" qsTypeId="urn:microsoft.com/office/officeart/2005/8/quickstyle/simple1" qsCatId="simple" csTypeId="urn:microsoft.com/office/officeart/2005/8/colors/colorful2" csCatId="colorful" phldr="1"/>
      <dgm:spPr/>
      <dgm:t>
        <a:bodyPr/>
        <a:lstStyle/>
        <a:p>
          <a:endParaRPr lang="en-US"/>
        </a:p>
      </dgm:t>
    </dgm:pt>
    <dgm:pt modelId="{C5640924-E11E-4965-9FAA-D27A973B8519}">
      <dgm:prSet/>
      <dgm:spPr/>
      <dgm:t>
        <a:bodyPr/>
        <a:lstStyle/>
        <a:p>
          <a:r>
            <a:rPr lang="en-US"/>
            <a:t>Study</a:t>
          </a:r>
        </a:p>
      </dgm:t>
    </dgm:pt>
    <dgm:pt modelId="{4182281D-74BB-4ABD-B6C6-644534596EA3}" type="parTrans" cxnId="{0FFDCBC5-3922-4A84-9099-1395B2E6B012}">
      <dgm:prSet/>
      <dgm:spPr/>
      <dgm:t>
        <a:bodyPr/>
        <a:lstStyle/>
        <a:p>
          <a:endParaRPr lang="en-US"/>
        </a:p>
      </dgm:t>
    </dgm:pt>
    <dgm:pt modelId="{20E7D7AB-8290-42FA-8840-71535BD48FF6}" type="sibTrans" cxnId="{0FFDCBC5-3922-4A84-9099-1395B2E6B012}">
      <dgm:prSet/>
      <dgm:spPr/>
      <dgm:t>
        <a:bodyPr/>
        <a:lstStyle/>
        <a:p>
          <a:endParaRPr lang="en-US"/>
        </a:p>
      </dgm:t>
    </dgm:pt>
    <dgm:pt modelId="{8508E340-B3AB-44B9-95B1-D45BD122A034}">
      <dgm:prSet/>
      <dgm:spPr/>
      <dgm:t>
        <a:bodyPr/>
        <a:lstStyle/>
        <a:p>
          <a:r>
            <a:rPr lang="en-US"/>
            <a:t>Study Qur’an &amp; Hadith</a:t>
          </a:r>
        </a:p>
      </dgm:t>
    </dgm:pt>
    <dgm:pt modelId="{9D263491-2560-43E1-BED0-DAE88131F603}" type="parTrans" cxnId="{C1DA11EC-0F91-409C-8E1D-3B1A6300C653}">
      <dgm:prSet/>
      <dgm:spPr/>
      <dgm:t>
        <a:bodyPr/>
        <a:lstStyle/>
        <a:p>
          <a:endParaRPr lang="en-US"/>
        </a:p>
      </dgm:t>
    </dgm:pt>
    <dgm:pt modelId="{7F2BDCAE-61C1-4AE0-B4D7-5247E77A5926}" type="sibTrans" cxnId="{C1DA11EC-0F91-409C-8E1D-3B1A6300C653}">
      <dgm:prSet/>
      <dgm:spPr/>
      <dgm:t>
        <a:bodyPr/>
        <a:lstStyle/>
        <a:p>
          <a:endParaRPr lang="en-US"/>
        </a:p>
      </dgm:t>
    </dgm:pt>
    <dgm:pt modelId="{5AA6AF9E-E4F8-4107-88FD-6DEF9E70EE55}">
      <dgm:prSet/>
      <dgm:spPr/>
      <dgm:t>
        <a:bodyPr/>
        <a:lstStyle/>
        <a:p>
          <a:r>
            <a:rPr lang="en-US" dirty="0"/>
            <a:t>Engage</a:t>
          </a:r>
        </a:p>
      </dgm:t>
    </dgm:pt>
    <dgm:pt modelId="{EE7FC2EC-E85E-4FFE-B7AA-23239DCA91B2}" type="parTrans" cxnId="{E2CBDCD6-DA7D-4E6C-BF29-81818D8BA091}">
      <dgm:prSet/>
      <dgm:spPr/>
      <dgm:t>
        <a:bodyPr/>
        <a:lstStyle/>
        <a:p>
          <a:endParaRPr lang="en-US"/>
        </a:p>
      </dgm:t>
    </dgm:pt>
    <dgm:pt modelId="{0F89AB7B-47C5-4ABD-A1A2-18CE3C286911}" type="sibTrans" cxnId="{E2CBDCD6-DA7D-4E6C-BF29-81818D8BA091}">
      <dgm:prSet/>
      <dgm:spPr/>
      <dgm:t>
        <a:bodyPr/>
        <a:lstStyle/>
        <a:p>
          <a:endParaRPr lang="en-US"/>
        </a:p>
      </dgm:t>
    </dgm:pt>
    <dgm:pt modelId="{3D7F598C-7534-4FD9-9476-18023B389799}">
      <dgm:prSet/>
      <dgm:spPr/>
      <dgm:t>
        <a:bodyPr/>
        <a:lstStyle/>
        <a:p>
          <a:r>
            <a:rPr lang="en-US"/>
            <a:t>Engage in Reflection &amp; Contemplation</a:t>
          </a:r>
        </a:p>
      </dgm:t>
    </dgm:pt>
    <dgm:pt modelId="{55053887-CBD9-4880-8320-9FBA500EB652}" type="parTrans" cxnId="{F7B52ED4-0AD7-4D88-8A14-7EC8EDC461FB}">
      <dgm:prSet/>
      <dgm:spPr/>
      <dgm:t>
        <a:bodyPr/>
        <a:lstStyle/>
        <a:p>
          <a:endParaRPr lang="en-US"/>
        </a:p>
      </dgm:t>
    </dgm:pt>
    <dgm:pt modelId="{419AB033-DCB7-4B5E-B682-4B852548DDA4}" type="sibTrans" cxnId="{F7B52ED4-0AD7-4D88-8A14-7EC8EDC461FB}">
      <dgm:prSet/>
      <dgm:spPr/>
      <dgm:t>
        <a:bodyPr/>
        <a:lstStyle/>
        <a:p>
          <a:endParaRPr lang="en-US"/>
        </a:p>
      </dgm:t>
    </dgm:pt>
    <dgm:pt modelId="{FB207361-88D7-4664-B849-C8180E5ADE05}">
      <dgm:prSet/>
      <dgm:spPr/>
      <dgm:t>
        <a:bodyPr/>
        <a:lstStyle/>
        <a:p>
          <a:r>
            <a:rPr lang="en-US"/>
            <a:t>Practice</a:t>
          </a:r>
        </a:p>
      </dgm:t>
    </dgm:pt>
    <dgm:pt modelId="{5A7C35E3-B0F9-405F-968E-5EFE407E8297}" type="parTrans" cxnId="{526EDF93-E8A2-469C-9500-A643E25916DB}">
      <dgm:prSet/>
      <dgm:spPr/>
      <dgm:t>
        <a:bodyPr/>
        <a:lstStyle/>
        <a:p>
          <a:endParaRPr lang="en-US"/>
        </a:p>
      </dgm:t>
    </dgm:pt>
    <dgm:pt modelId="{56920D7C-42E4-4884-A834-5E88ACA0891F}" type="sibTrans" cxnId="{526EDF93-E8A2-469C-9500-A643E25916DB}">
      <dgm:prSet/>
      <dgm:spPr/>
      <dgm:t>
        <a:bodyPr/>
        <a:lstStyle/>
        <a:p>
          <a:endParaRPr lang="en-US"/>
        </a:p>
      </dgm:t>
    </dgm:pt>
    <dgm:pt modelId="{888C529D-54EA-4945-A1C4-F17E41B74E1E}">
      <dgm:prSet/>
      <dgm:spPr/>
      <dgm:t>
        <a:bodyPr/>
        <a:lstStyle/>
        <a:p>
          <a:r>
            <a:rPr lang="en-US"/>
            <a:t>Practice Dhikr</a:t>
          </a:r>
        </a:p>
      </dgm:t>
    </dgm:pt>
    <dgm:pt modelId="{5F32B646-5AE1-4086-8785-1DE3B1CB8E7C}" type="parTrans" cxnId="{E1018E89-B1B2-4D83-BEB3-E796FFAC3B9C}">
      <dgm:prSet/>
      <dgm:spPr/>
      <dgm:t>
        <a:bodyPr/>
        <a:lstStyle/>
        <a:p>
          <a:endParaRPr lang="en-US"/>
        </a:p>
      </dgm:t>
    </dgm:pt>
    <dgm:pt modelId="{85A5A4C9-1F75-44DB-92E4-11BEAD5D24D7}" type="sibTrans" cxnId="{E1018E89-B1B2-4D83-BEB3-E796FFAC3B9C}">
      <dgm:prSet/>
      <dgm:spPr/>
      <dgm:t>
        <a:bodyPr/>
        <a:lstStyle/>
        <a:p>
          <a:endParaRPr lang="en-US"/>
        </a:p>
      </dgm:t>
    </dgm:pt>
    <dgm:pt modelId="{706253DB-337C-4837-9F71-C6D7FAA69323}">
      <dgm:prSet/>
      <dgm:spPr/>
      <dgm:t>
        <a:bodyPr/>
        <a:lstStyle/>
        <a:p>
          <a:r>
            <a:rPr lang="en-US"/>
            <a:t>Seek</a:t>
          </a:r>
        </a:p>
      </dgm:t>
    </dgm:pt>
    <dgm:pt modelId="{C6FBFD69-6BD1-4BB3-A71B-C10020D5445E}" type="parTrans" cxnId="{8F3FED0E-EA0D-4B2F-995B-189E3D00980A}">
      <dgm:prSet/>
      <dgm:spPr/>
      <dgm:t>
        <a:bodyPr/>
        <a:lstStyle/>
        <a:p>
          <a:endParaRPr lang="en-US"/>
        </a:p>
      </dgm:t>
    </dgm:pt>
    <dgm:pt modelId="{307A4592-EBAA-48EC-8381-5ED00B519D7F}" type="sibTrans" cxnId="{8F3FED0E-EA0D-4B2F-995B-189E3D00980A}">
      <dgm:prSet/>
      <dgm:spPr/>
      <dgm:t>
        <a:bodyPr/>
        <a:lstStyle/>
        <a:p>
          <a:endParaRPr lang="en-US"/>
        </a:p>
      </dgm:t>
    </dgm:pt>
    <dgm:pt modelId="{E319B652-6C42-4513-96DF-45116BBDE168}">
      <dgm:prSet/>
      <dgm:spPr/>
      <dgm:t>
        <a:bodyPr/>
        <a:lstStyle/>
        <a:p>
          <a:r>
            <a:rPr lang="en-US" dirty="0"/>
            <a:t>Seek Knowledge</a:t>
          </a:r>
        </a:p>
      </dgm:t>
    </dgm:pt>
    <dgm:pt modelId="{D26B5865-A27F-4A9D-974D-2F5E8CA719B1}" type="parTrans" cxnId="{EE984208-8D1F-41CC-AAA0-2CE19107E6C1}">
      <dgm:prSet/>
      <dgm:spPr/>
      <dgm:t>
        <a:bodyPr/>
        <a:lstStyle/>
        <a:p>
          <a:endParaRPr lang="en-US"/>
        </a:p>
      </dgm:t>
    </dgm:pt>
    <dgm:pt modelId="{AB11B783-7A7A-4ADB-B47F-56831D19C777}" type="sibTrans" cxnId="{EE984208-8D1F-41CC-AAA0-2CE19107E6C1}">
      <dgm:prSet/>
      <dgm:spPr/>
      <dgm:t>
        <a:bodyPr/>
        <a:lstStyle/>
        <a:p>
          <a:endParaRPr lang="en-US"/>
        </a:p>
      </dgm:t>
    </dgm:pt>
    <dgm:pt modelId="{173A32F4-D218-470C-AAF4-DF40FB5191A3}">
      <dgm:prSet/>
      <dgm:spPr/>
      <dgm:t>
        <a:bodyPr/>
        <a:lstStyle/>
        <a:p>
          <a:r>
            <a:rPr lang="en-US"/>
            <a:t>Company</a:t>
          </a:r>
        </a:p>
      </dgm:t>
    </dgm:pt>
    <dgm:pt modelId="{69ABECC2-9F0E-4D4B-9AF6-2713DD11861E}" type="parTrans" cxnId="{FFDD0E21-BD0A-4B2B-8A66-59EFB6DDA749}">
      <dgm:prSet/>
      <dgm:spPr/>
      <dgm:t>
        <a:bodyPr/>
        <a:lstStyle/>
        <a:p>
          <a:endParaRPr lang="en-US"/>
        </a:p>
      </dgm:t>
    </dgm:pt>
    <dgm:pt modelId="{B7A56439-B26E-4B4B-851A-D45E03B26154}" type="sibTrans" cxnId="{FFDD0E21-BD0A-4B2B-8A66-59EFB6DDA749}">
      <dgm:prSet/>
      <dgm:spPr/>
      <dgm:t>
        <a:bodyPr/>
        <a:lstStyle/>
        <a:p>
          <a:endParaRPr lang="en-US"/>
        </a:p>
      </dgm:t>
    </dgm:pt>
    <dgm:pt modelId="{0319D287-20CC-4816-9D06-D84375A87964}">
      <dgm:prSet/>
      <dgm:spPr/>
      <dgm:t>
        <a:bodyPr/>
        <a:lstStyle/>
        <a:p>
          <a:r>
            <a:rPr lang="en-US" dirty="0"/>
            <a:t>Righteous Companions &amp; Community Involvement</a:t>
          </a:r>
        </a:p>
      </dgm:t>
    </dgm:pt>
    <dgm:pt modelId="{C15FBE12-FF1E-45D5-AB06-4CF83D8ED4A7}" type="parTrans" cxnId="{0543A919-1209-4F7B-BC3E-F615C4FD43C4}">
      <dgm:prSet/>
      <dgm:spPr/>
      <dgm:t>
        <a:bodyPr/>
        <a:lstStyle/>
        <a:p>
          <a:endParaRPr lang="en-US"/>
        </a:p>
      </dgm:t>
    </dgm:pt>
    <dgm:pt modelId="{FD18D6BE-9CE8-45CF-8B2E-CC4F7AB6E78E}" type="sibTrans" cxnId="{0543A919-1209-4F7B-BC3E-F615C4FD43C4}">
      <dgm:prSet/>
      <dgm:spPr/>
      <dgm:t>
        <a:bodyPr/>
        <a:lstStyle/>
        <a:p>
          <a:endParaRPr lang="en-US"/>
        </a:p>
      </dgm:t>
    </dgm:pt>
    <dgm:pt modelId="{F036F3CF-DECB-B24B-A328-63C856688D2D}" type="pres">
      <dgm:prSet presAssocID="{31E5EBE3-5011-4B07-900B-0CBF1889AE92}" presName="Name0" presStyleCnt="0">
        <dgm:presLayoutVars>
          <dgm:dir/>
          <dgm:animLvl val="lvl"/>
          <dgm:resizeHandles val="exact"/>
        </dgm:presLayoutVars>
      </dgm:prSet>
      <dgm:spPr/>
    </dgm:pt>
    <dgm:pt modelId="{2CD9AECE-EDC7-CE4B-AA1C-70E76A6CFB30}" type="pres">
      <dgm:prSet presAssocID="{173A32F4-D218-470C-AAF4-DF40FB5191A3}" presName="boxAndChildren" presStyleCnt="0"/>
      <dgm:spPr/>
    </dgm:pt>
    <dgm:pt modelId="{47D4D822-5314-814A-ACA0-152DBCF52F5A}" type="pres">
      <dgm:prSet presAssocID="{173A32F4-D218-470C-AAF4-DF40FB5191A3}" presName="parentTextBox" presStyleLbl="alignNode1" presStyleIdx="0" presStyleCnt="5"/>
      <dgm:spPr/>
    </dgm:pt>
    <dgm:pt modelId="{364C1E49-4C88-7040-845B-C7A875921724}" type="pres">
      <dgm:prSet presAssocID="{173A32F4-D218-470C-AAF4-DF40FB5191A3}" presName="descendantBox" presStyleLbl="bgAccFollowNode1" presStyleIdx="0" presStyleCnt="5"/>
      <dgm:spPr/>
    </dgm:pt>
    <dgm:pt modelId="{A4D8E8A7-6053-8049-B17A-86061C491AFC}" type="pres">
      <dgm:prSet presAssocID="{307A4592-EBAA-48EC-8381-5ED00B519D7F}" presName="sp" presStyleCnt="0"/>
      <dgm:spPr/>
    </dgm:pt>
    <dgm:pt modelId="{E5049C61-A4A2-6841-98A9-3FC3B4F81889}" type="pres">
      <dgm:prSet presAssocID="{706253DB-337C-4837-9F71-C6D7FAA69323}" presName="arrowAndChildren" presStyleCnt="0"/>
      <dgm:spPr/>
    </dgm:pt>
    <dgm:pt modelId="{680426F2-B3AD-0F4F-B271-496370414887}" type="pres">
      <dgm:prSet presAssocID="{706253DB-337C-4837-9F71-C6D7FAA69323}" presName="parentTextArrow" presStyleLbl="node1" presStyleIdx="0" presStyleCnt="0"/>
      <dgm:spPr/>
    </dgm:pt>
    <dgm:pt modelId="{507F67E9-5A16-444A-B0DD-783B3B38A931}" type="pres">
      <dgm:prSet presAssocID="{706253DB-337C-4837-9F71-C6D7FAA69323}" presName="arrow" presStyleLbl="alignNode1" presStyleIdx="1" presStyleCnt="5"/>
      <dgm:spPr/>
    </dgm:pt>
    <dgm:pt modelId="{EFCEB362-BA2E-2342-AEEE-5E443D321B09}" type="pres">
      <dgm:prSet presAssocID="{706253DB-337C-4837-9F71-C6D7FAA69323}" presName="descendantArrow" presStyleLbl="bgAccFollowNode1" presStyleIdx="1" presStyleCnt="5"/>
      <dgm:spPr/>
    </dgm:pt>
    <dgm:pt modelId="{DFB16C7F-A8B5-7E49-A227-3735B275F085}" type="pres">
      <dgm:prSet presAssocID="{56920D7C-42E4-4884-A834-5E88ACA0891F}" presName="sp" presStyleCnt="0"/>
      <dgm:spPr/>
    </dgm:pt>
    <dgm:pt modelId="{A80940AC-2068-2D4A-8801-DED4C76D6D1A}" type="pres">
      <dgm:prSet presAssocID="{FB207361-88D7-4664-B849-C8180E5ADE05}" presName="arrowAndChildren" presStyleCnt="0"/>
      <dgm:spPr/>
    </dgm:pt>
    <dgm:pt modelId="{4A6A0E12-95F6-9948-8646-8D19AA60374C}" type="pres">
      <dgm:prSet presAssocID="{FB207361-88D7-4664-B849-C8180E5ADE05}" presName="parentTextArrow" presStyleLbl="node1" presStyleIdx="0" presStyleCnt="0"/>
      <dgm:spPr/>
    </dgm:pt>
    <dgm:pt modelId="{2370B7C4-CB39-1347-B627-1AD4B972C69A}" type="pres">
      <dgm:prSet presAssocID="{FB207361-88D7-4664-B849-C8180E5ADE05}" presName="arrow" presStyleLbl="alignNode1" presStyleIdx="2" presStyleCnt="5"/>
      <dgm:spPr/>
    </dgm:pt>
    <dgm:pt modelId="{4ED64CAC-6CF2-4D40-A1D7-3CBADAD96604}" type="pres">
      <dgm:prSet presAssocID="{FB207361-88D7-4664-B849-C8180E5ADE05}" presName="descendantArrow" presStyleLbl="bgAccFollowNode1" presStyleIdx="2" presStyleCnt="5"/>
      <dgm:spPr/>
    </dgm:pt>
    <dgm:pt modelId="{24E4AEA2-484E-CC46-B92B-6A84F2A98667}" type="pres">
      <dgm:prSet presAssocID="{0F89AB7B-47C5-4ABD-A1A2-18CE3C286911}" presName="sp" presStyleCnt="0"/>
      <dgm:spPr/>
    </dgm:pt>
    <dgm:pt modelId="{A751B690-D200-D94C-A681-F15E223E4205}" type="pres">
      <dgm:prSet presAssocID="{5AA6AF9E-E4F8-4107-88FD-6DEF9E70EE55}" presName="arrowAndChildren" presStyleCnt="0"/>
      <dgm:spPr/>
    </dgm:pt>
    <dgm:pt modelId="{12521B8D-4F49-5B46-8EBB-1F07EC34956C}" type="pres">
      <dgm:prSet presAssocID="{5AA6AF9E-E4F8-4107-88FD-6DEF9E70EE55}" presName="parentTextArrow" presStyleLbl="node1" presStyleIdx="0" presStyleCnt="0"/>
      <dgm:spPr/>
    </dgm:pt>
    <dgm:pt modelId="{4FAD2380-3082-5343-9018-08DEA18F33DD}" type="pres">
      <dgm:prSet presAssocID="{5AA6AF9E-E4F8-4107-88FD-6DEF9E70EE55}" presName="arrow" presStyleLbl="alignNode1" presStyleIdx="3" presStyleCnt="5"/>
      <dgm:spPr/>
    </dgm:pt>
    <dgm:pt modelId="{55893F1D-6763-2A4A-9DB8-766A5812975A}" type="pres">
      <dgm:prSet presAssocID="{5AA6AF9E-E4F8-4107-88FD-6DEF9E70EE55}" presName="descendantArrow" presStyleLbl="bgAccFollowNode1" presStyleIdx="3" presStyleCnt="5"/>
      <dgm:spPr/>
    </dgm:pt>
    <dgm:pt modelId="{C383A629-936E-194B-9122-9ADD62B0D8D5}" type="pres">
      <dgm:prSet presAssocID="{20E7D7AB-8290-42FA-8840-71535BD48FF6}" presName="sp" presStyleCnt="0"/>
      <dgm:spPr/>
    </dgm:pt>
    <dgm:pt modelId="{216F4E2E-2AC6-CF48-AA46-F36C22CDE0FB}" type="pres">
      <dgm:prSet presAssocID="{C5640924-E11E-4965-9FAA-D27A973B8519}" presName="arrowAndChildren" presStyleCnt="0"/>
      <dgm:spPr/>
    </dgm:pt>
    <dgm:pt modelId="{DEDD9B61-E897-6849-82B3-489A9BE5BE79}" type="pres">
      <dgm:prSet presAssocID="{C5640924-E11E-4965-9FAA-D27A973B8519}" presName="parentTextArrow" presStyleLbl="node1" presStyleIdx="0" presStyleCnt="0"/>
      <dgm:spPr/>
    </dgm:pt>
    <dgm:pt modelId="{E43EDAAD-D155-5B46-8759-E90A20781490}" type="pres">
      <dgm:prSet presAssocID="{C5640924-E11E-4965-9FAA-D27A973B8519}" presName="arrow" presStyleLbl="alignNode1" presStyleIdx="4" presStyleCnt="5"/>
      <dgm:spPr/>
    </dgm:pt>
    <dgm:pt modelId="{41B4072E-ECF1-3045-9141-F755602B1627}" type="pres">
      <dgm:prSet presAssocID="{C5640924-E11E-4965-9FAA-D27A973B8519}" presName="descendantArrow" presStyleLbl="bgAccFollowNode1" presStyleIdx="4" presStyleCnt="5"/>
      <dgm:spPr/>
    </dgm:pt>
  </dgm:ptLst>
  <dgm:cxnLst>
    <dgm:cxn modelId="{EE984208-8D1F-41CC-AAA0-2CE19107E6C1}" srcId="{706253DB-337C-4837-9F71-C6D7FAA69323}" destId="{E319B652-6C42-4513-96DF-45116BBDE168}" srcOrd="0" destOrd="0" parTransId="{D26B5865-A27F-4A9D-974D-2F5E8CA719B1}" sibTransId="{AB11B783-7A7A-4ADB-B47F-56831D19C777}"/>
    <dgm:cxn modelId="{8F3FED0E-EA0D-4B2F-995B-189E3D00980A}" srcId="{31E5EBE3-5011-4B07-900B-0CBF1889AE92}" destId="{706253DB-337C-4837-9F71-C6D7FAA69323}" srcOrd="3" destOrd="0" parTransId="{C6FBFD69-6BD1-4BB3-A71B-C10020D5445E}" sibTransId="{307A4592-EBAA-48EC-8381-5ED00B519D7F}"/>
    <dgm:cxn modelId="{27121417-332C-284F-BB27-1C85CB94D492}" type="presOf" srcId="{8508E340-B3AB-44B9-95B1-D45BD122A034}" destId="{41B4072E-ECF1-3045-9141-F755602B1627}" srcOrd="0" destOrd="0" presId="urn:microsoft.com/office/officeart/2016/7/layout/VerticalDownArrowProcess"/>
    <dgm:cxn modelId="{0543A919-1209-4F7B-BC3E-F615C4FD43C4}" srcId="{173A32F4-D218-470C-AAF4-DF40FB5191A3}" destId="{0319D287-20CC-4816-9D06-D84375A87964}" srcOrd="0" destOrd="0" parTransId="{C15FBE12-FF1E-45D5-AB06-4CF83D8ED4A7}" sibTransId="{FD18D6BE-9CE8-45CF-8B2E-CC4F7AB6E78E}"/>
    <dgm:cxn modelId="{FFDD0E21-BD0A-4B2B-8A66-59EFB6DDA749}" srcId="{31E5EBE3-5011-4B07-900B-0CBF1889AE92}" destId="{173A32F4-D218-470C-AAF4-DF40FB5191A3}" srcOrd="4" destOrd="0" parTransId="{69ABECC2-9F0E-4D4B-9AF6-2713DD11861E}" sibTransId="{B7A56439-B26E-4B4B-851A-D45E03B26154}"/>
    <dgm:cxn modelId="{A8A36F21-AEC0-1043-85FB-F5C6FF62EFC4}" type="presOf" srcId="{888C529D-54EA-4945-A1C4-F17E41B74E1E}" destId="{4ED64CAC-6CF2-4D40-A1D7-3CBADAD96604}" srcOrd="0" destOrd="0" presId="urn:microsoft.com/office/officeart/2016/7/layout/VerticalDownArrowProcess"/>
    <dgm:cxn modelId="{B6DC3F30-69D4-5B4C-8959-A319B528F651}" type="presOf" srcId="{C5640924-E11E-4965-9FAA-D27A973B8519}" destId="{DEDD9B61-E897-6849-82B3-489A9BE5BE79}" srcOrd="0" destOrd="0" presId="urn:microsoft.com/office/officeart/2016/7/layout/VerticalDownArrowProcess"/>
    <dgm:cxn modelId="{06F3294B-C0FD-5E44-9566-3704464E4736}" type="presOf" srcId="{31E5EBE3-5011-4B07-900B-0CBF1889AE92}" destId="{F036F3CF-DECB-B24B-A328-63C856688D2D}" srcOrd="0" destOrd="0" presId="urn:microsoft.com/office/officeart/2016/7/layout/VerticalDownArrowProcess"/>
    <dgm:cxn modelId="{87662D4E-6385-BF45-84FE-E1EFC167EE32}" type="presOf" srcId="{FB207361-88D7-4664-B849-C8180E5ADE05}" destId="{2370B7C4-CB39-1347-B627-1AD4B972C69A}" srcOrd="1" destOrd="0" presId="urn:microsoft.com/office/officeart/2016/7/layout/VerticalDownArrowProcess"/>
    <dgm:cxn modelId="{CAFCEE60-0128-A845-A4F1-08499AE8DC4D}" type="presOf" srcId="{173A32F4-D218-470C-AAF4-DF40FB5191A3}" destId="{47D4D822-5314-814A-ACA0-152DBCF52F5A}" srcOrd="0" destOrd="0" presId="urn:microsoft.com/office/officeart/2016/7/layout/VerticalDownArrowProcess"/>
    <dgm:cxn modelId="{3637996E-965C-014C-9146-D55577812A7C}" type="presOf" srcId="{5AA6AF9E-E4F8-4107-88FD-6DEF9E70EE55}" destId="{12521B8D-4F49-5B46-8EBB-1F07EC34956C}" srcOrd="0" destOrd="0" presId="urn:microsoft.com/office/officeart/2016/7/layout/VerticalDownArrowProcess"/>
    <dgm:cxn modelId="{E1018E89-B1B2-4D83-BEB3-E796FFAC3B9C}" srcId="{FB207361-88D7-4664-B849-C8180E5ADE05}" destId="{888C529D-54EA-4945-A1C4-F17E41B74E1E}" srcOrd="0" destOrd="0" parTransId="{5F32B646-5AE1-4086-8785-1DE3B1CB8E7C}" sibTransId="{85A5A4C9-1F75-44DB-92E4-11BEAD5D24D7}"/>
    <dgm:cxn modelId="{526EDF93-E8A2-469C-9500-A643E25916DB}" srcId="{31E5EBE3-5011-4B07-900B-0CBF1889AE92}" destId="{FB207361-88D7-4664-B849-C8180E5ADE05}" srcOrd="2" destOrd="0" parTransId="{5A7C35E3-B0F9-405F-968E-5EFE407E8297}" sibTransId="{56920D7C-42E4-4884-A834-5E88ACA0891F}"/>
    <dgm:cxn modelId="{68DF2E98-7543-504F-8EFB-218EF2257A51}" type="presOf" srcId="{706253DB-337C-4837-9F71-C6D7FAA69323}" destId="{680426F2-B3AD-0F4F-B271-496370414887}" srcOrd="0" destOrd="0" presId="urn:microsoft.com/office/officeart/2016/7/layout/VerticalDownArrowProcess"/>
    <dgm:cxn modelId="{41CB6BA1-B65E-F046-B2B0-3F84A055B537}" type="presOf" srcId="{5AA6AF9E-E4F8-4107-88FD-6DEF9E70EE55}" destId="{4FAD2380-3082-5343-9018-08DEA18F33DD}" srcOrd="1" destOrd="0" presId="urn:microsoft.com/office/officeart/2016/7/layout/VerticalDownArrowProcess"/>
    <dgm:cxn modelId="{8903B0A8-D7AF-8C43-AEFC-618C9BD44519}" type="presOf" srcId="{706253DB-337C-4837-9F71-C6D7FAA69323}" destId="{507F67E9-5A16-444A-B0DD-783B3B38A931}" srcOrd="1" destOrd="0" presId="urn:microsoft.com/office/officeart/2016/7/layout/VerticalDownArrowProcess"/>
    <dgm:cxn modelId="{586DF1AE-FC09-9946-A750-B5D4A22D711B}" type="presOf" srcId="{E319B652-6C42-4513-96DF-45116BBDE168}" destId="{EFCEB362-BA2E-2342-AEEE-5E443D321B09}" srcOrd="0" destOrd="0" presId="urn:microsoft.com/office/officeart/2016/7/layout/VerticalDownArrowProcess"/>
    <dgm:cxn modelId="{26A084B4-AE80-FF46-8451-FDEAFABCEB6B}" type="presOf" srcId="{FB207361-88D7-4664-B849-C8180E5ADE05}" destId="{4A6A0E12-95F6-9948-8646-8D19AA60374C}" srcOrd="0" destOrd="0" presId="urn:microsoft.com/office/officeart/2016/7/layout/VerticalDownArrowProcess"/>
    <dgm:cxn modelId="{0FFDCBC5-3922-4A84-9099-1395B2E6B012}" srcId="{31E5EBE3-5011-4B07-900B-0CBF1889AE92}" destId="{C5640924-E11E-4965-9FAA-D27A973B8519}" srcOrd="0" destOrd="0" parTransId="{4182281D-74BB-4ABD-B6C6-644534596EA3}" sibTransId="{20E7D7AB-8290-42FA-8840-71535BD48FF6}"/>
    <dgm:cxn modelId="{F7B52ED4-0AD7-4D88-8A14-7EC8EDC461FB}" srcId="{5AA6AF9E-E4F8-4107-88FD-6DEF9E70EE55}" destId="{3D7F598C-7534-4FD9-9476-18023B389799}" srcOrd="0" destOrd="0" parTransId="{55053887-CBD9-4880-8320-9FBA500EB652}" sibTransId="{419AB033-DCB7-4B5E-B682-4B852548DDA4}"/>
    <dgm:cxn modelId="{E2CBDCD6-DA7D-4E6C-BF29-81818D8BA091}" srcId="{31E5EBE3-5011-4B07-900B-0CBF1889AE92}" destId="{5AA6AF9E-E4F8-4107-88FD-6DEF9E70EE55}" srcOrd="1" destOrd="0" parTransId="{EE7FC2EC-E85E-4FFE-B7AA-23239DCA91B2}" sibTransId="{0F89AB7B-47C5-4ABD-A1A2-18CE3C286911}"/>
    <dgm:cxn modelId="{5C047EE2-1A41-C242-A1E4-38B50F3D8B77}" type="presOf" srcId="{0319D287-20CC-4816-9D06-D84375A87964}" destId="{364C1E49-4C88-7040-845B-C7A875921724}" srcOrd="0" destOrd="0" presId="urn:microsoft.com/office/officeart/2016/7/layout/VerticalDownArrowProcess"/>
    <dgm:cxn modelId="{33669FEB-5D88-FC41-8219-529C7861AE32}" type="presOf" srcId="{3D7F598C-7534-4FD9-9476-18023B389799}" destId="{55893F1D-6763-2A4A-9DB8-766A5812975A}" srcOrd="0" destOrd="0" presId="urn:microsoft.com/office/officeart/2016/7/layout/VerticalDownArrowProcess"/>
    <dgm:cxn modelId="{C1DA11EC-0F91-409C-8E1D-3B1A6300C653}" srcId="{C5640924-E11E-4965-9FAA-D27A973B8519}" destId="{8508E340-B3AB-44B9-95B1-D45BD122A034}" srcOrd="0" destOrd="0" parTransId="{9D263491-2560-43E1-BED0-DAE88131F603}" sibTransId="{7F2BDCAE-61C1-4AE0-B4D7-5247E77A5926}"/>
    <dgm:cxn modelId="{CED034FA-9B28-CC46-8E96-116B14C761DC}" type="presOf" srcId="{C5640924-E11E-4965-9FAA-D27A973B8519}" destId="{E43EDAAD-D155-5B46-8759-E90A20781490}" srcOrd="1" destOrd="0" presId="urn:microsoft.com/office/officeart/2016/7/layout/VerticalDownArrowProcess"/>
    <dgm:cxn modelId="{1816EAB0-4FDD-E84F-BA54-FBE1F1BB4025}" type="presParOf" srcId="{F036F3CF-DECB-B24B-A328-63C856688D2D}" destId="{2CD9AECE-EDC7-CE4B-AA1C-70E76A6CFB30}" srcOrd="0" destOrd="0" presId="urn:microsoft.com/office/officeart/2016/7/layout/VerticalDownArrowProcess"/>
    <dgm:cxn modelId="{5F97DFDA-6E7D-7247-ACAA-FB9F63B4ED55}" type="presParOf" srcId="{2CD9AECE-EDC7-CE4B-AA1C-70E76A6CFB30}" destId="{47D4D822-5314-814A-ACA0-152DBCF52F5A}" srcOrd="0" destOrd="0" presId="urn:microsoft.com/office/officeart/2016/7/layout/VerticalDownArrowProcess"/>
    <dgm:cxn modelId="{BFD00462-F454-794B-BECF-583BF16C9C19}" type="presParOf" srcId="{2CD9AECE-EDC7-CE4B-AA1C-70E76A6CFB30}" destId="{364C1E49-4C88-7040-845B-C7A875921724}" srcOrd="1" destOrd="0" presId="urn:microsoft.com/office/officeart/2016/7/layout/VerticalDownArrowProcess"/>
    <dgm:cxn modelId="{E7BCC086-C1CF-674E-AD42-01CBF8F7A054}" type="presParOf" srcId="{F036F3CF-DECB-B24B-A328-63C856688D2D}" destId="{A4D8E8A7-6053-8049-B17A-86061C491AFC}" srcOrd="1" destOrd="0" presId="urn:microsoft.com/office/officeart/2016/7/layout/VerticalDownArrowProcess"/>
    <dgm:cxn modelId="{F42AB122-FC39-2140-AAFD-6A76BD6D9932}" type="presParOf" srcId="{F036F3CF-DECB-B24B-A328-63C856688D2D}" destId="{E5049C61-A4A2-6841-98A9-3FC3B4F81889}" srcOrd="2" destOrd="0" presId="urn:microsoft.com/office/officeart/2016/7/layout/VerticalDownArrowProcess"/>
    <dgm:cxn modelId="{D329042C-C717-9A49-ABEB-E57BFC1F15B4}" type="presParOf" srcId="{E5049C61-A4A2-6841-98A9-3FC3B4F81889}" destId="{680426F2-B3AD-0F4F-B271-496370414887}" srcOrd="0" destOrd="0" presId="urn:microsoft.com/office/officeart/2016/7/layout/VerticalDownArrowProcess"/>
    <dgm:cxn modelId="{69C374A4-C6BB-484E-BF8E-A71D7F399FF9}" type="presParOf" srcId="{E5049C61-A4A2-6841-98A9-3FC3B4F81889}" destId="{507F67E9-5A16-444A-B0DD-783B3B38A931}" srcOrd="1" destOrd="0" presId="urn:microsoft.com/office/officeart/2016/7/layout/VerticalDownArrowProcess"/>
    <dgm:cxn modelId="{F7B5D8B6-9E6F-4E44-A571-858FB0779C80}" type="presParOf" srcId="{E5049C61-A4A2-6841-98A9-3FC3B4F81889}" destId="{EFCEB362-BA2E-2342-AEEE-5E443D321B09}" srcOrd="2" destOrd="0" presId="urn:microsoft.com/office/officeart/2016/7/layout/VerticalDownArrowProcess"/>
    <dgm:cxn modelId="{7CB6E0BC-EF8A-4648-A4F1-480EDEBD483A}" type="presParOf" srcId="{F036F3CF-DECB-B24B-A328-63C856688D2D}" destId="{DFB16C7F-A8B5-7E49-A227-3735B275F085}" srcOrd="3" destOrd="0" presId="urn:microsoft.com/office/officeart/2016/7/layout/VerticalDownArrowProcess"/>
    <dgm:cxn modelId="{33FD150D-5829-8B4A-8EAF-DEC15CCB8DD4}" type="presParOf" srcId="{F036F3CF-DECB-B24B-A328-63C856688D2D}" destId="{A80940AC-2068-2D4A-8801-DED4C76D6D1A}" srcOrd="4" destOrd="0" presId="urn:microsoft.com/office/officeart/2016/7/layout/VerticalDownArrowProcess"/>
    <dgm:cxn modelId="{4C664F21-9678-4D40-AD9F-369344577494}" type="presParOf" srcId="{A80940AC-2068-2D4A-8801-DED4C76D6D1A}" destId="{4A6A0E12-95F6-9948-8646-8D19AA60374C}" srcOrd="0" destOrd="0" presId="urn:microsoft.com/office/officeart/2016/7/layout/VerticalDownArrowProcess"/>
    <dgm:cxn modelId="{0BF54BE4-9112-1D4C-9E81-0AEFA5EF92CC}" type="presParOf" srcId="{A80940AC-2068-2D4A-8801-DED4C76D6D1A}" destId="{2370B7C4-CB39-1347-B627-1AD4B972C69A}" srcOrd="1" destOrd="0" presId="urn:microsoft.com/office/officeart/2016/7/layout/VerticalDownArrowProcess"/>
    <dgm:cxn modelId="{B4F4DEF7-FEC0-0842-8465-A1FBAE02BB62}" type="presParOf" srcId="{A80940AC-2068-2D4A-8801-DED4C76D6D1A}" destId="{4ED64CAC-6CF2-4D40-A1D7-3CBADAD96604}" srcOrd="2" destOrd="0" presId="urn:microsoft.com/office/officeart/2016/7/layout/VerticalDownArrowProcess"/>
    <dgm:cxn modelId="{044AF2A5-12A6-504D-8B8C-92E3A13E742A}" type="presParOf" srcId="{F036F3CF-DECB-B24B-A328-63C856688D2D}" destId="{24E4AEA2-484E-CC46-B92B-6A84F2A98667}" srcOrd="5" destOrd="0" presId="urn:microsoft.com/office/officeart/2016/7/layout/VerticalDownArrowProcess"/>
    <dgm:cxn modelId="{24032B38-20CA-FF42-AFE0-AF79D8391985}" type="presParOf" srcId="{F036F3CF-DECB-B24B-A328-63C856688D2D}" destId="{A751B690-D200-D94C-A681-F15E223E4205}" srcOrd="6" destOrd="0" presId="urn:microsoft.com/office/officeart/2016/7/layout/VerticalDownArrowProcess"/>
    <dgm:cxn modelId="{F08C8510-5604-F446-96CA-30B9B994B02A}" type="presParOf" srcId="{A751B690-D200-D94C-A681-F15E223E4205}" destId="{12521B8D-4F49-5B46-8EBB-1F07EC34956C}" srcOrd="0" destOrd="0" presId="urn:microsoft.com/office/officeart/2016/7/layout/VerticalDownArrowProcess"/>
    <dgm:cxn modelId="{232C6859-736E-5343-AED2-CD10281B139E}" type="presParOf" srcId="{A751B690-D200-D94C-A681-F15E223E4205}" destId="{4FAD2380-3082-5343-9018-08DEA18F33DD}" srcOrd="1" destOrd="0" presId="urn:microsoft.com/office/officeart/2016/7/layout/VerticalDownArrowProcess"/>
    <dgm:cxn modelId="{207C6A2D-0854-B240-92DB-6CE788ABE736}" type="presParOf" srcId="{A751B690-D200-D94C-A681-F15E223E4205}" destId="{55893F1D-6763-2A4A-9DB8-766A5812975A}" srcOrd="2" destOrd="0" presId="urn:microsoft.com/office/officeart/2016/7/layout/VerticalDownArrowProcess"/>
    <dgm:cxn modelId="{A2CBA6BC-B542-F440-A5C9-93FDD337B8EB}" type="presParOf" srcId="{F036F3CF-DECB-B24B-A328-63C856688D2D}" destId="{C383A629-936E-194B-9122-9ADD62B0D8D5}" srcOrd="7" destOrd="0" presId="urn:microsoft.com/office/officeart/2016/7/layout/VerticalDownArrowProcess"/>
    <dgm:cxn modelId="{D87E430E-68A4-6D49-9537-615527F25AA6}" type="presParOf" srcId="{F036F3CF-DECB-B24B-A328-63C856688D2D}" destId="{216F4E2E-2AC6-CF48-AA46-F36C22CDE0FB}" srcOrd="8" destOrd="0" presId="urn:microsoft.com/office/officeart/2016/7/layout/VerticalDownArrowProcess"/>
    <dgm:cxn modelId="{27B7430C-9FDF-F942-BBA3-225ABEB779D9}" type="presParOf" srcId="{216F4E2E-2AC6-CF48-AA46-F36C22CDE0FB}" destId="{DEDD9B61-E897-6849-82B3-489A9BE5BE79}" srcOrd="0" destOrd="0" presId="urn:microsoft.com/office/officeart/2016/7/layout/VerticalDownArrowProcess"/>
    <dgm:cxn modelId="{FDF58A02-E930-6B4C-8C89-6D6E770998A0}" type="presParOf" srcId="{216F4E2E-2AC6-CF48-AA46-F36C22CDE0FB}" destId="{E43EDAAD-D155-5B46-8759-E90A20781490}" srcOrd="1" destOrd="0" presId="urn:microsoft.com/office/officeart/2016/7/layout/VerticalDownArrowProcess"/>
    <dgm:cxn modelId="{63236F2C-B148-3E4C-A19C-15B1810347E7}" type="presParOf" srcId="{216F4E2E-2AC6-CF48-AA46-F36C22CDE0FB}" destId="{41B4072E-ECF1-3045-9141-F755602B1627}"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51E159-3837-41E8-BA67-0F775349572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EAF43A2-164C-4350-BC3B-1A0FCBC9CCDC}">
      <dgm:prSet/>
      <dgm:spPr/>
      <dgm:t>
        <a:bodyPr/>
        <a:lstStyle/>
        <a:p>
          <a:r>
            <a:rPr lang="en-US"/>
            <a:t>Regular Study &amp; Lifelong Learning: Regular reading and studying of the Qur’an and Hadith &amp; Engaging in continuous learning in various fields </a:t>
          </a:r>
        </a:p>
      </dgm:t>
    </dgm:pt>
    <dgm:pt modelId="{7BB4BFE2-5B61-4F47-97C6-928246C3A5D9}" type="parTrans" cxnId="{E2609831-34C0-4A9C-8DAA-3BDE8B0BB66B}">
      <dgm:prSet/>
      <dgm:spPr/>
      <dgm:t>
        <a:bodyPr/>
        <a:lstStyle/>
        <a:p>
          <a:endParaRPr lang="en-US"/>
        </a:p>
      </dgm:t>
    </dgm:pt>
    <dgm:pt modelId="{16DC1BB0-CC68-4FF2-9316-3DEFE869BF8B}" type="sibTrans" cxnId="{E2609831-34C0-4A9C-8DAA-3BDE8B0BB66B}">
      <dgm:prSet/>
      <dgm:spPr/>
      <dgm:t>
        <a:bodyPr/>
        <a:lstStyle/>
        <a:p>
          <a:endParaRPr lang="en-US"/>
        </a:p>
      </dgm:t>
    </dgm:pt>
    <dgm:pt modelId="{3C85B190-25E2-4013-84B0-EEF2783E67AF}">
      <dgm:prSet/>
      <dgm:spPr/>
      <dgm:t>
        <a:bodyPr/>
        <a:lstStyle/>
        <a:p>
          <a:r>
            <a:rPr lang="en-US"/>
            <a:t>Reflection &amp; Contemplation: Setting aside time each day to reflect. Observe the natural world to recognize and appreciate Allah</a:t>
          </a:r>
        </a:p>
      </dgm:t>
    </dgm:pt>
    <dgm:pt modelId="{1E77014A-1A3F-416D-B512-6BED87DBCE4A}" type="parTrans" cxnId="{3A7DDB88-AB45-4475-94A8-29C20FD72FDF}">
      <dgm:prSet/>
      <dgm:spPr/>
      <dgm:t>
        <a:bodyPr/>
        <a:lstStyle/>
        <a:p>
          <a:endParaRPr lang="en-US"/>
        </a:p>
      </dgm:t>
    </dgm:pt>
    <dgm:pt modelId="{D672FE58-27F7-460C-BE74-17C53ABEA2DE}" type="sibTrans" cxnId="{3A7DDB88-AB45-4475-94A8-29C20FD72FDF}">
      <dgm:prSet/>
      <dgm:spPr/>
      <dgm:t>
        <a:bodyPr/>
        <a:lstStyle/>
        <a:p>
          <a:endParaRPr lang="en-US"/>
        </a:p>
      </dgm:t>
    </dgm:pt>
    <dgm:pt modelId="{BEACD909-06F5-43D0-82D5-8D116A2CB74B}">
      <dgm:prSet/>
      <dgm:spPr/>
      <dgm:t>
        <a:bodyPr/>
        <a:lstStyle/>
        <a:p>
          <a:r>
            <a:rPr lang="en-US"/>
            <a:t>Mental Exercises: Engage in puzzles, reading, and intellectual discussions. Practice mindfulness and meditation to improve focus, clarity, and emotional regulation</a:t>
          </a:r>
        </a:p>
      </dgm:t>
    </dgm:pt>
    <dgm:pt modelId="{5102DE0D-A904-4B42-9448-60B0579971C8}" type="parTrans" cxnId="{D91E532E-E1FF-4853-AE65-2844FA912115}">
      <dgm:prSet/>
      <dgm:spPr/>
      <dgm:t>
        <a:bodyPr/>
        <a:lstStyle/>
        <a:p>
          <a:endParaRPr lang="en-US"/>
        </a:p>
      </dgm:t>
    </dgm:pt>
    <dgm:pt modelId="{FB7A0992-9589-4B72-9205-C292A493BF92}" type="sibTrans" cxnId="{D91E532E-E1FF-4853-AE65-2844FA912115}">
      <dgm:prSet/>
      <dgm:spPr/>
      <dgm:t>
        <a:bodyPr/>
        <a:lstStyle/>
        <a:p>
          <a:endParaRPr lang="en-US"/>
        </a:p>
      </dgm:t>
    </dgm:pt>
    <dgm:pt modelId="{59CDC05B-6EDA-429C-90C7-C53510457A35}">
      <dgm:prSet/>
      <dgm:spPr/>
      <dgm:t>
        <a:bodyPr/>
        <a:lstStyle/>
        <a:p>
          <a:r>
            <a:rPr lang="en-US"/>
            <a:t>Healthy Lifestyle: Balanced diet and exercise </a:t>
          </a:r>
        </a:p>
      </dgm:t>
    </dgm:pt>
    <dgm:pt modelId="{C91392AC-1DFC-4C96-AEC7-0E11C4283E10}" type="parTrans" cxnId="{6DEE22F6-E231-4B4E-BE88-B0CC4DE8DFD0}">
      <dgm:prSet/>
      <dgm:spPr/>
      <dgm:t>
        <a:bodyPr/>
        <a:lstStyle/>
        <a:p>
          <a:endParaRPr lang="en-US"/>
        </a:p>
      </dgm:t>
    </dgm:pt>
    <dgm:pt modelId="{5DE70B41-AA23-49FB-B5EE-64D1E56F709E}" type="sibTrans" cxnId="{6DEE22F6-E231-4B4E-BE88-B0CC4DE8DFD0}">
      <dgm:prSet/>
      <dgm:spPr/>
      <dgm:t>
        <a:bodyPr/>
        <a:lstStyle/>
        <a:p>
          <a:endParaRPr lang="en-US"/>
        </a:p>
      </dgm:t>
    </dgm:pt>
    <dgm:pt modelId="{B67EB3F8-DD52-4B45-9B9A-BE8ED0DC2334}" type="pres">
      <dgm:prSet presAssocID="{7F51E159-3837-41E8-BA67-0F775349572C}" presName="linear" presStyleCnt="0">
        <dgm:presLayoutVars>
          <dgm:animLvl val="lvl"/>
          <dgm:resizeHandles val="exact"/>
        </dgm:presLayoutVars>
      </dgm:prSet>
      <dgm:spPr/>
    </dgm:pt>
    <dgm:pt modelId="{1A68B6DE-5DF6-DF42-97A0-4C094CAA72FF}" type="pres">
      <dgm:prSet presAssocID="{1EAF43A2-164C-4350-BC3B-1A0FCBC9CCDC}" presName="parentText" presStyleLbl="node1" presStyleIdx="0" presStyleCnt="4">
        <dgm:presLayoutVars>
          <dgm:chMax val="0"/>
          <dgm:bulletEnabled val="1"/>
        </dgm:presLayoutVars>
      </dgm:prSet>
      <dgm:spPr/>
    </dgm:pt>
    <dgm:pt modelId="{728CEE6C-1D53-9542-82B8-E19B0F25C481}" type="pres">
      <dgm:prSet presAssocID="{16DC1BB0-CC68-4FF2-9316-3DEFE869BF8B}" presName="spacer" presStyleCnt="0"/>
      <dgm:spPr/>
    </dgm:pt>
    <dgm:pt modelId="{15CF738C-E590-114C-A20A-43582BFB32FE}" type="pres">
      <dgm:prSet presAssocID="{3C85B190-25E2-4013-84B0-EEF2783E67AF}" presName="parentText" presStyleLbl="node1" presStyleIdx="1" presStyleCnt="4">
        <dgm:presLayoutVars>
          <dgm:chMax val="0"/>
          <dgm:bulletEnabled val="1"/>
        </dgm:presLayoutVars>
      </dgm:prSet>
      <dgm:spPr/>
    </dgm:pt>
    <dgm:pt modelId="{C734369D-CFDD-B649-BCA5-A8AD6690DEBA}" type="pres">
      <dgm:prSet presAssocID="{D672FE58-27F7-460C-BE74-17C53ABEA2DE}" presName="spacer" presStyleCnt="0"/>
      <dgm:spPr/>
    </dgm:pt>
    <dgm:pt modelId="{E44031CB-ECC2-A24F-A02E-DA0E0BEEB9BB}" type="pres">
      <dgm:prSet presAssocID="{BEACD909-06F5-43D0-82D5-8D116A2CB74B}" presName="parentText" presStyleLbl="node1" presStyleIdx="2" presStyleCnt="4">
        <dgm:presLayoutVars>
          <dgm:chMax val="0"/>
          <dgm:bulletEnabled val="1"/>
        </dgm:presLayoutVars>
      </dgm:prSet>
      <dgm:spPr/>
    </dgm:pt>
    <dgm:pt modelId="{F8CA42AC-B622-0146-A67E-C73124D08685}" type="pres">
      <dgm:prSet presAssocID="{FB7A0992-9589-4B72-9205-C292A493BF92}" presName="spacer" presStyleCnt="0"/>
      <dgm:spPr/>
    </dgm:pt>
    <dgm:pt modelId="{4CF7577E-AF0C-7A46-98EE-C4D636FEB35E}" type="pres">
      <dgm:prSet presAssocID="{59CDC05B-6EDA-429C-90C7-C53510457A35}" presName="parentText" presStyleLbl="node1" presStyleIdx="3" presStyleCnt="4">
        <dgm:presLayoutVars>
          <dgm:chMax val="0"/>
          <dgm:bulletEnabled val="1"/>
        </dgm:presLayoutVars>
      </dgm:prSet>
      <dgm:spPr/>
    </dgm:pt>
  </dgm:ptLst>
  <dgm:cxnLst>
    <dgm:cxn modelId="{75E57924-2869-9742-B531-B66595E03154}" type="presOf" srcId="{3C85B190-25E2-4013-84B0-EEF2783E67AF}" destId="{15CF738C-E590-114C-A20A-43582BFB32FE}" srcOrd="0" destOrd="0" presId="urn:microsoft.com/office/officeart/2005/8/layout/vList2"/>
    <dgm:cxn modelId="{F67BB127-322F-964A-AA22-584A3B984719}" type="presOf" srcId="{59CDC05B-6EDA-429C-90C7-C53510457A35}" destId="{4CF7577E-AF0C-7A46-98EE-C4D636FEB35E}" srcOrd="0" destOrd="0" presId="urn:microsoft.com/office/officeart/2005/8/layout/vList2"/>
    <dgm:cxn modelId="{D91E532E-E1FF-4853-AE65-2844FA912115}" srcId="{7F51E159-3837-41E8-BA67-0F775349572C}" destId="{BEACD909-06F5-43D0-82D5-8D116A2CB74B}" srcOrd="2" destOrd="0" parTransId="{5102DE0D-A904-4B42-9448-60B0579971C8}" sibTransId="{FB7A0992-9589-4B72-9205-C292A493BF92}"/>
    <dgm:cxn modelId="{E2609831-34C0-4A9C-8DAA-3BDE8B0BB66B}" srcId="{7F51E159-3837-41E8-BA67-0F775349572C}" destId="{1EAF43A2-164C-4350-BC3B-1A0FCBC9CCDC}" srcOrd="0" destOrd="0" parTransId="{7BB4BFE2-5B61-4F47-97C6-928246C3A5D9}" sibTransId="{16DC1BB0-CC68-4FF2-9316-3DEFE869BF8B}"/>
    <dgm:cxn modelId="{CCD2B561-EE24-DE4B-8D04-BC0D71C74937}" type="presOf" srcId="{1EAF43A2-164C-4350-BC3B-1A0FCBC9CCDC}" destId="{1A68B6DE-5DF6-DF42-97A0-4C094CAA72FF}" srcOrd="0" destOrd="0" presId="urn:microsoft.com/office/officeart/2005/8/layout/vList2"/>
    <dgm:cxn modelId="{3A7DDB88-AB45-4475-94A8-29C20FD72FDF}" srcId="{7F51E159-3837-41E8-BA67-0F775349572C}" destId="{3C85B190-25E2-4013-84B0-EEF2783E67AF}" srcOrd="1" destOrd="0" parTransId="{1E77014A-1A3F-416D-B512-6BED87DBCE4A}" sibTransId="{D672FE58-27F7-460C-BE74-17C53ABEA2DE}"/>
    <dgm:cxn modelId="{9491918F-CAA4-6D42-8BA7-896E449A09D0}" type="presOf" srcId="{BEACD909-06F5-43D0-82D5-8D116A2CB74B}" destId="{E44031CB-ECC2-A24F-A02E-DA0E0BEEB9BB}" srcOrd="0" destOrd="0" presId="urn:microsoft.com/office/officeart/2005/8/layout/vList2"/>
    <dgm:cxn modelId="{F2E027AD-FF03-754F-B271-B1A4FAD61E28}" type="presOf" srcId="{7F51E159-3837-41E8-BA67-0F775349572C}" destId="{B67EB3F8-DD52-4B45-9B9A-BE8ED0DC2334}" srcOrd="0" destOrd="0" presId="urn:microsoft.com/office/officeart/2005/8/layout/vList2"/>
    <dgm:cxn modelId="{6DEE22F6-E231-4B4E-BE88-B0CC4DE8DFD0}" srcId="{7F51E159-3837-41E8-BA67-0F775349572C}" destId="{59CDC05B-6EDA-429C-90C7-C53510457A35}" srcOrd="3" destOrd="0" parTransId="{C91392AC-1DFC-4C96-AEC7-0E11C4283E10}" sibTransId="{5DE70B41-AA23-49FB-B5EE-64D1E56F709E}"/>
    <dgm:cxn modelId="{491A0FD8-47F6-DD47-A3C0-FB0C8B532B7D}" type="presParOf" srcId="{B67EB3F8-DD52-4B45-9B9A-BE8ED0DC2334}" destId="{1A68B6DE-5DF6-DF42-97A0-4C094CAA72FF}" srcOrd="0" destOrd="0" presId="urn:microsoft.com/office/officeart/2005/8/layout/vList2"/>
    <dgm:cxn modelId="{985D02EF-6B1F-1C4C-BB90-20907DF5CEA9}" type="presParOf" srcId="{B67EB3F8-DD52-4B45-9B9A-BE8ED0DC2334}" destId="{728CEE6C-1D53-9542-82B8-E19B0F25C481}" srcOrd="1" destOrd="0" presId="urn:microsoft.com/office/officeart/2005/8/layout/vList2"/>
    <dgm:cxn modelId="{FC8EBB14-A59C-914C-BE45-4EB8C190C8AF}" type="presParOf" srcId="{B67EB3F8-DD52-4B45-9B9A-BE8ED0DC2334}" destId="{15CF738C-E590-114C-A20A-43582BFB32FE}" srcOrd="2" destOrd="0" presId="urn:microsoft.com/office/officeart/2005/8/layout/vList2"/>
    <dgm:cxn modelId="{3D056264-9A85-6A48-99FF-137BB876AD9E}" type="presParOf" srcId="{B67EB3F8-DD52-4B45-9B9A-BE8ED0DC2334}" destId="{C734369D-CFDD-B649-BCA5-A8AD6690DEBA}" srcOrd="3" destOrd="0" presId="urn:microsoft.com/office/officeart/2005/8/layout/vList2"/>
    <dgm:cxn modelId="{8AF5CABC-BCB9-7A4E-9086-58ADEE0F18BA}" type="presParOf" srcId="{B67EB3F8-DD52-4B45-9B9A-BE8ED0DC2334}" destId="{E44031CB-ECC2-A24F-A02E-DA0E0BEEB9BB}" srcOrd="4" destOrd="0" presId="urn:microsoft.com/office/officeart/2005/8/layout/vList2"/>
    <dgm:cxn modelId="{8BF6CB16-CE23-AA4D-ACD5-3860D615796F}" type="presParOf" srcId="{B67EB3F8-DD52-4B45-9B9A-BE8ED0DC2334}" destId="{F8CA42AC-B622-0146-A67E-C73124D08685}" srcOrd="5" destOrd="0" presId="urn:microsoft.com/office/officeart/2005/8/layout/vList2"/>
    <dgm:cxn modelId="{DF6FDCE9-A62C-A743-AC87-ECF04ABE58E6}" type="presParOf" srcId="{B67EB3F8-DD52-4B45-9B9A-BE8ED0DC2334}" destId="{4CF7577E-AF0C-7A46-98EE-C4D636FEB35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C64B19B-AF5E-4100-9EE5-125975F603B6}"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DEB7261D-1F3B-4124-8D4A-35F8390E8F82}">
      <dgm:prSet/>
      <dgm:spPr/>
      <dgm:t>
        <a:bodyPr/>
        <a:lstStyle/>
        <a:p>
          <a:r>
            <a:rPr lang="en-US"/>
            <a:t>Regular Worship &amp; Dhikr</a:t>
          </a:r>
        </a:p>
      </dgm:t>
    </dgm:pt>
    <dgm:pt modelId="{F08652A8-21C5-41D4-B94C-33C26ADE9F58}" type="parTrans" cxnId="{818AFF2F-ADEE-4D77-A844-50EDBF467F0A}">
      <dgm:prSet/>
      <dgm:spPr/>
      <dgm:t>
        <a:bodyPr/>
        <a:lstStyle/>
        <a:p>
          <a:endParaRPr lang="en-US"/>
        </a:p>
      </dgm:t>
    </dgm:pt>
    <dgm:pt modelId="{C57296B5-82C8-4C15-870A-AC989A939CB7}" type="sibTrans" cxnId="{818AFF2F-ADEE-4D77-A844-50EDBF467F0A}">
      <dgm:prSet/>
      <dgm:spPr/>
      <dgm:t>
        <a:bodyPr/>
        <a:lstStyle/>
        <a:p>
          <a:endParaRPr lang="en-US"/>
        </a:p>
      </dgm:t>
    </dgm:pt>
    <dgm:pt modelId="{67810D04-E181-448D-BC4E-1E776F2C8170}">
      <dgm:prSet/>
      <dgm:spPr/>
      <dgm:t>
        <a:bodyPr/>
        <a:lstStyle/>
        <a:p>
          <a:r>
            <a:rPr lang="en-US"/>
            <a:t>Study of Religious Texts </a:t>
          </a:r>
        </a:p>
      </dgm:t>
    </dgm:pt>
    <dgm:pt modelId="{35975E9F-892D-4650-B99B-429935197C26}" type="parTrans" cxnId="{BFE73DC1-596D-440D-ACE8-96D448D1D48C}">
      <dgm:prSet/>
      <dgm:spPr/>
      <dgm:t>
        <a:bodyPr/>
        <a:lstStyle/>
        <a:p>
          <a:endParaRPr lang="en-US"/>
        </a:p>
      </dgm:t>
    </dgm:pt>
    <dgm:pt modelId="{EEFEFB3E-521F-4A6C-8A18-C8C0EF0FB53F}" type="sibTrans" cxnId="{BFE73DC1-596D-440D-ACE8-96D448D1D48C}">
      <dgm:prSet/>
      <dgm:spPr/>
      <dgm:t>
        <a:bodyPr/>
        <a:lstStyle/>
        <a:p>
          <a:endParaRPr lang="en-US"/>
        </a:p>
      </dgm:t>
    </dgm:pt>
    <dgm:pt modelId="{32BE5695-A7D6-4770-B224-9851A7BBD5DE}">
      <dgm:prSet/>
      <dgm:spPr/>
      <dgm:t>
        <a:bodyPr/>
        <a:lstStyle/>
        <a:p>
          <a:r>
            <a:rPr lang="en-US"/>
            <a:t>Reflection &amp; Contemplation</a:t>
          </a:r>
        </a:p>
      </dgm:t>
    </dgm:pt>
    <dgm:pt modelId="{9CA39E9A-4826-4FB8-AE20-8CEB0037FB31}" type="parTrans" cxnId="{704DE5C6-56CD-4E05-A6B3-5A227F0ED27B}">
      <dgm:prSet/>
      <dgm:spPr/>
      <dgm:t>
        <a:bodyPr/>
        <a:lstStyle/>
        <a:p>
          <a:endParaRPr lang="en-US"/>
        </a:p>
      </dgm:t>
    </dgm:pt>
    <dgm:pt modelId="{4EF96853-067C-4F4A-B4D6-7CBC74E7D12B}" type="sibTrans" cxnId="{704DE5C6-56CD-4E05-A6B3-5A227F0ED27B}">
      <dgm:prSet/>
      <dgm:spPr/>
      <dgm:t>
        <a:bodyPr/>
        <a:lstStyle/>
        <a:p>
          <a:endParaRPr lang="en-US"/>
        </a:p>
      </dgm:t>
    </dgm:pt>
    <dgm:pt modelId="{1AF26361-6D30-4210-A31E-0E28CC85A330}">
      <dgm:prSet/>
      <dgm:spPr/>
      <dgm:t>
        <a:bodyPr/>
        <a:lstStyle/>
        <a:p>
          <a:r>
            <a:rPr lang="en-US"/>
            <a:t>Community Engagement</a:t>
          </a:r>
        </a:p>
      </dgm:t>
    </dgm:pt>
    <dgm:pt modelId="{54628DD6-D39E-494B-B109-A0F2C832E3F8}" type="parTrans" cxnId="{A8B1BA71-9FAB-4CF3-B9DA-FAB0A1B6621F}">
      <dgm:prSet/>
      <dgm:spPr/>
      <dgm:t>
        <a:bodyPr/>
        <a:lstStyle/>
        <a:p>
          <a:endParaRPr lang="en-US"/>
        </a:p>
      </dgm:t>
    </dgm:pt>
    <dgm:pt modelId="{D3B8AE24-1DFF-4816-AE2F-955CFF740ABD}" type="sibTrans" cxnId="{A8B1BA71-9FAB-4CF3-B9DA-FAB0A1B6621F}">
      <dgm:prSet/>
      <dgm:spPr/>
      <dgm:t>
        <a:bodyPr/>
        <a:lstStyle/>
        <a:p>
          <a:endParaRPr lang="en-US"/>
        </a:p>
      </dgm:t>
    </dgm:pt>
    <dgm:pt modelId="{C5073053-DC05-B241-8673-7F48E2033A5F}" type="pres">
      <dgm:prSet presAssocID="{5C64B19B-AF5E-4100-9EE5-125975F603B6}" presName="linear" presStyleCnt="0">
        <dgm:presLayoutVars>
          <dgm:dir/>
          <dgm:animLvl val="lvl"/>
          <dgm:resizeHandles val="exact"/>
        </dgm:presLayoutVars>
      </dgm:prSet>
      <dgm:spPr/>
    </dgm:pt>
    <dgm:pt modelId="{26790200-8A40-C14D-8A5E-051A299FDC12}" type="pres">
      <dgm:prSet presAssocID="{DEB7261D-1F3B-4124-8D4A-35F8390E8F82}" presName="parentLin" presStyleCnt="0"/>
      <dgm:spPr/>
    </dgm:pt>
    <dgm:pt modelId="{982F2FAC-F135-9748-9DF0-45C66BDC0F15}" type="pres">
      <dgm:prSet presAssocID="{DEB7261D-1F3B-4124-8D4A-35F8390E8F82}" presName="parentLeftMargin" presStyleLbl="node1" presStyleIdx="0" presStyleCnt="4"/>
      <dgm:spPr/>
    </dgm:pt>
    <dgm:pt modelId="{4A6FF92F-0B73-8B4A-A70A-6DA5D7A2A717}" type="pres">
      <dgm:prSet presAssocID="{DEB7261D-1F3B-4124-8D4A-35F8390E8F82}" presName="parentText" presStyleLbl="node1" presStyleIdx="0" presStyleCnt="4">
        <dgm:presLayoutVars>
          <dgm:chMax val="0"/>
          <dgm:bulletEnabled val="1"/>
        </dgm:presLayoutVars>
      </dgm:prSet>
      <dgm:spPr/>
    </dgm:pt>
    <dgm:pt modelId="{46CF3477-A9AB-E440-A3B9-51FA7AED36C7}" type="pres">
      <dgm:prSet presAssocID="{DEB7261D-1F3B-4124-8D4A-35F8390E8F82}" presName="negativeSpace" presStyleCnt="0"/>
      <dgm:spPr/>
    </dgm:pt>
    <dgm:pt modelId="{992D9345-A06A-0148-A026-4B999874EAA2}" type="pres">
      <dgm:prSet presAssocID="{DEB7261D-1F3B-4124-8D4A-35F8390E8F82}" presName="childText" presStyleLbl="conFgAcc1" presStyleIdx="0" presStyleCnt="4">
        <dgm:presLayoutVars>
          <dgm:bulletEnabled val="1"/>
        </dgm:presLayoutVars>
      </dgm:prSet>
      <dgm:spPr/>
    </dgm:pt>
    <dgm:pt modelId="{36A71E54-6B35-B84B-B2DD-8041B7126203}" type="pres">
      <dgm:prSet presAssocID="{C57296B5-82C8-4C15-870A-AC989A939CB7}" presName="spaceBetweenRectangles" presStyleCnt="0"/>
      <dgm:spPr/>
    </dgm:pt>
    <dgm:pt modelId="{BE43C598-B3F1-3B48-BA5C-F2D9BD1C8291}" type="pres">
      <dgm:prSet presAssocID="{67810D04-E181-448D-BC4E-1E776F2C8170}" presName="parentLin" presStyleCnt="0"/>
      <dgm:spPr/>
    </dgm:pt>
    <dgm:pt modelId="{61DE91D9-2018-9C4B-A39C-F1B3F4867EF9}" type="pres">
      <dgm:prSet presAssocID="{67810D04-E181-448D-BC4E-1E776F2C8170}" presName="parentLeftMargin" presStyleLbl="node1" presStyleIdx="0" presStyleCnt="4"/>
      <dgm:spPr/>
    </dgm:pt>
    <dgm:pt modelId="{B7268000-D16D-0A4D-AA31-5E2C5903A16C}" type="pres">
      <dgm:prSet presAssocID="{67810D04-E181-448D-BC4E-1E776F2C8170}" presName="parentText" presStyleLbl="node1" presStyleIdx="1" presStyleCnt="4">
        <dgm:presLayoutVars>
          <dgm:chMax val="0"/>
          <dgm:bulletEnabled val="1"/>
        </dgm:presLayoutVars>
      </dgm:prSet>
      <dgm:spPr/>
    </dgm:pt>
    <dgm:pt modelId="{FDEC07F4-025D-FF45-8D0B-B50A83BB8747}" type="pres">
      <dgm:prSet presAssocID="{67810D04-E181-448D-BC4E-1E776F2C8170}" presName="negativeSpace" presStyleCnt="0"/>
      <dgm:spPr/>
    </dgm:pt>
    <dgm:pt modelId="{092CFF2B-5630-2142-8E19-487F0E0969A6}" type="pres">
      <dgm:prSet presAssocID="{67810D04-E181-448D-BC4E-1E776F2C8170}" presName="childText" presStyleLbl="conFgAcc1" presStyleIdx="1" presStyleCnt="4">
        <dgm:presLayoutVars>
          <dgm:bulletEnabled val="1"/>
        </dgm:presLayoutVars>
      </dgm:prSet>
      <dgm:spPr/>
    </dgm:pt>
    <dgm:pt modelId="{6000252A-2531-B441-94DE-52671CEA6721}" type="pres">
      <dgm:prSet presAssocID="{EEFEFB3E-521F-4A6C-8A18-C8C0EF0FB53F}" presName="spaceBetweenRectangles" presStyleCnt="0"/>
      <dgm:spPr/>
    </dgm:pt>
    <dgm:pt modelId="{69EABBB0-F26A-7F4A-AA74-6730C016CAE0}" type="pres">
      <dgm:prSet presAssocID="{32BE5695-A7D6-4770-B224-9851A7BBD5DE}" presName="parentLin" presStyleCnt="0"/>
      <dgm:spPr/>
    </dgm:pt>
    <dgm:pt modelId="{499441F9-977F-1D49-8DCD-B8434D9BF525}" type="pres">
      <dgm:prSet presAssocID="{32BE5695-A7D6-4770-B224-9851A7BBD5DE}" presName="parentLeftMargin" presStyleLbl="node1" presStyleIdx="1" presStyleCnt="4"/>
      <dgm:spPr/>
    </dgm:pt>
    <dgm:pt modelId="{C0A9F455-7EFB-9545-8D93-1BA4E08A1387}" type="pres">
      <dgm:prSet presAssocID="{32BE5695-A7D6-4770-B224-9851A7BBD5DE}" presName="parentText" presStyleLbl="node1" presStyleIdx="2" presStyleCnt="4">
        <dgm:presLayoutVars>
          <dgm:chMax val="0"/>
          <dgm:bulletEnabled val="1"/>
        </dgm:presLayoutVars>
      </dgm:prSet>
      <dgm:spPr/>
    </dgm:pt>
    <dgm:pt modelId="{2096040F-2C65-7942-ACAC-8B0DF312E01C}" type="pres">
      <dgm:prSet presAssocID="{32BE5695-A7D6-4770-B224-9851A7BBD5DE}" presName="negativeSpace" presStyleCnt="0"/>
      <dgm:spPr/>
    </dgm:pt>
    <dgm:pt modelId="{EA1CE9FF-C767-F54A-96DC-9C0E96CF870C}" type="pres">
      <dgm:prSet presAssocID="{32BE5695-A7D6-4770-B224-9851A7BBD5DE}" presName="childText" presStyleLbl="conFgAcc1" presStyleIdx="2" presStyleCnt="4">
        <dgm:presLayoutVars>
          <dgm:bulletEnabled val="1"/>
        </dgm:presLayoutVars>
      </dgm:prSet>
      <dgm:spPr/>
    </dgm:pt>
    <dgm:pt modelId="{7CFB14D8-4E21-2F4D-AE25-A469E8D11F1A}" type="pres">
      <dgm:prSet presAssocID="{4EF96853-067C-4F4A-B4D6-7CBC74E7D12B}" presName="spaceBetweenRectangles" presStyleCnt="0"/>
      <dgm:spPr/>
    </dgm:pt>
    <dgm:pt modelId="{755E5DE8-48CD-E744-9301-0D9070F11197}" type="pres">
      <dgm:prSet presAssocID="{1AF26361-6D30-4210-A31E-0E28CC85A330}" presName="parentLin" presStyleCnt="0"/>
      <dgm:spPr/>
    </dgm:pt>
    <dgm:pt modelId="{4FF72B2A-B62E-BD46-AFAD-9955916B36EF}" type="pres">
      <dgm:prSet presAssocID="{1AF26361-6D30-4210-A31E-0E28CC85A330}" presName="parentLeftMargin" presStyleLbl="node1" presStyleIdx="2" presStyleCnt="4"/>
      <dgm:spPr/>
    </dgm:pt>
    <dgm:pt modelId="{D9AB192B-752B-C14F-A4C9-B9781E42039F}" type="pres">
      <dgm:prSet presAssocID="{1AF26361-6D30-4210-A31E-0E28CC85A330}" presName="parentText" presStyleLbl="node1" presStyleIdx="3" presStyleCnt="4">
        <dgm:presLayoutVars>
          <dgm:chMax val="0"/>
          <dgm:bulletEnabled val="1"/>
        </dgm:presLayoutVars>
      </dgm:prSet>
      <dgm:spPr/>
    </dgm:pt>
    <dgm:pt modelId="{C10F2535-7C80-FA4F-91C0-66B88412B0DA}" type="pres">
      <dgm:prSet presAssocID="{1AF26361-6D30-4210-A31E-0E28CC85A330}" presName="negativeSpace" presStyleCnt="0"/>
      <dgm:spPr/>
    </dgm:pt>
    <dgm:pt modelId="{CCE63D05-2D56-B948-8FF6-10A1E3FD7438}" type="pres">
      <dgm:prSet presAssocID="{1AF26361-6D30-4210-A31E-0E28CC85A330}" presName="childText" presStyleLbl="conFgAcc1" presStyleIdx="3" presStyleCnt="4">
        <dgm:presLayoutVars>
          <dgm:bulletEnabled val="1"/>
        </dgm:presLayoutVars>
      </dgm:prSet>
      <dgm:spPr/>
    </dgm:pt>
  </dgm:ptLst>
  <dgm:cxnLst>
    <dgm:cxn modelId="{20532025-5AC5-AC43-B3BF-AE3849951ABF}" type="presOf" srcId="{32BE5695-A7D6-4770-B224-9851A7BBD5DE}" destId="{C0A9F455-7EFB-9545-8D93-1BA4E08A1387}" srcOrd="1" destOrd="0" presId="urn:microsoft.com/office/officeart/2005/8/layout/list1"/>
    <dgm:cxn modelId="{048B772C-AAB9-0541-9591-42BD7D83C2D8}" type="presOf" srcId="{5C64B19B-AF5E-4100-9EE5-125975F603B6}" destId="{C5073053-DC05-B241-8673-7F48E2033A5F}" srcOrd="0" destOrd="0" presId="urn:microsoft.com/office/officeart/2005/8/layout/list1"/>
    <dgm:cxn modelId="{818AFF2F-ADEE-4D77-A844-50EDBF467F0A}" srcId="{5C64B19B-AF5E-4100-9EE5-125975F603B6}" destId="{DEB7261D-1F3B-4124-8D4A-35F8390E8F82}" srcOrd="0" destOrd="0" parTransId="{F08652A8-21C5-41D4-B94C-33C26ADE9F58}" sibTransId="{C57296B5-82C8-4C15-870A-AC989A939CB7}"/>
    <dgm:cxn modelId="{332DEC6B-7055-E543-B570-207DD08EDE1B}" type="presOf" srcId="{32BE5695-A7D6-4770-B224-9851A7BBD5DE}" destId="{499441F9-977F-1D49-8DCD-B8434D9BF525}" srcOrd="0" destOrd="0" presId="urn:microsoft.com/office/officeart/2005/8/layout/list1"/>
    <dgm:cxn modelId="{2043EC6D-7453-4846-B667-C2E04DA23136}" type="presOf" srcId="{1AF26361-6D30-4210-A31E-0E28CC85A330}" destId="{D9AB192B-752B-C14F-A4C9-B9781E42039F}" srcOrd="1" destOrd="0" presId="urn:microsoft.com/office/officeart/2005/8/layout/list1"/>
    <dgm:cxn modelId="{37E3B66F-FA0B-2D46-8C4B-9ACEE407F09E}" type="presOf" srcId="{67810D04-E181-448D-BC4E-1E776F2C8170}" destId="{61DE91D9-2018-9C4B-A39C-F1B3F4867EF9}" srcOrd="0" destOrd="0" presId="urn:microsoft.com/office/officeart/2005/8/layout/list1"/>
    <dgm:cxn modelId="{A8B1BA71-9FAB-4CF3-B9DA-FAB0A1B6621F}" srcId="{5C64B19B-AF5E-4100-9EE5-125975F603B6}" destId="{1AF26361-6D30-4210-A31E-0E28CC85A330}" srcOrd="3" destOrd="0" parTransId="{54628DD6-D39E-494B-B109-A0F2C832E3F8}" sibTransId="{D3B8AE24-1DFF-4816-AE2F-955CFF740ABD}"/>
    <dgm:cxn modelId="{5BE8F679-53E6-4D40-96D5-0E60A211945B}" type="presOf" srcId="{1AF26361-6D30-4210-A31E-0E28CC85A330}" destId="{4FF72B2A-B62E-BD46-AFAD-9955916B36EF}" srcOrd="0" destOrd="0" presId="urn:microsoft.com/office/officeart/2005/8/layout/list1"/>
    <dgm:cxn modelId="{BFE73DC1-596D-440D-ACE8-96D448D1D48C}" srcId="{5C64B19B-AF5E-4100-9EE5-125975F603B6}" destId="{67810D04-E181-448D-BC4E-1E776F2C8170}" srcOrd="1" destOrd="0" parTransId="{35975E9F-892D-4650-B99B-429935197C26}" sibTransId="{EEFEFB3E-521F-4A6C-8A18-C8C0EF0FB53F}"/>
    <dgm:cxn modelId="{398798C4-7B41-D74F-9904-3DB1CC70E727}" type="presOf" srcId="{DEB7261D-1F3B-4124-8D4A-35F8390E8F82}" destId="{4A6FF92F-0B73-8B4A-A70A-6DA5D7A2A717}" srcOrd="1" destOrd="0" presId="urn:microsoft.com/office/officeart/2005/8/layout/list1"/>
    <dgm:cxn modelId="{704DE5C6-56CD-4E05-A6B3-5A227F0ED27B}" srcId="{5C64B19B-AF5E-4100-9EE5-125975F603B6}" destId="{32BE5695-A7D6-4770-B224-9851A7BBD5DE}" srcOrd="2" destOrd="0" parTransId="{9CA39E9A-4826-4FB8-AE20-8CEB0037FB31}" sibTransId="{4EF96853-067C-4F4A-B4D6-7CBC74E7D12B}"/>
    <dgm:cxn modelId="{1DFD76D2-82F3-4349-A85E-C70940D9CC3F}" type="presOf" srcId="{DEB7261D-1F3B-4124-8D4A-35F8390E8F82}" destId="{982F2FAC-F135-9748-9DF0-45C66BDC0F15}" srcOrd="0" destOrd="0" presId="urn:microsoft.com/office/officeart/2005/8/layout/list1"/>
    <dgm:cxn modelId="{E86707FF-C9D6-8248-A80C-F95B6542D12E}" type="presOf" srcId="{67810D04-E181-448D-BC4E-1E776F2C8170}" destId="{B7268000-D16D-0A4D-AA31-5E2C5903A16C}" srcOrd="1" destOrd="0" presId="urn:microsoft.com/office/officeart/2005/8/layout/list1"/>
    <dgm:cxn modelId="{27FA376E-6EFA-2742-8D86-62274E6365BC}" type="presParOf" srcId="{C5073053-DC05-B241-8673-7F48E2033A5F}" destId="{26790200-8A40-C14D-8A5E-051A299FDC12}" srcOrd="0" destOrd="0" presId="urn:microsoft.com/office/officeart/2005/8/layout/list1"/>
    <dgm:cxn modelId="{A63EBE2D-D460-8549-83BB-747F730F34D2}" type="presParOf" srcId="{26790200-8A40-C14D-8A5E-051A299FDC12}" destId="{982F2FAC-F135-9748-9DF0-45C66BDC0F15}" srcOrd="0" destOrd="0" presId="urn:microsoft.com/office/officeart/2005/8/layout/list1"/>
    <dgm:cxn modelId="{C4A1CADC-2F6D-8648-865A-1BB96B79AB5C}" type="presParOf" srcId="{26790200-8A40-C14D-8A5E-051A299FDC12}" destId="{4A6FF92F-0B73-8B4A-A70A-6DA5D7A2A717}" srcOrd="1" destOrd="0" presId="urn:microsoft.com/office/officeart/2005/8/layout/list1"/>
    <dgm:cxn modelId="{4DAFA8EE-2AAC-D44A-9271-8E9B4BBB5EE1}" type="presParOf" srcId="{C5073053-DC05-B241-8673-7F48E2033A5F}" destId="{46CF3477-A9AB-E440-A3B9-51FA7AED36C7}" srcOrd="1" destOrd="0" presId="urn:microsoft.com/office/officeart/2005/8/layout/list1"/>
    <dgm:cxn modelId="{007A5D87-50E4-7346-A249-6B26B61C253B}" type="presParOf" srcId="{C5073053-DC05-B241-8673-7F48E2033A5F}" destId="{992D9345-A06A-0148-A026-4B999874EAA2}" srcOrd="2" destOrd="0" presId="urn:microsoft.com/office/officeart/2005/8/layout/list1"/>
    <dgm:cxn modelId="{F62DF60F-3E6D-4547-9E15-C7A40EAFEC04}" type="presParOf" srcId="{C5073053-DC05-B241-8673-7F48E2033A5F}" destId="{36A71E54-6B35-B84B-B2DD-8041B7126203}" srcOrd="3" destOrd="0" presId="urn:microsoft.com/office/officeart/2005/8/layout/list1"/>
    <dgm:cxn modelId="{E803F2E0-1D61-2047-AE75-30A1B191BB3B}" type="presParOf" srcId="{C5073053-DC05-B241-8673-7F48E2033A5F}" destId="{BE43C598-B3F1-3B48-BA5C-F2D9BD1C8291}" srcOrd="4" destOrd="0" presId="urn:microsoft.com/office/officeart/2005/8/layout/list1"/>
    <dgm:cxn modelId="{C90367BF-EB4C-2245-80DB-3D0527DEB685}" type="presParOf" srcId="{BE43C598-B3F1-3B48-BA5C-F2D9BD1C8291}" destId="{61DE91D9-2018-9C4B-A39C-F1B3F4867EF9}" srcOrd="0" destOrd="0" presId="urn:microsoft.com/office/officeart/2005/8/layout/list1"/>
    <dgm:cxn modelId="{AF54C504-0EB1-6746-8596-99FD2167A14F}" type="presParOf" srcId="{BE43C598-B3F1-3B48-BA5C-F2D9BD1C8291}" destId="{B7268000-D16D-0A4D-AA31-5E2C5903A16C}" srcOrd="1" destOrd="0" presId="urn:microsoft.com/office/officeart/2005/8/layout/list1"/>
    <dgm:cxn modelId="{8175DB32-C391-9F4F-9735-0CFED6569727}" type="presParOf" srcId="{C5073053-DC05-B241-8673-7F48E2033A5F}" destId="{FDEC07F4-025D-FF45-8D0B-B50A83BB8747}" srcOrd="5" destOrd="0" presId="urn:microsoft.com/office/officeart/2005/8/layout/list1"/>
    <dgm:cxn modelId="{3D9E58B3-3126-C04C-A613-BA2E5EA16590}" type="presParOf" srcId="{C5073053-DC05-B241-8673-7F48E2033A5F}" destId="{092CFF2B-5630-2142-8E19-487F0E0969A6}" srcOrd="6" destOrd="0" presId="urn:microsoft.com/office/officeart/2005/8/layout/list1"/>
    <dgm:cxn modelId="{A68A32F7-49CA-064F-AA6A-1A3E6DBE2E9E}" type="presParOf" srcId="{C5073053-DC05-B241-8673-7F48E2033A5F}" destId="{6000252A-2531-B441-94DE-52671CEA6721}" srcOrd="7" destOrd="0" presId="urn:microsoft.com/office/officeart/2005/8/layout/list1"/>
    <dgm:cxn modelId="{12ECB576-6144-E449-8506-1BB6E3574709}" type="presParOf" srcId="{C5073053-DC05-B241-8673-7F48E2033A5F}" destId="{69EABBB0-F26A-7F4A-AA74-6730C016CAE0}" srcOrd="8" destOrd="0" presId="urn:microsoft.com/office/officeart/2005/8/layout/list1"/>
    <dgm:cxn modelId="{4D505630-55BC-1046-889B-3DCE190314F8}" type="presParOf" srcId="{69EABBB0-F26A-7F4A-AA74-6730C016CAE0}" destId="{499441F9-977F-1D49-8DCD-B8434D9BF525}" srcOrd="0" destOrd="0" presId="urn:microsoft.com/office/officeart/2005/8/layout/list1"/>
    <dgm:cxn modelId="{10DAD5F0-5FDE-664A-B108-C26CC486B0E5}" type="presParOf" srcId="{69EABBB0-F26A-7F4A-AA74-6730C016CAE0}" destId="{C0A9F455-7EFB-9545-8D93-1BA4E08A1387}" srcOrd="1" destOrd="0" presId="urn:microsoft.com/office/officeart/2005/8/layout/list1"/>
    <dgm:cxn modelId="{C3E8E6A5-B7DF-2E4F-AA35-1E20B1A79925}" type="presParOf" srcId="{C5073053-DC05-B241-8673-7F48E2033A5F}" destId="{2096040F-2C65-7942-ACAC-8B0DF312E01C}" srcOrd="9" destOrd="0" presId="urn:microsoft.com/office/officeart/2005/8/layout/list1"/>
    <dgm:cxn modelId="{FB345DAD-4B84-AC45-9960-9416F03ACA42}" type="presParOf" srcId="{C5073053-DC05-B241-8673-7F48E2033A5F}" destId="{EA1CE9FF-C767-F54A-96DC-9C0E96CF870C}" srcOrd="10" destOrd="0" presId="urn:microsoft.com/office/officeart/2005/8/layout/list1"/>
    <dgm:cxn modelId="{CD016FB0-B9D9-D344-8F84-863FE0939297}" type="presParOf" srcId="{C5073053-DC05-B241-8673-7F48E2033A5F}" destId="{7CFB14D8-4E21-2F4D-AE25-A469E8D11F1A}" srcOrd="11" destOrd="0" presId="urn:microsoft.com/office/officeart/2005/8/layout/list1"/>
    <dgm:cxn modelId="{51863EB0-A5E3-2044-A87D-57E0E6A3A2D1}" type="presParOf" srcId="{C5073053-DC05-B241-8673-7F48E2033A5F}" destId="{755E5DE8-48CD-E744-9301-0D9070F11197}" srcOrd="12" destOrd="0" presId="urn:microsoft.com/office/officeart/2005/8/layout/list1"/>
    <dgm:cxn modelId="{8ECB290F-13D0-7C44-999C-5F5BCBDAB82D}" type="presParOf" srcId="{755E5DE8-48CD-E744-9301-0D9070F11197}" destId="{4FF72B2A-B62E-BD46-AFAD-9955916B36EF}" srcOrd="0" destOrd="0" presId="urn:microsoft.com/office/officeart/2005/8/layout/list1"/>
    <dgm:cxn modelId="{76A54CA3-5251-0247-BA4A-7A6DECDC5B56}" type="presParOf" srcId="{755E5DE8-48CD-E744-9301-0D9070F11197}" destId="{D9AB192B-752B-C14F-A4C9-B9781E42039F}" srcOrd="1" destOrd="0" presId="urn:microsoft.com/office/officeart/2005/8/layout/list1"/>
    <dgm:cxn modelId="{85190F87-EF06-ED45-8DC5-5E0F4F86A7C0}" type="presParOf" srcId="{C5073053-DC05-B241-8673-7F48E2033A5F}" destId="{C10F2535-7C80-FA4F-91C0-66B88412B0DA}" srcOrd="13" destOrd="0" presId="urn:microsoft.com/office/officeart/2005/8/layout/list1"/>
    <dgm:cxn modelId="{51DA2363-ECD1-B745-8F7E-09394D42EB11}" type="presParOf" srcId="{C5073053-DC05-B241-8673-7F48E2033A5F}" destId="{CCE63D05-2D56-B948-8FF6-10A1E3FD743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8C974B7-98CB-402E-93EF-8B32FA06AC0C}"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ED9F9932-E802-44CB-8B6C-48FF372A85A3}">
      <dgm:prSet/>
      <dgm:spPr/>
      <dgm:t>
        <a:bodyPr/>
        <a:lstStyle/>
        <a:p>
          <a:r>
            <a:rPr lang="en-US" b="1"/>
            <a:t>Love of Allah (Muhabbetullah)</a:t>
          </a:r>
          <a:endParaRPr lang="en-US"/>
        </a:p>
      </dgm:t>
    </dgm:pt>
    <dgm:pt modelId="{465AE844-6BB6-4332-82B4-AB7CC340B492}" type="parTrans" cxnId="{A0DF350E-14A1-453D-B902-9F73341B3FB5}">
      <dgm:prSet/>
      <dgm:spPr/>
      <dgm:t>
        <a:bodyPr/>
        <a:lstStyle/>
        <a:p>
          <a:endParaRPr lang="en-US"/>
        </a:p>
      </dgm:t>
    </dgm:pt>
    <dgm:pt modelId="{C6D8F2D0-6295-4C08-85AE-2350050910BA}" type="sibTrans" cxnId="{A0DF350E-14A1-453D-B902-9F73341B3FB5}">
      <dgm:prSet/>
      <dgm:spPr/>
      <dgm:t>
        <a:bodyPr/>
        <a:lstStyle/>
        <a:p>
          <a:endParaRPr lang="en-US"/>
        </a:p>
      </dgm:t>
    </dgm:pt>
    <dgm:pt modelId="{2B12B2E5-8697-4A3E-8E9B-B6FD6513FFDA}">
      <dgm:prSet/>
      <dgm:spPr/>
      <dgm:t>
        <a:bodyPr/>
        <a:lstStyle/>
        <a:p>
          <a:r>
            <a:rPr lang="en-US" b="1"/>
            <a:t>Compassion &amp; Empathy </a:t>
          </a:r>
          <a:endParaRPr lang="en-US"/>
        </a:p>
      </dgm:t>
    </dgm:pt>
    <dgm:pt modelId="{2B3C0272-E7D8-4AFB-82EF-235887722453}" type="parTrans" cxnId="{FDFF33AA-2587-4036-A78C-F8289A874438}">
      <dgm:prSet/>
      <dgm:spPr/>
      <dgm:t>
        <a:bodyPr/>
        <a:lstStyle/>
        <a:p>
          <a:endParaRPr lang="en-US"/>
        </a:p>
      </dgm:t>
    </dgm:pt>
    <dgm:pt modelId="{45C8F581-8835-445D-86EB-BB85AC703039}" type="sibTrans" cxnId="{FDFF33AA-2587-4036-A78C-F8289A874438}">
      <dgm:prSet/>
      <dgm:spPr/>
      <dgm:t>
        <a:bodyPr/>
        <a:lstStyle/>
        <a:p>
          <a:endParaRPr lang="en-US"/>
        </a:p>
      </dgm:t>
    </dgm:pt>
    <dgm:pt modelId="{8DE028FC-6D4E-4C9F-A694-266DFDEABAD0}">
      <dgm:prSet/>
      <dgm:spPr/>
      <dgm:t>
        <a:bodyPr/>
        <a:lstStyle/>
        <a:p>
          <a:r>
            <a:rPr lang="en-US" b="1"/>
            <a:t>Patience &amp; Resilience (Sabr)</a:t>
          </a:r>
          <a:endParaRPr lang="en-US"/>
        </a:p>
      </dgm:t>
    </dgm:pt>
    <dgm:pt modelId="{DE60A755-0793-40BB-A703-0F7F040D792E}" type="parTrans" cxnId="{0102EC91-92FA-4C7B-9B60-582A6DC39061}">
      <dgm:prSet/>
      <dgm:spPr/>
      <dgm:t>
        <a:bodyPr/>
        <a:lstStyle/>
        <a:p>
          <a:endParaRPr lang="en-US"/>
        </a:p>
      </dgm:t>
    </dgm:pt>
    <dgm:pt modelId="{38A65A9A-0347-4589-97D9-25604EF31215}" type="sibTrans" cxnId="{0102EC91-92FA-4C7B-9B60-582A6DC39061}">
      <dgm:prSet/>
      <dgm:spPr/>
      <dgm:t>
        <a:bodyPr/>
        <a:lstStyle/>
        <a:p>
          <a:endParaRPr lang="en-US"/>
        </a:p>
      </dgm:t>
    </dgm:pt>
    <dgm:pt modelId="{D0640BE9-6AA3-4A97-B329-ACE54F3882D1}">
      <dgm:prSet/>
      <dgm:spPr/>
      <dgm:t>
        <a:bodyPr/>
        <a:lstStyle/>
        <a:p>
          <a:r>
            <a:rPr lang="en-US" b="1" dirty="0"/>
            <a:t>Gratitude &amp; Contentment (</a:t>
          </a:r>
          <a:r>
            <a:rPr lang="en-US" b="1" dirty="0" err="1"/>
            <a:t>Shukr</a:t>
          </a:r>
          <a:r>
            <a:rPr lang="en-US" b="1" dirty="0"/>
            <a:t> and </a:t>
          </a:r>
          <a:r>
            <a:rPr lang="en-US" b="1" dirty="0" err="1"/>
            <a:t>Hamd</a:t>
          </a:r>
          <a:r>
            <a:rPr lang="en-US" b="1" dirty="0"/>
            <a:t>) </a:t>
          </a:r>
          <a:endParaRPr lang="en-US" dirty="0"/>
        </a:p>
      </dgm:t>
    </dgm:pt>
    <dgm:pt modelId="{E2BDE84C-F6A8-481C-AB0F-756B23AB5968}" type="parTrans" cxnId="{07D68303-717E-4588-B308-0A305CF006E5}">
      <dgm:prSet/>
      <dgm:spPr/>
      <dgm:t>
        <a:bodyPr/>
        <a:lstStyle/>
        <a:p>
          <a:endParaRPr lang="en-US"/>
        </a:p>
      </dgm:t>
    </dgm:pt>
    <dgm:pt modelId="{70F8B4E3-E1C8-4D50-92B9-138A014EA54F}" type="sibTrans" cxnId="{07D68303-717E-4588-B308-0A305CF006E5}">
      <dgm:prSet/>
      <dgm:spPr/>
      <dgm:t>
        <a:bodyPr/>
        <a:lstStyle/>
        <a:p>
          <a:endParaRPr lang="en-US"/>
        </a:p>
      </dgm:t>
    </dgm:pt>
    <dgm:pt modelId="{B858E998-6322-5949-9ABE-7B4A8EE2DF95}" type="pres">
      <dgm:prSet presAssocID="{B8C974B7-98CB-402E-93EF-8B32FA06AC0C}" presName="outerComposite" presStyleCnt="0">
        <dgm:presLayoutVars>
          <dgm:chMax val="5"/>
          <dgm:dir/>
          <dgm:resizeHandles val="exact"/>
        </dgm:presLayoutVars>
      </dgm:prSet>
      <dgm:spPr/>
    </dgm:pt>
    <dgm:pt modelId="{9225A879-C11F-1E4D-B87A-95B8C5E44EAF}" type="pres">
      <dgm:prSet presAssocID="{B8C974B7-98CB-402E-93EF-8B32FA06AC0C}" presName="dummyMaxCanvas" presStyleCnt="0">
        <dgm:presLayoutVars/>
      </dgm:prSet>
      <dgm:spPr/>
    </dgm:pt>
    <dgm:pt modelId="{BEFAF9CD-4060-B842-8846-4F74003CBF37}" type="pres">
      <dgm:prSet presAssocID="{B8C974B7-98CB-402E-93EF-8B32FA06AC0C}" presName="FourNodes_1" presStyleLbl="node1" presStyleIdx="0" presStyleCnt="4">
        <dgm:presLayoutVars>
          <dgm:bulletEnabled val="1"/>
        </dgm:presLayoutVars>
      </dgm:prSet>
      <dgm:spPr/>
    </dgm:pt>
    <dgm:pt modelId="{97609892-F4B9-3243-87C9-8FDC358518AF}" type="pres">
      <dgm:prSet presAssocID="{B8C974B7-98CB-402E-93EF-8B32FA06AC0C}" presName="FourNodes_2" presStyleLbl="node1" presStyleIdx="1" presStyleCnt="4">
        <dgm:presLayoutVars>
          <dgm:bulletEnabled val="1"/>
        </dgm:presLayoutVars>
      </dgm:prSet>
      <dgm:spPr/>
    </dgm:pt>
    <dgm:pt modelId="{F7895DA6-C621-1E47-A07C-39C52527C17E}" type="pres">
      <dgm:prSet presAssocID="{B8C974B7-98CB-402E-93EF-8B32FA06AC0C}" presName="FourNodes_3" presStyleLbl="node1" presStyleIdx="2" presStyleCnt="4">
        <dgm:presLayoutVars>
          <dgm:bulletEnabled val="1"/>
        </dgm:presLayoutVars>
      </dgm:prSet>
      <dgm:spPr/>
    </dgm:pt>
    <dgm:pt modelId="{B80B8A1B-27E3-3B44-A7FE-FE0E86FD31EA}" type="pres">
      <dgm:prSet presAssocID="{B8C974B7-98CB-402E-93EF-8B32FA06AC0C}" presName="FourNodes_4" presStyleLbl="node1" presStyleIdx="3" presStyleCnt="4">
        <dgm:presLayoutVars>
          <dgm:bulletEnabled val="1"/>
        </dgm:presLayoutVars>
      </dgm:prSet>
      <dgm:spPr/>
    </dgm:pt>
    <dgm:pt modelId="{75F1AB35-4F9C-4149-9397-7FEEDF1426BB}" type="pres">
      <dgm:prSet presAssocID="{B8C974B7-98CB-402E-93EF-8B32FA06AC0C}" presName="FourConn_1-2" presStyleLbl="fgAccFollowNode1" presStyleIdx="0" presStyleCnt="3">
        <dgm:presLayoutVars>
          <dgm:bulletEnabled val="1"/>
        </dgm:presLayoutVars>
      </dgm:prSet>
      <dgm:spPr/>
    </dgm:pt>
    <dgm:pt modelId="{B5AD2B5A-9842-5340-B9DC-C6E0CC2BC000}" type="pres">
      <dgm:prSet presAssocID="{B8C974B7-98CB-402E-93EF-8B32FA06AC0C}" presName="FourConn_2-3" presStyleLbl="fgAccFollowNode1" presStyleIdx="1" presStyleCnt="3">
        <dgm:presLayoutVars>
          <dgm:bulletEnabled val="1"/>
        </dgm:presLayoutVars>
      </dgm:prSet>
      <dgm:spPr/>
    </dgm:pt>
    <dgm:pt modelId="{9AA8C1D2-8119-B94D-A94D-038A7FD26046}" type="pres">
      <dgm:prSet presAssocID="{B8C974B7-98CB-402E-93EF-8B32FA06AC0C}" presName="FourConn_3-4" presStyleLbl="fgAccFollowNode1" presStyleIdx="2" presStyleCnt="3">
        <dgm:presLayoutVars>
          <dgm:bulletEnabled val="1"/>
        </dgm:presLayoutVars>
      </dgm:prSet>
      <dgm:spPr/>
    </dgm:pt>
    <dgm:pt modelId="{90F72E04-9FB3-6F47-BE49-08CB40A20F52}" type="pres">
      <dgm:prSet presAssocID="{B8C974B7-98CB-402E-93EF-8B32FA06AC0C}" presName="FourNodes_1_text" presStyleLbl="node1" presStyleIdx="3" presStyleCnt="4">
        <dgm:presLayoutVars>
          <dgm:bulletEnabled val="1"/>
        </dgm:presLayoutVars>
      </dgm:prSet>
      <dgm:spPr/>
    </dgm:pt>
    <dgm:pt modelId="{381D0703-8916-C64D-8872-D5491A68B902}" type="pres">
      <dgm:prSet presAssocID="{B8C974B7-98CB-402E-93EF-8B32FA06AC0C}" presName="FourNodes_2_text" presStyleLbl="node1" presStyleIdx="3" presStyleCnt="4">
        <dgm:presLayoutVars>
          <dgm:bulletEnabled val="1"/>
        </dgm:presLayoutVars>
      </dgm:prSet>
      <dgm:spPr/>
    </dgm:pt>
    <dgm:pt modelId="{A762B0EE-7AC6-3E45-8520-3BA947995D6E}" type="pres">
      <dgm:prSet presAssocID="{B8C974B7-98CB-402E-93EF-8B32FA06AC0C}" presName="FourNodes_3_text" presStyleLbl="node1" presStyleIdx="3" presStyleCnt="4">
        <dgm:presLayoutVars>
          <dgm:bulletEnabled val="1"/>
        </dgm:presLayoutVars>
      </dgm:prSet>
      <dgm:spPr/>
    </dgm:pt>
    <dgm:pt modelId="{CD109444-586C-D842-9A60-B410E8A85B55}" type="pres">
      <dgm:prSet presAssocID="{B8C974B7-98CB-402E-93EF-8B32FA06AC0C}" presName="FourNodes_4_text" presStyleLbl="node1" presStyleIdx="3" presStyleCnt="4">
        <dgm:presLayoutVars>
          <dgm:bulletEnabled val="1"/>
        </dgm:presLayoutVars>
      </dgm:prSet>
      <dgm:spPr/>
    </dgm:pt>
  </dgm:ptLst>
  <dgm:cxnLst>
    <dgm:cxn modelId="{7A1E1A03-297C-E24D-9782-AA2944BF93BE}" type="presOf" srcId="{8DE028FC-6D4E-4C9F-A694-266DFDEABAD0}" destId="{A762B0EE-7AC6-3E45-8520-3BA947995D6E}" srcOrd="1" destOrd="0" presId="urn:microsoft.com/office/officeart/2005/8/layout/vProcess5"/>
    <dgm:cxn modelId="{07D68303-717E-4588-B308-0A305CF006E5}" srcId="{B8C974B7-98CB-402E-93EF-8B32FA06AC0C}" destId="{D0640BE9-6AA3-4A97-B329-ACE54F3882D1}" srcOrd="3" destOrd="0" parTransId="{E2BDE84C-F6A8-481C-AB0F-756B23AB5968}" sibTransId="{70F8B4E3-E1C8-4D50-92B9-138A014EA54F}"/>
    <dgm:cxn modelId="{A0DF350E-14A1-453D-B902-9F73341B3FB5}" srcId="{B8C974B7-98CB-402E-93EF-8B32FA06AC0C}" destId="{ED9F9932-E802-44CB-8B6C-48FF372A85A3}" srcOrd="0" destOrd="0" parTransId="{465AE844-6BB6-4332-82B4-AB7CC340B492}" sibTransId="{C6D8F2D0-6295-4C08-85AE-2350050910BA}"/>
    <dgm:cxn modelId="{1A3CF129-B608-6D46-AD56-4F09FE5291CB}" type="presOf" srcId="{45C8F581-8835-445D-86EB-BB85AC703039}" destId="{B5AD2B5A-9842-5340-B9DC-C6E0CC2BC000}" srcOrd="0" destOrd="0" presId="urn:microsoft.com/office/officeart/2005/8/layout/vProcess5"/>
    <dgm:cxn modelId="{66E8E655-3268-9C47-BA3D-F0E3CC6245BA}" type="presOf" srcId="{D0640BE9-6AA3-4A97-B329-ACE54F3882D1}" destId="{CD109444-586C-D842-9A60-B410E8A85B55}" srcOrd="1" destOrd="0" presId="urn:microsoft.com/office/officeart/2005/8/layout/vProcess5"/>
    <dgm:cxn modelId="{087C8576-D20D-214D-A523-D025FA7752B4}" type="presOf" srcId="{C6D8F2D0-6295-4C08-85AE-2350050910BA}" destId="{75F1AB35-4F9C-4149-9397-7FEEDF1426BB}" srcOrd="0" destOrd="0" presId="urn:microsoft.com/office/officeart/2005/8/layout/vProcess5"/>
    <dgm:cxn modelId="{6380CE7B-5DE8-E44F-9945-615024C9EF40}" type="presOf" srcId="{38A65A9A-0347-4589-97D9-25604EF31215}" destId="{9AA8C1D2-8119-B94D-A94D-038A7FD26046}" srcOrd="0" destOrd="0" presId="urn:microsoft.com/office/officeart/2005/8/layout/vProcess5"/>
    <dgm:cxn modelId="{45CB028A-257B-DE48-8136-592BE201A386}" type="presOf" srcId="{ED9F9932-E802-44CB-8B6C-48FF372A85A3}" destId="{BEFAF9CD-4060-B842-8846-4F74003CBF37}" srcOrd="0" destOrd="0" presId="urn:microsoft.com/office/officeart/2005/8/layout/vProcess5"/>
    <dgm:cxn modelId="{0102EC91-92FA-4C7B-9B60-582A6DC39061}" srcId="{B8C974B7-98CB-402E-93EF-8B32FA06AC0C}" destId="{8DE028FC-6D4E-4C9F-A694-266DFDEABAD0}" srcOrd="2" destOrd="0" parTransId="{DE60A755-0793-40BB-A703-0F7F040D792E}" sibTransId="{38A65A9A-0347-4589-97D9-25604EF31215}"/>
    <dgm:cxn modelId="{1B3E2CA1-DEBD-1D49-B59A-99AB0B5479CA}" type="presOf" srcId="{2B12B2E5-8697-4A3E-8E9B-B6FD6513FFDA}" destId="{381D0703-8916-C64D-8872-D5491A68B902}" srcOrd="1" destOrd="0" presId="urn:microsoft.com/office/officeart/2005/8/layout/vProcess5"/>
    <dgm:cxn modelId="{FDFF33AA-2587-4036-A78C-F8289A874438}" srcId="{B8C974B7-98CB-402E-93EF-8B32FA06AC0C}" destId="{2B12B2E5-8697-4A3E-8E9B-B6FD6513FFDA}" srcOrd="1" destOrd="0" parTransId="{2B3C0272-E7D8-4AFB-82EF-235887722453}" sibTransId="{45C8F581-8835-445D-86EB-BB85AC703039}"/>
    <dgm:cxn modelId="{610A5CC3-4721-544E-B738-19F80AA59B93}" type="presOf" srcId="{8DE028FC-6D4E-4C9F-A694-266DFDEABAD0}" destId="{F7895DA6-C621-1E47-A07C-39C52527C17E}" srcOrd="0" destOrd="0" presId="urn:microsoft.com/office/officeart/2005/8/layout/vProcess5"/>
    <dgm:cxn modelId="{E966F3DE-2501-F542-9198-D3FCDB804240}" type="presOf" srcId="{2B12B2E5-8697-4A3E-8E9B-B6FD6513FFDA}" destId="{97609892-F4B9-3243-87C9-8FDC358518AF}" srcOrd="0" destOrd="0" presId="urn:microsoft.com/office/officeart/2005/8/layout/vProcess5"/>
    <dgm:cxn modelId="{E404E0E2-11E6-B849-B99E-8C16ECF834E4}" type="presOf" srcId="{B8C974B7-98CB-402E-93EF-8B32FA06AC0C}" destId="{B858E998-6322-5949-9ABE-7B4A8EE2DF95}" srcOrd="0" destOrd="0" presId="urn:microsoft.com/office/officeart/2005/8/layout/vProcess5"/>
    <dgm:cxn modelId="{F156E0EF-1B1A-7E45-8BFB-DE79B670877E}" type="presOf" srcId="{ED9F9932-E802-44CB-8B6C-48FF372A85A3}" destId="{90F72E04-9FB3-6F47-BE49-08CB40A20F52}" srcOrd="1" destOrd="0" presId="urn:microsoft.com/office/officeart/2005/8/layout/vProcess5"/>
    <dgm:cxn modelId="{71ACC4F6-6754-1D44-8671-E3B8B90ADD51}" type="presOf" srcId="{D0640BE9-6AA3-4A97-B329-ACE54F3882D1}" destId="{B80B8A1B-27E3-3B44-A7FE-FE0E86FD31EA}" srcOrd="0" destOrd="0" presId="urn:microsoft.com/office/officeart/2005/8/layout/vProcess5"/>
    <dgm:cxn modelId="{521B01D3-4E30-9348-9FC5-AD5C84236165}" type="presParOf" srcId="{B858E998-6322-5949-9ABE-7B4A8EE2DF95}" destId="{9225A879-C11F-1E4D-B87A-95B8C5E44EAF}" srcOrd="0" destOrd="0" presId="urn:microsoft.com/office/officeart/2005/8/layout/vProcess5"/>
    <dgm:cxn modelId="{EB3E06A3-E89F-C245-86F5-62668CE9EA9A}" type="presParOf" srcId="{B858E998-6322-5949-9ABE-7B4A8EE2DF95}" destId="{BEFAF9CD-4060-B842-8846-4F74003CBF37}" srcOrd="1" destOrd="0" presId="urn:microsoft.com/office/officeart/2005/8/layout/vProcess5"/>
    <dgm:cxn modelId="{72D94565-DA0B-B641-B25E-C9AF1FC4B0C9}" type="presParOf" srcId="{B858E998-6322-5949-9ABE-7B4A8EE2DF95}" destId="{97609892-F4B9-3243-87C9-8FDC358518AF}" srcOrd="2" destOrd="0" presId="urn:microsoft.com/office/officeart/2005/8/layout/vProcess5"/>
    <dgm:cxn modelId="{7CE99F41-9C6C-1F4A-9ABB-CA9823C208CE}" type="presParOf" srcId="{B858E998-6322-5949-9ABE-7B4A8EE2DF95}" destId="{F7895DA6-C621-1E47-A07C-39C52527C17E}" srcOrd="3" destOrd="0" presId="urn:microsoft.com/office/officeart/2005/8/layout/vProcess5"/>
    <dgm:cxn modelId="{2718A5C4-FFC9-9040-9FF8-097FB9874514}" type="presParOf" srcId="{B858E998-6322-5949-9ABE-7B4A8EE2DF95}" destId="{B80B8A1B-27E3-3B44-A7FE-FE0E86FD31EA}" srcOrd="4" destOrd="0" presId="urn:microsoft.com/office/officeart/2005/8/layout/vProcess5"/>
    <dgm:cxn modelId="{947FC5F5-816A-B14E-AF12-EA3B8981E7E5}" type="presParOf" srcId="{B858E998-6322-5949-9ABE-7B4A8EE2DF95}" destId="{75F1AB35-4F9C-4149-9397-7FEEDF1426BB}" srcOrd="5" destOrd="0" presId="urn:microsoft.com/office/officeart/2005/8/layout/vProcess5"/>
    <dgm:cxn modelId="{8E59EFAC-A850-8045-B8BF-74C9901EEEA8}" type="presParOf" srcId="{B858E998-6322-5949-9ABE-7B4A8EE2DF95}" destId="{B5AD2B5A-9842-5340-B9DC-C6E0CC2BC000}" srcOrd="6" destOrd="0" presId="urn:microsoft.com/office/officeart/2005/8/layout/vProcess5"/>
    <dgm:cxn modelId="{801A457A-09F1-4443-9163-403D2E4BBFF8}" type="presParOf" srcId="{B858E998-6322-5949-9ABE-7B4A8EE2DF95}" destId="{9AA8C1D2-8119-B94D-A94D-038A7FD26046}" srcOrd="7" destOrd="0" presId="urn:microsoft.com/office/officeart/2005/8/layout/vProcess5"/>
    <dgm:cxn modelId="{29526FA8-D857-BD48-8F0B-7EAF57E0AD05}" type="presParOf" srcId="{B858E998-6322-5949-9ABE-7B4A8EE2DF95}" destId="{90F72E04-9FB3-6F47-BE49-08CB40A20F52}" srcOrd="8" destOrd="0" presId="urn:microsoft.com/office/officeart/2005/8/layout/vProcess5"/>
    <dgm:cxn modelId="{BC2BE085-90EC-D14F-A3D4-B994A850A26F}" type="presParOf" srcId="{B858E998-6322-5949-9ABE-7B4A8EE2DF95}" destId="{381D0703-8916-C64D-8872-D5491A68B902}" srcOrd="9" destOrd="0" presId="urn:microsoft.com/office/officeart/2005/8/layout/vProcess5"/>
    <dgm:cxn modelId="{CAD7B3FE-DC60-4340-95DE-4025955B0EBC}" type="presParOf" srcId="{B858E998-6322-5949-9ABE-7B4A8EE2DF95}" destId="{A762B0EE-7AC6-3E45-8520-3BA947995D6E}" srcOrd="10" destOrd="0" presId="urn:microsoft.com/office/officeart/2005/8/layout/vProcess5"/>
    <dgm:cxn modelId="{F04C7359-4CFA-AD4B-9EEC-8A4E354E1D9F}" type="presParOf" srcId="{B858E998-6322-5949-9ABE-7B4A8EE2DF95}" destId="{CD109444-586C-D842-9A60-B410E8A85B55}"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B638076-A76C-4982-B241-C416DAC8571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D62BEBC-9699-4195-8EA9-5263ED4C527C}">
      <dgm:prSet/>
      <dgm:spPr/>
      <dgm:t>
        <a:bodyPr/>
        <a:lstStyle/>
        <a:p>
          <a:r>
            <a:rPr lang="en-US"/>
            <a:t>Regular Worship &amp; Dhikr</a:t>
          </a:r>
        </a:p>
      </dgm:t>
    </dgm:pt>
    <dgm:pt modelId="{8F9008F6-E3B3-47EC-A803-218BC8BD8D61}" type="parTrans" cxnId="{12D10854-565D-4846-9AE8-20E516FFF0DE}">
      <dgm:prSet/>
      <dgm:spPr/>
      <dgm:t>
        <a:bodyPr/>
        <a:lstStyle/>
        <a:p>
          <a:endParaRPr lang="en-US"/>
        </a:p>
      </dgm:t>
    </dgm:pt>
    <dgm:pt modelId="{6EE4F303-BBDA-4381-8310-52D5A2B914DC}" type="sibTrans" cxnId="{12D10854-565D-4846-9AE8-20E516FFF0DE}">
      <dgm:prSet/>
      <dgm:spPr/>
      <dgm:t>
        <a:bodyPr/>
        <a:lstStyle/>
        <a:p>
          <a:endParaRPr lang="en-US"/>
        </a:p>
      </dgm:t>
    </dgm:pt>
    <dgm:pt modelId="{8E655113-58A2-4015-9C7A-E20BFE0B68A3}">
      <dgm:prSet/>
      <dgm:spPr/>
      <dgm:t>
        <a:bodyPr/>
        <a:lstStyle/>
        <a:p>
          <a:r>
            <a:rPr lang="en-US"/>
            <a:t>Reflection &amp; Contemplation</a:t>
          </a:r>
        </a:p>
      </dgm:t>
    </dgm:pt>
    <dgm:pt modelId="{788C9E3C-5B9B-4F09-B466-166A9A52C0CB}" type="parTrans" cxnId="{74532932-9575-4FA0-8C17-AC05AAF93ACB}">
      <dgm:prSet/>
      <dgm:spPr/>
      <dgm:t>
        <a:bodyPr/>
        <a:lstStyle/>
        <a:p>
          <a:endParaRPr lang="en-US"/>
        </a:p>
      </dgm:t>
    </dgm:pt>
    <dgm:pt modelId="{BBA6DA74-1828-4B7C-8F4E-FBD0B232272A}" type="sibTrans" cxnId="{74532932-9575-4FA0-8C17-AC05AAF93ACB}">
      <dgm:prSet/>
      <dgm:spPr/>
      <dgm:t>
        <a:bodyPr/>
        <a:lstStyle/>
        <a:p>
          <a:endParaRPr lang="en-US"/>
        </a:p>
      </dgm:t>
    </dgm:pt>
    <dgm:pt modelId="{102AF3FA-9EB2-4AAC-B2D1-06764B8D690D}">
      <dgm:prSet/>
      <dgm:spPr/>
      <dgm:t>
        <a:bodyPr/>
        <a:lstStyle/>
        <a:p>
          <a:r>
            <a:rPr lang="en-US"/>
            <a:t>Community Engagement</a:t>
          </a:r>
        </a:p>
      </dgm:t>
    </dgm:pt>
    <dgm:pt modelId="{A1DB9282-3CEA-49D4-9F41-898338D4AB16}" type="parTrans" cxnId="{ECBE5D70-49F5-46C0-A7F6-21D2991500FA}">
      <dgm:prSet/>
      <dgm:spPr/>
      <dgm:t>
        <a:bodyPr/>
        <a:lstStyle/>
        <a:p>
          <a:endParaRPr lang="en-US"/>
        </a:p>
      </dgm:t>
    </dgm:pt>
    <dgm:pt modelId="{9F6D95C2-87C9-40FA-98E9-25243877B3A4}" type="sibTrans" cxnId="{ECBE5D70-49F5-46C0-A7F6-21D2991500FA}">
      <dgm:prSet/>
      <dgm:spPr/>
      <dgm:t>
        <a:bodyPr/>
        <a:lstStyle/>
        <a:p>
          <a:endParaRPr lang="en-US"/>
        </a:p>
      </dgm:t>
    </dgm:pt>
    <dgm:pt modelId="{C925941A-AC86-4A79-AF78-8E66C999D75F}">
      <dgm:prSet/>
      <dgm:spPr/>
      <dgm:t>
        <a:bodyPr/>
        <a:lstStyle/>
        <a:p>
          <a:r>
            <a:rPr lang="en-US"/>
            <a:t>Healthy Lifestyle </a:t>
          </a:r>
        </a:p>
      </dgm:t>
    </dgm:pt>
    <dgm:pt modelId="{4EA63911-2912-4979-A04C-5BADE2C31AE3}" type="parTrans" cxnId="{A181EA96-F975-4B7B-9922-7354CEA67B7E}">
      <dgm:prSet/>
      <dgm:spPr/>
      <dgm:t>
        <a:bodyPr/>
        <a:lstStyle/>
        <a:p>
          <a:endParaRPr lang="en-US"/>
        </a:p>
      </dgm:t>
    </dgm:pt>
    <dgm:pt modelId="{E258F847-2FBC-4AF3-8E3B-E9F35F90B69F}" type="sibTrans" cxnId="{A181EA96-F975-4B7B-9922-7354CEA67B7E}">
      <dgm:prSet/>
      <dgm:spPr/>
      <dgm:t>
        <a:bodyPr/>
        <a:lstStyle/>
        <a:p>
          <a:endParaRPr lang="en-US"/>
        </a:p>
      </dgm:t>
    </dgm:pt>
    <dgm:pt modelId="{591D6E54-D047-9C4C-BD7A-54F2757D08D0}" type="pres">
      <dgm:prSet presAssocID="{9B638076-A76C-4982-B241-C416DAC8571E}" presName="linear" presStyleCnt="0">
        <dgm:presLayoutVars>
          <dgm:animLvl val="lvl"/>
          <dgm:resizeHandles val="exact"/>
        </dgm:presLayoutVars>
      </dgm:prSet>
      <dgm:spPr/>
    </dgm:pt>
    <dgm:pt modelId="{72254BBF-438D-014C-BE22-7E88D03F720D}" type="pres">
      <dgm:prSet presAssocID="{DD62BEBC-9699-4195-8EA9-5263ED4C527C}" presName="parentText" presStyleLbl="node1" presStyleIdx="0" presStyleCnt="4">
        <dgm:presLayoutVars>
          <dgm:chMax val="0"/>
          <dgm:bulletEnabled val="1"/>
        </dgm:presLayoutVars>
      </dgm:prSet>
      <dgm:spPr/>
    </dgm:pt>
    <dgm:pt modelId="{D6ABB579-D7DB-0244-AD6B-6CB1AE81D90A}" type="pres">
      <dgm:prSet presAssocID="{6EE4F303-BBDA-4381-8310-52D5A2B914DC}" presName="spacer" presStyleCnt="0"/>
      <dgm:spPr/>
    </dgm:pt>
    <dgm:pt modelId="{58F4F48A-1867-C54E-B111-088A54CAFFA3}" type="pres">
      <dgm:prSet presAssocID="{8E655113-58A2-4015-9C7A-E20BFE0B68A3}" presName="parentText" presStyleLbl="node1" presStyleIdx="1" presStyleCnt="4">
        <dgm:presLayoutVars>
          <dgm:chMax val="0"/>
          <dgm:bulletEnabled val="1"/>
        </dgm:presLayoutVars>
      </dgm:prSet>
      <dgm:spPr/>
    </dgm:pt>
    <dgm:pt modelId="{8E05A47F-0240-A541-82BE-2183C7E0FB7E}" type="pres">
      <dgm:prSet presAssocID="{BBA6DA74-1828-4B7C-8F4E-FBD0B232272A}" presName="spacer" presStyleCnt="0"/>
      <dgm:spPr/>
    </dgm:pt>
    <dgm:pt modelId="{A0BC3ECA-A120-9245-9D96-6903ED595B45}" type="pres">
      <dgm:prSet presAssocID="{102AF3FA-9EB2-4AAC-B2D1-06764B8D690D}" presName="parentText" presStyleLbl="node1" presStyleIdx="2" presStyleCnt="4">
        <dgm:presLayoutVars>
          <dgm:chMax val="0"/>
          <dgm:bulletEnabled val="1"/>
        </dgm:presLayoutVars>
      </dgm:prSet>
      <dgm:spPr/>
    </dgm:pt>
    <dgm:pt modelId="{BB6E18EE-757B-224E-830C-C6BD07944EB0}" type="pres">
      <dgm:prSet presAssocID="{9F6D95C2-87C9-40FA-98E9-25243877B3A4}" presName="spacer" presStyleCnt="0"/>
      <dgm:spPr/>
    </dgm:pt>
    <dgm:pt modelId="{75C940DD-0920-AA4E-82B6-D264D88F4D1C}" type="pres">
      <dgm:prSet presAssocID="{C925941A-AC86-4A79-AF78-8E66C999D75F}" presName="parentText" presStyleLbl="node1" presStyleIdx="3" presStyleCnt="4">
        <dgm:presLayoutVars>
          <dgm:chMax val="0"/>
          <dgm:bulletEnabled val="1"/>
        </dgm:presLayoutVars>
      </dgm:prSet>
      <dgm:spPr/>
    </dgm:pt>
  </dgm:ptLst>
  <dgm:cxnLst>
    <dgm:cxn modelId="{74532932-9575-4FA0-8C17-AC05AAF93ACB}" srcId="{9B638076-A76C-4982-B241-C416DAC8571E}" destId="{8E655113-58A2-4015-9C7A-E20BFE0B68A3}" srcOrd="1" destOrd="0" parTransId="{788C9E3C-5B9B-4F09-B466-166A9A52C0CB}" sibTransId="{BBA6DA74-1828-4B7C-8F4E-FBD0B232272A}"/>
    <dgm:cxn modelId="{BF26C54D-F71F-0541-90CC-76613C1D3323}" type="presOf" srcId="{102AF3FA-9EB2-4AAC-B2D1-06764B8D690D}" destId="{A0BC3ECA-A120-9245-9D96-6903ED595B45}" srcOrd="0" destOrd="0" presId="urn:microsoft.com/office/officeart/2005/8/layout/vList2"/>
    <dgm:cxn modelId="{12D10854-565D-4846-9AE8-20E516FFF0DE}" srcId="{9B638076-A76C-4982-B241-C416DAC8571E}" destId="{DD62BEBC-9699-4195-8EA9-5263ED4C527C}" srcOrd="0" destOrd="0" parTransId="{8F9008F6-E3B3-47EC-A803-218BC8BD8D61}" sibTransId="{6EE4F303-BBDA-4381-8310-52D5A2B914DC}"/>
    <dgm:cxn modelId="{7DE61367-5F7B-244A-9068-1D8D17D2C8A6}" type="presOf" srcId="{C925941A-AC86-4A79-AF78-8E66C999D75F}" destId="{75C940DD-0920-AA4E-82B6-D264D88F4D1C}" srcOrd="0" destOrd="0" presId="urn:microsoft.com/office/officeart/2005/8/layout/vList2"/>
    <dgm:cxn modelId="{071FC86B-A295-1649-B800-F8EE0362E8C7}" type="presOf" srcId="{DD62BEBC-9699-4195-8EA9-5263ED4C527C}" destId="{72254BBF-438D-014C-BE22-7E88D03F720D}" srcOrd="0" destOrd="0" presId="urn:microsoft.com/office/officeart/2005/8/layout/vList2"/>
    <dgm:cxn modelId="{ECBE5D70-49F5-46C0-A7F6-21D2991500FA}" srcId="{9B638076-A76C-4982-B241-C416DAC8571E}" destId="{102AF3FA-9EB2-4AAC-B2D1-06764B8D690D}" srcOrd="2" destOrd="0" parTransId="{A1DB9282-3CEA-49D4-9F41-898338D4AB16}" sibTransId="{9F6D95C2-87C9-40FA-98E9-25243877B3A4}"/>
    <dgm:cxn modelId="{6642DD95-0975-AD4E-95F5-0ED3836A776F}" type="presOf" srcId="{8E655113-58A2-4015-9C7A-E20BFE0B68A3}" destId="{58F4F48A-1867-C54E-B111-088A54CAFFA3}" srcOrd="0" destOrd="0" presId="urn:microsoft.com/office/officeart/2005/8/layout/vList2"/>
    <dgm:cxn modelId="{A181EA96-F975-4B7B-9922-7354CEA67B7E}" srcId="{9B638076-A76C-4982-B241-C416DAC8571E}" destId="{C925941A-AC86-4A79-AF78-8E66C999D75F}" srcOrd="3" destOrd="0" parTransId="{4EA63911-2912-4979-A04C-5BADE2C31AE3}" sibTransId="{E258F847-2FBC-4AF3-8E3B-E9F35F90B69F}"/>
    <dgm:cxn modelId="{9B03C5EA-FA9B-D747-90A4-854CD316E42D}" type="presOf" srcId="{9B638076-A76C-4982-B241-C416DAC8571E}" destId="{591D6E54-D047-9C4C-BD7A-54F2757D08D0}" srcOrd="0" destOrd="0" presId="urn:microsoft.com/office/officeart/2005/8/layout/vList2"/>
    <dgm:cxn modelId="{F3F9EA40-8586-8444-AF47-04336C831A01}" type="presParOf" srcId="{591D6E54-D047-9C4C-BD7A-54F2757D08D0}" destId="{72254BBF-438D-014C-BE22-7E88D03F720D}" srcOrd="0" destOrd="0" presId="urn:microsoft.com/office/officeart/2005/8/layout/vList2"/>
    <dgm:cxn modelId="{C8845F43-617E-C947-B19D-439B955E72C3}" type="presParOf" srcId="{591D6E54-D047-9C4C-BD7A-54F2757D08D0}" destId="{D6ABB579-D7DB-0244-AD6B-6CB1AE81D90A}" srcOrd="1" destOrd="0" presId="urn:microsoft.com/office/officeart/2005/8/layout/vList2"/>
    <dgm:cxn modelId="{1472EDA4-1BBD-8846-BDE5-16DBE0BE5F63}" type="presParOf" srcId="{591D6E54-D047-9C4C-BD7A-54F2757D08D0}" destId="{58F4F48A-1867-C54E-B111-088A54CAFFA3}" srcOrd="2" destOrd="0" presId="urn:microsoft.com/office/officeart/2005/8/layout/vList2"/>
    <dgm:cxn modelId="{73767C7F-CF8B-5D44-8746-63C22C1689E5}" type="presParOf" srcId="{591D6E54-D047-9C4C-BD7A-54F2757D08D0}" destId="{8E05A47F-0240-A541-82BE-2183C7E0FB7E}" srcOrd="3" destOrd="0" presId="urn:microsoft.com/office/officeart/2005/8/layout/vList2"/>
    <dgm:cxn modelId="{9FF62C51-EAF0-A94A-8086-704C83DC81AF}" type="presParOf" srcId="{591D6E54-D047-9C4C-BD7A-54F2757D08D0}" destId="{A0BC3ECA-A120-9245-9D96-6903ED595B45}" srcOrd="4" destOrd="0" presId="urn:microsoft.com/office/officeart/2005/8/layout/vList2"/>
    <dgm:cxn modelId="{35C566BF-C302-4D46-B771-8A98494EF776}" type="presParOf" srcId="{591D6E54-D047-9C4C-BD7A-54F2757D08D0}" destId="{BB6E18EE-757B-224E-830C-C6BD07944EB0}" srcOrd="5" destOrd="0" presId="urn:microsoft.com/office/officeart/2005/8/layout/vList2"/>
    <dgm:cxn modelId="{8C8942D4-D168-9149-A701-59CF58BC7320}" type="presParOf" srcId="{591D6E54-D047-9C4C-BD7A-54F2757D08D0}" destId="{75C940DD-0920-AA4E-82B6-D264D88F4D1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950C2-B299-034A-A94F-FB7DE275FED6}">
      <dsp:nvSpPr>
        <dsp:cNvPr id="0" name=""/>
        <dsp:cNvSpPr/>
      </dsp:nvSpPr>
      <dsp:spPr>
        <a:xfrm>
          <a:off x="0" y="373531"/>
          <a:ext cx="5520752" cy="5516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Enhanced Emotional Well-Being</a:t>
          </a:r>
        </a:p>
      </dsp:txBody>
      <dsp:txXfrm>
        <a:off x="26930" y="400461"/>
        <a:ext cx="5466892" cy="497795"/>
      </dsp:txXfrm>
    </dsp:sp>
    <dsp:sp modelId="{15A25097-637D-E246-B724-A04291BE7B1B}">
      <dsp:nvSpPr>
        <dsp:cNvPr id="0" name=""/>
        <dsp:cNvSpPr/>
      </dsp:nvSpPr>
      <dsp:spPr>
        <a:xfrm>
          <a:off x="0" y="991426"/>
          <a:ext cx="5520752" cy="551655"/>
        </a:xfrm>
        <a:prstGeom prst="roundRect">
          <a:avLst/>
        </a:prstGeom>
        <a:solidFill>
          <a:schemeClr val="accent2">
            <a:hueOff val="180378"/>
            <a:satOff val="175"/>
            <a:lumOff val="-8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Greater Resilience and Coping Ability </a:t>
          </a:r>
        </a:p>
      </dsp:txBody>
      <dsp:txXfrm>
        <a:off x="26930" y="1018356"/>
        <a:ext cx="5466892" cy="497795"/>
      </dsp:txXfrm>
    </dsp:sp>
    <dsp:sp modelId="{B8E8A522-B3CB-B04C-B2E4-02EF43728F11}">
      <dsp:nvSpPr>
        <dsp:cNvPr id="0" name=""/>
        <dsp:cNvSpPr/>
      </dsp:nvSpPr>
      <dsp:spPr>
        <a:xfrm>
          <a:off x="0" y="1609321"/>
          <a:ext cx="5520752" cy="551655"/>
        </a:xfrm>
        <a:prstGeom prst="roundRect">
          <a:avLst/>
        </a:prstGeom>
        <a:solidFill>
          <a:schemeClr val="accent2">
            <a:hueOff val="360755"/>
            <a:satOff val="350"/>
            <a:lumOff val="-1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Improved Focus &amp; Clarity </a:t>
          </a:r>
        </a:p>
      </dsp:txBody>
      <dsp:txXfrm>
        <a:off x="26930" y="1636251"/>
        <a:ext cx="5466892" cy="497795"/>
      </dsp:txXfrm>
    </dsp:sp>
    <dsp:sp modelId="{45D6718A-5748-904D-BED6-898410152E60}">
      <dsp:nvSpPr>
        <dsp:cNvPr id="0" name=""/>
        <dsp:cNvSpPr/>
      </dsp:nvSpPr>
      <dsp:spPr>
        <a:xfrm>
          <a:off x="0" y="2227216"/>
          <a:ext cx="5520752" cy="551655"/>
        </a:xfrm>
        <a:prstGeom prst="roundRect">
          <a:avLst/>
        </a:prstGeom>
        <a:solidFill>
          <a:schemeClr val="accent2">
            <a:hueOff val="541133"/>
            <a:satOff val="525"/>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Increased Empathy &amp; Compassion </a:t>
          </a:r>
        </a:p>
      </dsp:txBody>
      <dsp:txXfrm>
        <a:off x="26930" y="2254146"/>
        <a:ext cx="5466892" cy="497795"/>
      </dsp:txXfrm>
    </dsp:sp>
    <dsp:sp modelId="{F7C062EB-A079-E54F-B480-36550612F42C}">
      <dsp:nvSpPr>
        <dsp:cNvPr id="0" name=""/>
        <dsp:cNvSpPr/>
      </dsp:nvSpPr>
      <dsp:spPr>
        <a:xfrm>
          <a:off x="0" y="2845111"/>
          <a:ext cx="5520752" cy="551655"/>
        </a:xfrm>
        <a:prstGeom prst="roundRect">
          <a:avLst/>
        </a:prstGeom>
        <a:solidFill>
          <a:schemeClr val="accent2">
            <a:hueOff val="721510"/>
            <a:satOff val="699"/>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Enhanced Self-Awareness &amp; Personal Growth </a:t>
          </a:r>
        </a:p>
      </dsp:txBody>
      <dsp:txXfrm>
        <a:off x="26930" y="2872041"/>
        <a:ext cx="5466892" cy="497795"/>
      </dsp:txXfrm>
    </dsp:sp>
    <dsp:sp modelId="{109055B4-CC25-1547-8C54-BC672D774A47}">
      <dsp:nvSpPr>
        <dsp:cNvPr id="0" name=""/>
        <dsp:cNvSpPr/>
      </dsp:nvSpPr>
      <dsp:spPr>
        <a:xfrm>
          <a:off x="0" y="3463007"/>
          <a:ext cx="5520752" cy="551655"/>
        </a:xfrm>
        <a:prstGeom prst="roundRect">
          <a:avLst/>
        </a:prstGeom>
        <a:solidFill>
          <a:schemeClr val="accent2">
            <a:hueOff val="901887"/>
            <a:satOff val="874"/>
            <a:lumOff val="-40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Reduction in Negative Behavioral Patterns </a:t>
          </a:r>
        </a:p>
      </dsp:txBody>
      <dsp:txXfrm>
        <a:off x="26930" y="3489937"/>
        <a:ext cx="5466892" cy="497795"/>
      </dsp:txXfrm>
    </dsp:sp>
    <dsp:sp modelId="{CAE99F25-5F98-6B44-9538-B3D29EDC89B3}">
      <dsp:nvSpPr>
        <dsp:cNvPr id="0" name=""/>
        <dsp:cNvSpPr/>
      </dsp:nvSpPr>
      <dsp:spPr>
        <a:xfrm>
          <a:off x="0" y="4080902"/>
          <a:ext cx="5520752" cy="551655"/>
        </a:xfrm>
        <a:prstGeom prst="roundRect">
          <a:avLst/>
        </a:prstGeom>
        <a:solidFill>
          <a:schemeClr val="accent2">
            <a:hueOff val="1082265"/>
            <a:satOff val="1049"/>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Neurobiological Insights </a:t>
          </a:r>
        </a:p>
      </dsp:txBody>
      <dsp:txXfrm>
        <a:off x="26930" y="4107832"/>
        <a:ext cx="5466892" cy="49779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A78F7-5DC1-1C44-A12F-31BE84C3C1AA}">
      <dsp:nvSpPr>
        <dsp:cNvPr id="0" name=""/>
        <dsp:cNvSpPr/>
      </dsp:nvSpPr>
      <dsp:spPr>
        <a:xfrm>
          <a:off x="0" y="101420"/>
          <a:ext cx="6024561" cy="74053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Reduction in Anxiety &amp; Depression</a:t>
          </a:r>
        </a:p>
      </dsp:txBody>
      <dsp:txXfrm>
        <a:off x="36150" y="137570"/>
        <a:ext cx="5952261" cy="668236"/>
      </dsp:txXfrm>
    </dsp:sp>
    <dsp:sp modelId="{0A2A40DC-6315-A24F-9996-243193BFAE39}">
      <dsp:nvSpPr>
        <dsp:cNvPr id="0" name=""/>
        <dsp:cNvSpPr/>
      </dsp:nvSpPr>
      <dsp:spPr>
        <a:xfrm>
          <a:off x="0" y="896677"/>
          <a:ext cx="6024561" cy="740536"/>
        </a:xfrm>
        <a:prstGeom prst="roundRect">
          <a:avLst/>
        </a:prstGeom>
        <a:solidFill>
          <a:schemeClr val="accent2">
            <a:hueOff val="216453"/>
            <a:satOff val="210"/>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Stress Relief </a:t>
          </a:r>
        </a:p>
      </dsp:txBody>
      <dsp:txXfrm>
        <a:off x="36150" y="932827"/>
        <a:ext cx="5952261" cy="668236"/>
      </dsp:txXfrm>
    </dsp:sp>
    <dsp:sp modelId="{BEEE7CB9-814E-304E-821E-D5C36D68CBEE}">
      <dsp:nvSpPr>
        <dsp:cNvPr id="0" name=""/>
        <dsp:cNvSpPr/>
      </dsp:nvSpPr>
      <dsp:spPr>
        <a:xfrm>
          <a:off x="0" y="1691934"/>
          <a:ext cx="6024561" cy="740536"/>
        </a:xfrm>
        <a:prstGeom prst="roundRect">
          <a:avLst/>
        </a:prstGeom>
        <a:solidFill>
          <a:schemeClr val="accent2">
            <a:hueOff val="432906"/>
            <a:satOff val="420"/>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Improved Relationships, Empathy, Compassion &amp; Conflict Resolution</a:t>
          </a:r>
        </a:p>
      </dsp:txBody>
      <dsp:txXfrm>
        <a:off x="36150" y="1728084"/>
        <a:ext cx="5952261" cy="668236"/>
      </dsp:txXfrm>
    </dsp:sp>
    <dsp:sp modelId="{1F842BD3-0AAD-2E45-BC07-D9F5FE6FD2E6}">
      <dsp:nvSpPr>
        <dsp:cNvPr id="0" name=""/>
        <dsp:cNvSpPr/>
      </dsp:nvSpPr>
      <dsp:spPr>
        <a:xfrm>
          <a:off x="0" y="2487191"/>
          <a:ext cx="6024561" cy="740536"/>
        </a:xfrm>
        <a:prstGeom prst="roundRect">
          <a:avLst/>
        </a:prstGeom>
        <a:solidFill>
          <a:schemeClr val="accent2">
            <a:hueOff val="649359"/>
            <a:satOff val="629"/>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Coping with Adversity </a:t>
          </a:r>
        </a:p>
      </dsp:txBody>
      <dsp:txXfrm>
        <a:off x="36150" y="2523341"/>
        <a:ext cx="5952261" cy="668236"/>
      </dsp:txXfrm>
    </dsp:sp>
    <dsp:sp modelId="{A72B3C22-2175-4843-AE50-872DB505939C}">
      <dsp:nvSpPr>
        <dsp:cNvPr id="0" name=""/>
        <dsp:cNvSpPr/>
      </dsp:nvSpPr>
      <dsp:spPr>
        <a:xfrm>
          <a:off x="0" y="3282447"/>
          <a:ext cx="6024561" cy="740536"/>
        </a:xfrm>
        <a:prstGeom prst="roundRect">
          <a:avLst/>
        </a:prstGeom>
        <a:solidFill>
          <a:schemeClr val="accent2">
            <a:hueOff val="865812"/>
            <a:satOff val="839"/>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Optimism</a:t>
          </a:r>
        </a:p>
      </dsp:txBody>
      <dsp:txXfrm>
        <a:off x="36150" y="3318597"/>
        <a:ext cx="5952261" cy="668236"/>
      </dsp:txXfrm>
    </dsp:sp>
    <dsp:sp modelId="{0286B682-4E00-F74B-BF8D-B7532FD9ECCD}">
      <dsp:nvSpPr>
        <dsp:cNvPr id="0" name=""/>
        <dsp:cNvSpPr/>
      </dsp:nvSpPr>
      <dsp:spPr>
        <a:xfrm>
          <a:off x="0" y="4077704"/>
          <a:ext cx="6024561" cy="740536"/>
        </a:xfrm>
        <a:prstGeom prst="roundRect">
          <a:avLst/>
        </a:prstGeom>
        <a:solidFill>
          <a:schemeClr val="accent2">
            <a:hueOff val="1082265"/>
            <a:satOff val="1049"/>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Brain Health &amp; Neuroplasticity</a:t>
          </a:r>
        </a:p>
      </dsp:txBody>
      <dsp:txXfrm>
        <a:off x="36150" y="4113854"/>
        <a:ext cx="5952261" cy="66823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B2E62-EF81-DA43-B614-BF599E40C581}">
      <dsp:nvSpPr>
        <dsp:cNvPr id="0" name=""/>
        <dsp:cNvSpPr/>
      </dsp:nvSpPr>
      <dsp:spPr>
        <a:xfrm>
          <a:off x="0" y="218034"/>
          <a:ext cx="5520752" cy="45700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Conflict at Work: </a:t>
          </a:r>
          <a:r>
            <a:rPr lang="en-US" sz="3100" b="0" i="0" u="none" kern="1200" dirty="0"/>
            <a:t>Imagine you are facing a conflict at work. A colleague has misunderstood your actions and accused you of something you didn’t do. This situation has created tension, affecting both your emotional well-being and work performance.</a:t>
          </a:r>
          <a:endParaRPr lang="en-US" sz="3100" kern="1200" dirty="0"/>
        </a:p>
      </dsp:txBody>
      <dsp:txXfrm>
        <a:off x="223090" y="441124"/>
        <a:ext cx="5074572" cy="4123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126E6-9747-5544-BF2E-74452C005274}">
      <dsp:nvSpPr>
        <dsp:cNvPr id="0" name=""/>
        <dsp:cNvSpPr/>
      </dsp:nvSpPr>
      <dsp:spPr>
        <a:xfrm>
          <a:off x="0" y="645881"/>
          <a:ext cx="6024561" cy="11536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Role in Overcoming Sin:  Resistance &amp; Repentance </a:t>
          </a:r>
        </a:p>
      </dsp:txBody>
      <dsp:txXfrm>
        <a:off x="56315" y="702196"/>
        <a:ext cx="5911931" cy="1040990"/>
      </dsp:txXfrm>
    </dsp:sp>
    <dsp:sp modelId="{ACA111C4-EA65-1D4A-A9E8-C01FFE5F0BED}">
      <dsp:nvSpPr>
        <dsp:cNvPr id="0" name=""/>
        <dsp:cNvSpPr/>
      </dsp:nvSpPr>
      <dsp:spPr>
        <a:xfrm>
          <a:off x="0" y="1883021"/>
          <a:ext cx="6024561" cy="1153620"/>
        </a:xfrm>
        <a:prstGeom prst="roundRect">
          <a:avLst/>
        </a:prstGeom>
        <a:solidFill>
          <a:schemeClr val="accent2">
            <a:hueOff val="541133"/>
            <a:satOff val="525"/>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Connection with Patience (Sabr): Endurance &amp; Long-term Goals </a:t>
          </a:r>
        </a:p>
      </dsp:txBody>
      <dsp:txXfrm>
        <a:off x="56315" y="1939336"/>
        <a:ext cx="5911931" cy="1040990"/>
      </dsp:txXfrm>
    </dsp:sp>
    <dsp:sp modelId="{CEDB6CC3-097D-E742-8D40-D4E4550EEB06}">
      <dsp:nvSpPr>
        <dsp:cNvPr id="0" name=""/>
        <dsp:cNvSpPr/>
      </dsp:nvSpPr>
      <dsp:spPr>
        <a:xfrm>
          <a:off x="0" y="3120161"/>
          <a:ext cx="6024561" cy="1153620"/>
        </a:xfrm>
        <a:prstGeom prst="roundRect">
          <a:avLst/>
        </a:prstGeom>
        <a:solidFill>
          <a:schemeClr val="accent2">
            <a:hueOff val="1082265"/>
            <a:satOff val="1049"/>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Impact on Relationships: Consistency, Forgiveness, &amp; Compassion</a:t>
          </a:r>
        </a:p>
      </dsp:txBody>
      <dsp:txXfrm>
        <a:off x="56315" y="3176476"/>
        <a:ext cx="5911931" cy="10409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616ED-3ACE-814B-8549-CE83DA673C7E}">
      <dsp:nvSpPr>
        <dsp:cNvPr id="0" name=""/>
        <dsp:cNvSpPr/>
      </dsp:nvSpPr>
      <dsp:spPr>
        <a:xfrm>
          <a:off x="0" y="603324"/>
          <a:ext cx="5520752" cy="5756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1. Enhancing Self-Esteem and Confidence </a:t>
          </a:r>
        </a:p>
      </dsp:txBody>
      <dsp:txXfrm>
        <a:off x="28100" y="631424"/>
        <a:ext cx="5464552" cy="519439"/>
      </dsp:txXfrm>
    </dsp:sp>
    <dsp:sp modelId="{2DD425C7-B68B-AC45-8CBA-AB09A2B71343}">
      <dsp:nvSpPr>
        <dsp:cNvPr id="0" name=""/>
        <dsp:cNvSpPr/>
      </dsp:nvSpPr>
      <dsp:spPr>
        <a:xfrm>
          <a:off x="0" y="1248084"/>
          <a:ext cx="5520752" cy="575639"/>
        </a:xfrm>
        <a:prstGeom prst="roundRect">
          <a:avLst/>
        </a:prstGeom>
        <a:solidFill>
          <a:schemeClr val="accent2">
            <a:hueOff val="216453"/>
            <a:satOff val="210"/>
            <a:lumOff val="-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2. Stress Management &amp; Resilience </a:t>
          </a:r>
        </a:p>
      </dsp:txBody>
      <dsp:txXfrm>
        <a:off x="28100" y="1276184"/>
        <a:ext cx="5464552" cy="519439"/>
      </dsp:txXfrm>
    </dsp:sp>
    <dsp:sp modelId="{A3E97C68-3C37-CB4B-972C-0E6CADE758A5}">
      <dsp:nvSpPr>
        <dsp:cNvPr id="0" name=""/>
        <dsp:cNvSpPr/>
      </dsp:nvSpPr>
      <dsp:spPr>
        <a:xfrm>
          <a:off x="0" y="1892844"/>
          <a:ext cx="5520752" cy="575639"/>
        </a:xfrm>
        <a:prstGeom prst="roundRect">
          <a:avLst/>
        </a:prstGeom>
        <a:solidFill>
          <a:schemeClr val="accent2">
            <a:hueOff val="432906"/>
            <a:satOff val="420"/>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3. Delayed Gratification </a:t>
          </a:r>
        </a:p>
      </dsp:txBody>
      <dsp:txXfrm>
        <a:off x="28100" y="1920944"/>
        <a:ext cx="5464552" cy="519439"/>
      </dsp:txXfrm>
    </dsp:sp>
    <dsp:sp modelId="{8DFB061B-4A54-B643-98A5-CAC60BAA6966}">
      <dsp:nvSpPr>
        <dsp:cNvPr id="0" name=""/>
        <dsp:cNvSpPr/>
      </dsp:nvSpPr>
      <dsp:spPr>
        <a:xfrm>
          <a:off x="0" y="2537604"/>
          <a:ext cx="5520752" cy="575639"/>
        </a:xfrm>
        <a:prstGeom prst="roundRect">
          <a:avLst/>
        </a:prstGeom>
        <a:solidFill>
          <a:schemeClr val="accent2">
            <a:hueOff val="649359"/>
            <a:satOff val="629"/>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4. Better Decision Making </a:t>
          </a:r>
        </a:p>
      </dsp:txBody>
      <dsp:txXfrm>
        <a:off x="28100" y="2565704"/>
        <a:ext cx="5464552" cy="519439"/>
      </dsp:txXfrm>
    </dsp:sp>
    <dsp:sp modelId="{A97BAD9A-02FE-3847-90B4-2A5212EFBE8C}">
      <dsp:nvSpPr>
        <dsp:cNvPr id="0" name=""/>
        <dsp:cNvSpPr/>
      </dsp:nvSpPr>
      <dsp:spPr>
        <a:xfrm>
          <a:off x="0" y="3182364"/>
          <a:ext cx="5520752" cy="575639"/>
        </a:xfrm>
        <a:prstGeom prst="roundRect">
          <a:avLst/>
        </a:prstGeom>
        <a:solidFill>
          <a:schemeClr val="accent2">
            <a:hueOff val="865812"/>
            <a:satOff val="839"/>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5. Improved Mental Health</a:t>
          </a:r>
        </a:p>
      </dsp:txBody>
      <dsp:txXfrm>
        <a:off x="28100" y="3210464"/>
        <a:ext cx="5464552" cy="519439"/>
      </dsp:txXfrm>
    </dsp:sp>
    <dsp:sp modelId="{F916A0D8-8CD6-B648-9E37-E09EB3016DED}">
      <dsp:nvSpPr>
        <dsp:cNvPr id="0" name=""/>
        <dsp:cNvSpPr/>
      </dsp:nvSpPr>
      <dsp:spPr>
        <a:xfrm>
          <a:off x="0" y="3827124"/>
          <a:ext cx="5520752" cy="575639"/>
        </a:xfrm>
        <a:prstGeom prst="roundRect">
          <a:avLst/>
        </a:prstGeom>
        <a:solidFill>
          <a:schemeClr val="accent2">
            <a:hueOff val="1082265"/>
            <a:satOff val="1049"/>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6. Neurological Insights </a:t>
          </a:r>
        </a:p>
      </dsp:txBody>
      <dsp:txXfrm>
        <a:off x="28100" y="3855224"/>
        <a:ext cx="5464552" cy="5194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0FA9B-2BAE-9F49-8BAD-419C697616C0}">
      <dsp:nvSpPr>
        <dsp:cNvPr id="0" name=""/>
        <dsp:cNvSpPr/>
      </dsp:nvSpPr>
      <dsp:spPr>
        <a:xfrm>
          <a:off x="0" y="458231"/>
          <a:ext cx="6024561" cy="12729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Strengthening Faith: Deeper Belief &amp; Spiritual Connection</a:t>
          </a:r>
        </a:p>
      </dsp:txBody>
      <dsp:txXfrm>
        <a:off x="62141" y="520372"/>
        <a:ext cx="5900279" cy="1148678"/>
      </dsp:txXfrm>
    </dsp:sp>
    <dsp:sp modelId="{47CC397E-CF51-6149-B7AA-C39B76640B38}">
      <dsp:nvSpPr>
        <dsp:cNvPr id="0" name=""/>
        <dsp:cNvSpPr/>
      </dsp:nvSpPr>
      <dsp:spPr>
        <a:xfrm>
          <a:off x="0" y="1823351"/>
          <a:ext cx="6024561" cy="1272960"/>
        </a:xfrm>
        <a:prstGeom prst="roundRect">
          <a:avLst/>
        </a:prstGeom>
        <a:solidFill>
          <a:schemeClr val="accent2">
            <a:hueOff val="541133"/>
            <a:satOff val="525"/>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Guiding Actions: Moral Compass &amp; Purposeful Living </a:t>
          </a:r>
        </a:p>
      </dsp:txBody>
      <dsp:txXfrm>
        <a:off x="62141" y="1885492"/>
        <a:ext cx="5900279" cy="1148678"/>
      </dsp:txXfrm>
    </dsp:sp>
    <dsp:sp modelId="{7D026F32-0E54-7443-9AD1-8A2A51730FA7}">
      <dsp:nvSpPr>
        <dsp:cNvPr id="0" name=""/>
        <dsp:cNvSpPr/>
      </dsp:nvSpPr>
      <dsp:spPr>
        <a:xfrm>
          <a:off x="0" y="3188471"/>
          <a:ext cx="6024561" cy="1272960"/>
        </a:xfrm>
        <a:prstGeom prst="roundRect">
          <a:avLst/>
        </a:prstGeom>
        <a:solidFill>
          <a:schemeClr val="accent2">
            <a:hueOff val="1082265"/>
            <a:satOff val="1049"/>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Inner Peace &amp; Contentment: Trust in Allah &amp; Spiritual Fulfillment</a:t>
          </a:r>
        </a:p>
      </dsp:txBody>
      <dsp:txXfrm>
        <a:off x="62141" y="3250612"/>
        <a:ext cx="5900279" cy="11486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4D822-5314-814A-ACA0-152DBCF52F5A}">
      <dsp:nvSpPr>
        <dsp:cNvPr id="0" name=""/>
        <dsp:cNvSpPr/>
      </dsp:nvSpPr>
      <dsp:spPr>
        <a:xfrm>
          <a:off x="0" y="4224281"/>
          <a:ext cx="1506140" cy="69302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117" tIns="170688" rIns="107117" bIns="170688" numCol="1" spcCol="1270" anchor="ctr" anchorCtr="0">
          <a:noAutofit/>
        </a:bodyPr>
        <a:lstStyle/>
        <a:p>
          <a:pPr marL="0" lvl="0" indent="0" algn="ctr" defTabSz="1066800">
            <a:lnSpc>
              <a:spcPct val="90000"/>
            </a:lnSpc>
            <a:spcBef>
              <a:spcPct val="0"/>
            </a:spcBef>
            <a:spcAft>
              <a:spcPct val="35000"/>
            </a:spcAft>
            <a:buNone/>
          </a:pPr>
          <a:r>
            <a:rPr lang="en-US" sz="2400" kern="1200"/>
            <a:t>Company</a:t>
          </a:r>
        </a:p>
      </dsp:txBody>
      <dsp:txXfrm>
        <a:off x="0" y="4224281"/>
        <a:ext cx="1506140" cy="693028"/>
      </dsp:txXfrm>
    </dsp:sp>
    <dsp:sp modelId="{364C1E49-4C88-7040-845B-C7A875921724}">
      <dsp:nvSpPr>
        <dsp:cNvPr id="0" name=""/>
        <dsp:cNvSpPr/>
      </dsp:nvSpPr>
      <dsp:spPr>
        <a:xfrm>
          <a:off x="1506140" y="4224281"/>
          <a:ext cx="4518420" cy="69302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655" tIns="203200" rIns="91655" bIns="203200" numCol="1" spcCol="1270" anchor="ctr" anchorCtr="0">
          <a:noAutofit/>
        </a:bodyPr>
        <a:lstStyle/>
        <a:p>
          <a:pPr marL="0" lvl="0" indent="0" algn="l" defTabSz="711200">
            <a:lnSpc>
              <a:spcPct val="90000"/>
            </a:lnSpc>
            <a:spcBef>
              <a:spcPct val="0"/>
            </a:spcBef>
            <a:spcAft>
              <a:spcPct val="35000"/>
            </a:spcAft>
            <a:buNone/>
          </a:pPr>
          <a:r>
            <a:rPr lang="en-US" sz="1600" kern="1200" dirty="0"/>
            <a:t>Righteous Companions &amp; Community Involvement</a:t>
          </a:r>
        </a:p>
      </dsp:txBody>
      <dsp:txXfrm>
        <a:off x="1506140" y="4224281"/>
        <a:ext cx="4518420" cy="693028"/>
      </dsp:txXfrm>
    </dsp:sp>
    <dsp:sp modelId="{507F67E9-5A16-444A-B0DD-783B3B38A931}">
      <dsp:nvSpPr>
        <dsp:cNvPr id="0" name=""/>
        <dsp:cNvSpPr/>
      </dsp:nvSpPr>
      <dsp:spPr>
        <a:xfrm rot="10800000">
          <a:off x="0" y="3168799"/>
          <a:ext cx="1506140" cy="1065877"/>
        </a:xfrm>
        <a:prstGeom prst="upArrowCallout">
          <a:avLst>
            <a:gd name="adj1" fmla="val 5000"/>
            <a:gd name="adj2" fmla="val 10000"/>
            <a:gd name="adj3" fmla="val 15000"/>
            <a:gd name="adj4" fmla="val 64977"/>
          </a:avLst>
        </a:prstGeom>
        <a:solidFill>
          <a:schemeClr val="accent2">
            <a:hueOff val="270566"/>
            <a:satOff val="262"/>
            <a:lumOff val="-1225"/>
            <a:alphaOff val="0"/>
          </a:schemeClr>
        </a:solidFill>
        <a:ln w="12700" cap="flat" cmpd="sng" algn="ctr">
          <a:solidFill>
            <a:schemeClr val="accent2">
              <a:hueOff val="270566"/>
              <a:satOff val="262"/>
              <a:lumOff val="-122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117" tIns="170688" rIns="107117" bIns="170688" numCol="1" spcCol="1270" anchor="ctr" anchorCtr="0">
          <a:noAutofit/>
        </a:bodyPr>
        <a:lstStyle/>
        <a:p>
          <a:pPr marL="0" lvl="0" indent="0" algn="ctr" defTabSz="1066800">
            <a:lnSpc>
              <a:spcPct val="90000"/>
            </a:lnSpc>
            <a:spcBef>
              <a:spcPct val="0"/>
            </a:spcBef>
            <a:spcAft>
              <a:spcPct val="35000"/>
            </a:spcAft>
            <a:buNone/>
          </a:pPr>
          <a:r>
            <a:rPr lang="en-US" sz="2400" kern="1200"/>
            <a:t>Seek</a:t>
          </a:r>
        </a:p>
      </dsp:txBody>
      <dsp:txXfrm rot="-10800000">
        <a:off x="0" y="3168799"/>
        <a:ext cx="1506140" cy="692820"/>
      </dsp:txXfrm>
    </dsp:sp>
    <dsp:sp modelId="{EFCEB362-BA2E-2342-AEEE-5E443D321B09}">
      <dsp:nvSpPr>
        <dsp:cNvPr id="0" name=""/>
        <dsp:cNvSpPr/>
      </dsp:nvSpPr>
      <dsp:spPr>
        <a:xfrm>
          <a:off x="1506140" y="3168799"/>
          <a:ext cx="4518420" cy="692820"/>
        </a:xfrm>
        <a:prstGeom prst="rect">
          <a:avLst/>
        </a:prstGeom>
        <a:solidFill>
          <a:schemeClr val="accent2">
            <a:tint val="40000"/>
            <a:alpha val="90000"/>
            <a:hueOff val="220769"/>
            <a:satOff val="-220"/>
            <a:lumOff val="-229"/>
            <a:alphaOff val="0"/>
          </a:schemeClr>
        </a:solidFill>
        <a:ln w="12700" cap="flat" cmpd="sng" algn="ctr">
          <a:solidFill>
            <a:schemeClr val="accent2">
              <a:tint val="40000"/>
              <a:alpha val="90000"/>
              <a:hueOff val="220769"/>
              <a:satOff val="-220"/>
              <a:lumOff val="-2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655" tIns="203200" rIns="91655" bIns="203200" numCol="1" spcCol="1270" anchor="ctr" anchorCtr="0">
          <a:noAutofit/>
        </a:bodyPr>
        <a:lstStyle/>
        <a:p>
          <a:pPr marL="0" lvl="0" indent="0" algn="l" defTabSz="711200">
            <a:lnSpc>
              <a:spcPct val="90000"/>
            </a:lnSpc>
            <a:spcBef>
              <a:spcPct val="0"/>
            </a:spcBef>
            <a:spcAft>
              <a:spcPct val="35000"/>
            </a:spcAft>
            <a:buNone/>
          </a:pPr>
          <a:r>
            <a:rPr lang="en-US" sz="1600" kern="1200" dirty="0"/>
            <a:t>Seek Knowledge</a:t>
          </a:r>
        </a:p>
      </dsp:txBody>
      <dsp:txXfrm>
        <a:off x="1506140" y="3168799"/>
        <a:ext cx="4518420" cy="692820"/>
      </dsp:txXfrm>
    </dsp:sp>
    <dsp:sp modelId="{2370B7C4-CB39-1347-B627-1AD4B972C69A}">
      <dsp:nvSpPr>
        <dsp:cNvPr id="0" name=""/>
        <dsp:cNvSpPr/>
      </dsp:nvSpPr>
      <dsp:spPr>
        <a:xfrm rot="10800000">
          <a:off x="0" y="2113316"/>
          <a:ext cx="1506140" cy="1065877"/>
        </a:xfrm>
        <a:prstGeom prst="upArrowCallout">
          <a:avLst>
            <a:gd name="adj1" fmla="val 5000"/>
            <a:gd name="adj2" fmla="val 10000"/>
            <a:gd name="adj3" fmla="val 15000"/>
            <a:gd name="adj4" fmla="val 64977"/>
          </a:avLst>
        </a:prstGeom>
        <a:solidFill>
          <a:schemeClr val="accent2">
            <a:hueOff val="541133"/>
            <a:satOff val="525"/>
            <a:lumOff val="-2451"/>
            <a:alphaOff val="0"/>
          </a:schemeClr>
        </a:solidFill>
        <a:ln w="12700" cap="flat" cmpd="sng" algn="ctr">
          <a:solidFill>
            <a:schemeClr val="accent2">
              <a:hueOff val="541133"/>
              <a:satOff val="525"/>
              <a:lumOff val="-2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117" tIns="170688" rIns="107117" bIns="170688" numCol="1" spcCol="1270" anchor="ctr" anchorCtr="0">
          <a:noAutofit/>
        </a:bodyPr>
        <a:lstStyle/>
        <a:p>
          <a:pPr marL="0" lvl="0" indent="0" algn="ctr" defTabSz="1066800">
            <a:lnSpc>
              <a:spcPct val="90000"/>
            </a:lnSpc>
            <a:spcBef>
              <a:spcPct val="0"/>
            </a:spcBef>
            <a:spcAft>
              <a:spcPct val="35000"/>
            </a:spcAft>
            <a:buNone/>
          </a:pPr>
          <a:r>
            <a:rPr lang="en-US" sz="2400" kern="1200"/>
            <a:t>Practice</a:t>
          </a:r>
        </a:p>
      </dsp:txBody>
      <dsp:txXfrm rot="-10800000">
        <a:off x="0" y="2113316"/>
        <a:ext cx="1506140" cy="692820"/>
      </dsp:txXfrm>
    </dsp:sp>
    <dsp:sp modelId="{4ED64CAC-6CF2-4D40-A1D7-3CBADAD96604}">
      <dsp:nvSpPr>
        <dsp:cNvPr id="0" name=""/>
        <dsp:cNvSpPr/>
      </dsp:nvSpPr>
      <dsp:spPr>
        <a:xfrm>
          <a:off x="1506140" y="2113316"/>
          <a:ext cx="4518420" cy="692820"/>
        </a:xfrm>
        <a:prstGeom prst="rect">
          <a:avLst/>
        </a:prstGeom>
        <a:solidFill>
          <a:schemeClr val="accent2">
            <a:tint val="40000"/>
            <a:alpha val="90000"/>
            <a:hueOff val="441538"/>
            <a:satOff val="-439"/>
            <a:lumOff val="-458"/>
            <a:alphaOff val="0"/>
          </a:schemeClr>
        </a:solidFill>
        <a:ln w="12700" cap="flat" cmpd="sng" algn="ctr">
          <a:solidFill>
            <a:schemeClr val="accent2">
              <a:tint val="40000"/>
              <a:alpha val="90000"/>
              <a:hueOff val="441538"/>
              <a:satOff val="-439"/>
              <a:lumOff val="-45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655" tIns="203200" rIns="91655" bIns="203200" numCol="1" spcCol="1270" anchor="ctr" anchorCtr="0">
          <a:noAutofit/>
        </a:bodyPr>
        <a:lstStyle/>
        <a:p>
          <a:pPr marL="0" lvl="0" indent="0" algn="l" defTabSz="711200">
            <a:lnSpc>
              <a:spcPct val="90000"/>
            </a:lnSpc>
            <a:spcBef>
              <a:spcPct val="0"/>
            </a:spcBef>
            <a:spcAft>
              <a:spcPct val="35000"/>
            </a:spcAft>
            <a:buNone/>
          </a:pPr>
          <a:r>
            <a:rPr lang="en-US" sz="1600" kern="1200"/>
            <a:t>Practice Dhikr</a:t>
          </a:r>
        </a:p>
      </dsp:txBody>
      <dsp:txXfrm>
        <a:off x="1506140" y="2113316"/>
        <a:ext cx="4518420" cy="692820"/>
      </dsp:txXfrm>
    </dsp:sp>
    <dsp:sp modelId="{4FAD2380-3082-5343-9018-08DEA18F33DD}">
      <dsp:nvSpPr>
        <dsp:cNvPr id="0" name=""/>
        <dsp:cNvSpPr/>
      </dsp:nvSpPr>
      <dsp:spPr>
        <a:xfrm rot="10800000">
          <a:off x="0" y="1057834"/>
          <a:ext cx="1506140" cy="1065877"/>
        </a:xfrm>
        <a:prstGeom prst="upArrowCallout">
          <a:avLst>
            <a:gd name="adj1" fmla="val 5000"/>
            <a:gd name="adj2" fmla="val 10000"/>
            <a:gd name="adj3" fmla="val 15000"/>
            <a:gd name="adj4" fmla="val 64977"/>
          </a:avLst>
        </a:prstGeom>
        <a:solidFill>
          <a:schemeClr val="accent2">
            <a:hueOff val="811699"/>
            <a:satOff val="787"/>
            <a:lumOff val="-3676"/>
            <a:alphaOff val="0"/>
          </a:schemeClr>
        </a:solidFill>
        <a:ln w="12700" cap="flat" cmpd="sng" algn="ctr">
          <a:solidFill>
            <a:schemeClr val="accent2">
              <a:hueOff val="811699"/>
              <a:satOff val="787"/>
              <a:lumOff val="-36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117" tIns="170688" rIns="107117"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Engage</a:t>
          </a:r>
        </a:p>
      </dsp:txBody>
      <dsp:txXfrm rot="-10800000">
        <a:off x="0" y="1057834"/>
        <a:ext cx="1506140" cy="692820"/>
      </dsp:txXfrm>
    </dsp:sp>
    <dsp:sp modelId="{55893F1D-6763-2A4A-9DB8-766A5812975A}">
      <dsp:nvSpPr>
        <dsp:cNvPr id="0" name=""/>
        <dsp:cNvSpPr/>
      </dsp:nvSpPr>
      <dsp:spPr>
        <a:xfrm>
          <a:off x="1506140" y="1057834"/>
          <a:ext cx="4518420" cy="692820"/>
        </a:xfrm>
        <a:prstGeom prst="rect">
          <a:avLst/>
        </a:prstGeom>
        <a:solidFill>
          <a:schemeClr val="accent2">
            <a:tint val="40000"/>
            <a:alpha val="90000"/>
            <a:hueOff val="662306"/>
            <a:satOff val="-659"/>
            <a:lumOff val="-687"/>
            <a:alphaOff val="0"/>
          </a:schemeClr>
        </a:solidFill>
        <a:ln w="12700" cap="flat" cmpd="sng" algn="ctr">
          <a:solidFill>
            <a:schemeClr val="accent2">
              <a:tint val="40000"/>
              <a:alpha val="90000"/>
              <a:hueOff val="662306"/>
              <a:satOff val="-659"/>
              <a:lumOff val="-68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655" tIns="203200" rIns="91655" bIns="203200" numCol="1" spcCol="1270" anchor="ctr" anchorCtr="0">
          <a:noAutofit/>
        </a:bodyPr>
        <a:lstStyle/>
        <a:p>
          <a:pPr marL="0" lvl="0" indent="0" algn="l" defTabSz="711200">
            <a:lnSpc>
              <a:spcPct val="90000"/>
            </a:lnSpc>
            <a:spcBef>
              <a:spcPct val="0"/>
            </a:spcBef>
            <a:spcAft>
              <a:spcPct val="35000"/>
            </a:spcAft>
            <a:buNone/>
          </a:pPr>
          <a:r>
            <a:rPr lang="en-US" sz="1600" kern="1200"/>
            <a:t>Engage in Reflection &amp; Contemplation</a:t>
          </a:r>
        </a:p>
      </dsp:txBody>
      <dsp:txXfrm>
        <a:off x="1506140" y="1057834"/>
        <a:ext cx="4518420" cy="692820"/>
      </dsp:txXfrm>
    </dsp:sp>
    <dsp:sp modelId="{E43EDAAD-D155-5B46-8759-E90A20781490}">
      <dsp:nvSpPr>
        <dsp:cNvPr id="0" name=""/>
        <dsp:cNvSpPr/>
      </dsp:nvSpPr>
      <dsp:spPr>
        <a:xfrm rot="10800000">
          <a:off x="0" y="2351"/>
          <a:ext cx="1506140" cy="1065877"/>
        </a:xfrm>
        <a:prstGeom prst="upArrowCallout">
          <a:avLst>
            <a:gd name="adj1" fmla="val 5000"/>
            <a:gd name="adj2" fmla="val 10000"/>
            <a:gd name="adj3" fmla="val 15000"/>
            <a:gd name="adj4" fmla="val 64977"/>
          </a:avLst>
        </a:prstGeom>
        <a:solidFill>
          <a:schemeClr val="accent2">
            <a:hueOff val="1082265"/>
            <a:satOff val="1049"/>
            <a:lumOff val="-4902"/>
            <a:alphaOff val="0"/>
          </a:schemeClr>
        </a:solidFill>
        <a:ln w="12700" cap="flat" cmpd="sng" algn="ctr">
          <a:solidFill>
            <a:schemeClr val="accent2">
              <a:hueOff val="1082265"/>
              <a:satOff val="1049"/>
              <a:lumOff val="-4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117" tIns="170688" rIns="107117" bIns="170688" numCol="1" spcCol="1270" anchor="ctr" anchorCtr="0">
          <a:noAutofit/>
        </a:bodyPr>
        <a:lstStyle/>
        <a:p>
          <a:pPr marL="0" lvl="0" indent="0" algn="ctr" defTabSz="1066800">
            <a:lnSpc>
              <a:spcPct val="90000"/>
            </a:lnSpc>
            <a:spcBef>
              <a:spcPct val="0"/>
            </a:spcBef>
            <a:spcAft>
              <a:spcPct val="35000"/>
            </a:spcAft>
            <a:buNone/>
          </a:pPr>
          <a:r>
            <a:rPr lang="en-US" sz="2400" kern="1200"/>
            <a:t>Study</a:t>
          </a:r>
        </a:p>
      </dsp:txBody>
      <dsp:txXfrm rot="-10800000">
        <a:off x="0" y="2351"/>
        <a:ext cx="1506140" cy="692820"/>
      </dsp:txXfrm>
    </dsp:sp>
    <dsp:sp modelId="{41B4072E-ECF1-3045-9141-F755602B1627}">
      <dsp:nvSpPr>
        <dsp:cNvPr id="0" name=""/>
        <dsp:cNvSpPr/>
      </dsp:nvSpPr>
      <dsp:spPr>
        <a:xfrm>
          <a:off x="1506140" y="2351"/>
          <a:ext cx="4518420" cy="692820"/>
        </a:xfrm>
        <a:prstGeom prst="rect">
          <a:avLst/>
        </a:prstGeom>
        <a:solidFill>
          <a:schemeClr val="accent2">
            <a:tint val="40000"/>
            <a:alpha val="90000"/>
            <a:hueOff val="883075"/>
            <a:satOff val="-878"/>
            <a:lumOff val="-916"/>
            <a:alphaOff val="0"/>
          </a:schemeClr>
        </a:solidFill>
        <a:ln w="12700" cap="flat" cmpd="sng" algn="ctr">
          <a:solidFill>
            <a:schemeClr val="accent2">
              <a:tint val="40000"/>
              <a:alpha val="90000"/>
              <a:hueOff val="883075"/>
              <a:satOff val="-878"/>
              <a:lumOff val="-91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655" tIns="203200" rIns="91655" bIns="203200" numCol="1" spcCol="1270" anchor="ctr" anchorCtr="0">
          <a:noAutofit/>
        </a:bodyPr>
        <a:lstStyle/>
        <a:p>
          <a:pPr marL="0" lvl="0" indent="0" algn="l" defTabSz="711200">
            <a:lnSpc>
              <a:spcPct val="90000"/>
            </a:lnSpc>
            <a:spcBef>
              <a:spcPct val="0"/>
            </a:spcBef>
            <a:spcAft>
              <a:spcPct val="35000"/>
            </a:spcAft>
            <a:buNone/>
          </a:pPr>
          <a:r>
            <a:rPr lang="en-US" sz="1600" kern="1200"/>
            <a:t>Study Qur’an &amp; Hadith</a:t>
          </a:r>
        </a:p>
      </dsp:txBody>
      <dsp:txXfrm>
        <a:off x="1506140" y="2351"/>
        <a:ext cx="4518420" cy="6928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8B6DE-5DF6-DF42-97A0-4C094CAA72FF}">
      <dsp:nvSpPr>
        <dsp:cNvPr id="0" name=""/>
        <dsp:cNvSpPr/>
      </dsp:nvSpPr>
      <dsp:spPr>
        <a:xfrm>
          <a:off x="0" y="402431"/>
          <a:ext cx="6024561" cy="9898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Regular Study &amp; Lifelong Learning: Regular reading and studying of the Qur’an and Hadith &amp; Engaging in continuous learning in various fields </a:t>
          </a:r>
        </a:p>
      </dsp:txBody>
      <dsp:txXfrm>
        <a:off x="48319" y="450750"/>
        <a:ext cx="5927923" cy="893182"/>
      </dsp:txXfrm>
    </dsp:sp>
    <dsp:sp modelId="{15CF738C-E590-114C-A20A-43582BFB32FE}">
      <dsp:nvSpPr>
        <dsp:cNvPr id="0" name=""/>
        <dsp:cNvSpPr/>
      </dsp:nvSpPr>
      <dsp:spPr>
        <a:xfrm>
          <a:off x="0" y="1444091"/>
          <a:ext cx="6024561" cy="989820"/>
        </a:xfrm>
        <a:prstGeom prst="roundRect">
          <a:avLst/>
        </a:prstGeom>
        <a:solidFill>
          <a:schemeClr val="accent2">
            <a:hueOff val="360755"/>
            <a:satOff val="350"/>
            <a:lumOff val="-1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Reflection &amp; Contemplation: Setting aside time each day to reflect. Observe the natural world to recognize and appreciate Allah</a:t>
          </a:r>
        </a:p>
      </dsp:txBody>
      <dsp:txXfrm>
        <a:off x="48319" y="1492410"/>
        <a:ext cx="5927923" cy="893182"/>
      </dsp:txXfrm>
    </dsp:sp>
    <dsp:sp modelId="{E44031CB-ECC2-A24F-A02E-DA0E0BEEB9BB}">
      <dsp:nvSpPr>
        <dsp:cNvPr id="0" name=""/>
        <dsp:cNvSpPr/>
      </dsp:nvSpPr>
      <dsp:spPr>
        <a:xfrm>
          <a:off x="0" y="2485751"/>
          <a:ext cx="6024561" cy="989820"/>
        </a:xfrm>
        <a:prstGeom prst="roundRect">
          <a:avLst/>
        </a:prstGeom>
        <a:solidFill>
          <a:schemeClr val="accent2">
            <a:hueOff val="721510"/>
            <a:satOff val="699"/>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Mental Exercises: Engage in puzzles, reading, and intellectual discussions. Practice mindfulness and meditation to improve focus, clarity, and emotional regulation</a:t>
          </a:r>
        </a:p>
      </dsp:txBody>
      <dsp:txXfrm>
        <a:off x="48319" y="2534070"/>
        <a:ext cx="5927923" cy="893182"/>
      </dsp:txXfrm>
    </dsp:sp>
    <dsp:sp modelId="{4CF7577E-AF0C-7A46-98EE-C4D636FEB35E}">
      <dsp:nvSpPr>
        <dsp:cNvPr id="0" name=""/>
        <dsp:cNvSpPr/>
      </dsp:nvSpPr>
      <dsp:spPr>
        <a:xfrm>
          <a:off x="0" y="3527410"/>
          <a:ext cx="6024561" cy="989820"/>
        </a:xfrm>
        <a:prstGeom prst="roundRect">
          <a:avLst/>
        </a:prstGeom>
        <a:solidFill>
          <a:schemeClr val="accent2">
            <a:hueOff val="1082265"/>
            <a:satOff val="1049"/>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Healthy Lifestyle: Balanced diet and exercise </a:t>
          </a:r>
        </a:p>
      </dsp:txBody>
      <dsp:txXfrm>
        <a:off x="48319" y="3575729"/>
        <a:ext cx="5927923" cy="8931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D9345-A06A-0148-A026-4B999874EAA2}">
      <dsp:nvSpPr>
        <dsp:cNvPr id="0" name=""/>
        <dsp:cNvSpPr/>
      </dsp:nvSpPr>
      <dsp:spPr>
        <a:xfrm>
          <a:off x="0" y="818064"/>
          <a:ext cx="5520752" cy="57959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6FF92F-0B73-8B4A-A70A-6DA5D7A2A717}">
      <dsp:nvSpPr>
        <dsp:cNvPr id="0" name=""/>
        <dsp:cNvSpPr/>
      </dsp:nvSpPr>
      <dsp:spPr>
        <a:xfrm>
          <a:off x="276037" y="478584"/>
          <a:ext cx="3864526" cy="6789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70" tIns="0" rIns="146070" bIns="0" numCol="1" spcCol="1270" anchor="ctr" anchorCtr="0">
          <a:noAutofit/>
        </a:bodyPr>
        <a:lstStyle/>
        <a:p>
          <a:pPr marL="0" lvl="0" indent="0" algn="l" defTabSz="1022350">
            <a:lnSpc>
              <a:spcPct val="90000"/>
            </a:lnSpc>
            <a:spcBef>
              <a:spcPct val="0"/>
            </a:spcBef>
            <a:spcAft>
              <a:spcPct val="35000"/>
            </a:spcAft>
            <a:buNone/>
          </a:pPr>
          <a:r>
            <a:rPr lang="en-US" sz="2300" kern="1200"/>
            <a:t>Regular Worship &amp; Dhikr</a:t>
          </a:r>
        </a:p>
      </dsp:txBody>
      <dsp:txXfrm>
        <a:off x="309181" y="511728"/>
        <a:ext cx="3798238" cy="612672"/>
      </dsp:txXfrm>
    </dsp:sp>
    <dsp:sp modelId="{092CFF2B-5630-2142-8E19-487F0E0969A6}">
      <dsp:nvSpPr>
        <dsp:cNvPr id="0" name=""/>
        <dsp:cNvSpPr/>
      </dsp:nvSpPr>
      <dsp:spPr>
        <a:xfrm>
          <a:off x="0" y="1861344"/>
          <a:ext cx="5520752" cy="579599"/>
        </a:xfrm>
        <a:prstGeom prst="rect">
          <a:avLst/>
        </a:prstGeom>
        <a:solidFill>
          <a:schemeClr val="lt1">
            <a:alpha val="90000"/>
            <a:hueOff val="0"/>
            <a:satOff val="0"/>
            <a:lumOff val="0"/>
            <a:alphaOff val="0"/>
          </a:schemeClr>
        </a:solidFill>
        <a:ln w="12700" cap="flat" cmpd="sng" algn="ctr">
          <a:solidFill>
            <a:schemeClr val="accent2">
              <a:hueOff val="360755"/>
              <a:satOff val="350"/>
              <a:lumOff val="-1634"/>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268000-D16D-0A4D-AA31-5E2C5903A16C}">
      <dsp:nvSpPr>
        <dsp:cNvPr id="0" name=""/>
        <dsp:cNvSpPr/>
      </dsp:nvSpPr>
      <dsp:spPr>
        <a:xfrm>
          <a:off x="276037" y="1521864"/>
          <a:ext cx="3864526" cy="678960"/>
        </a:xfrm>
        <a:prstGeom prst="roundRect">
          <a:avLst/>
        </a:prstGeom>
        <a:solidFill>
          <a:schemeClr val="accent2">
            <a:hueOff val="360755"/>
            <a:satOff val="350"/>
            <a:lumOff val="-1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70" tIns="0" rIns="146070" bIns="0" numCol="1" spcCol="1270" anchor="ctr" anchorCtr="0">
          <a:noAutofit/>
        </a:bodyPr>
        <a:lstStyle/>
        <a:p>
          <a:pPr marL="0" lvl="0" indent="0" algn="l" defTabSz="1022350">
            <a:lnSpc>
              <a:spcPct val="90000"/>
            </a:lnSpc>
            <a:spcBef>
              <a:spcPct val="0"/>
            </a:spcBef>
            <a:spcAft>
              <a:spcPct val="35000"/>
            </a:spcAft>
            <a:buNone/>
          </a:pPr>
          <a:r>
            <a:rPr lang="en-US" sz="2300" kern="1200"/>
            <a:t>Study of Religious Texts </a:t>
          </a:r>
        </a:p>
      </dsp:txBody>
      <dsp:txXfrm>
        <a:off x="309181" y="1555008"/>
        <a:ext cx="3798238" cy="612672"/>
      </dsp:txXfrm>
    </dsp:sp>
    <dsp:sp modelId="{EA1CE9FF-C767-F54A-96DC-9C0E96CF870C}">
      <dsp:nvSpPr>
        <dsp:cNvPr id="0" name=""/>
        <dsp:cNvSpPr/>
      </dsp:nvSpPr>
      <dsp:spPr>
        <a:xfrm>
          <a:off x="0" y="2904624"/>
          <a:ext cx="5520752" cy="579599"/>
        </a:xfrm>
        <a:prstGeom prst="rect">
          <a:avLst/>
        </a:prstGeom>
        <a:solidFill>
          <a:schemeClr val="lt1">
            <a:alpha val="90000"/>
            <a:hueOff val="0"/>
            <a:satOff val="0"/>
            <a:lumOff val="0"/>
            <a:alphaOff val="0"/>
          </a:schemeClr>
        </a:solidFill>
        <a:ln w="12700" cap="flat" cmpd="sng" algn="ctr">
          <a:solidFill>
            <a:schemeClr val="accent2">
              <a:hueOff val="721510"/>
              <a:satOff val="699"/>
              <a:lumOff val="-3268"/>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A9F455-7EFB-9545-8D93-1BA4E08A1387}">
      <dsp:nvSpPr>
        <dsp:cNvPr id="0" name=""/>
        <dsp:cNvSpPr/>
      </dsp:nvSpPr>
      <dsp:spPr>
        <a:xfrm>
          <a:off x="276037" y="2565144"/>
          <a:ext cx="3864526" cy="678960"/>
        </a:xfrm>
        <a:prstGeom prst="roundRect">
          <a:avLst/>
        </a:prstGeom>
        <a:solidFill>
          <a:schemeClr val="accent2">
            <a:hueOff val="721510"/>
            <a:satOff val="699"/>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70" tIns="0" rIns="146070" bIns="0" numCol="1" spcCol="1270" anchor="ctr" anchorCtr="0">
          <a:noAutofit/>
        </a:bodyPr>
        <a:lstStyle/>
        <a:p>
          <a:pPr marL="0" lvl="0" indent="0" algn="l" defTabSz="1022350">
            <a:lnSpc>
              <a:spcPct val="90000"/>
            </a:lnSpc>
            <a:spcBef>
              <a:spcPct val="0"/>
            </a:spcBef>
            <a:spcAft>
              <a:spcPct val="35000"/>
            </a:spcAft>
            <a:buNone/>
          </a:pPr>
          <a:r>
            <a:rPr lang="en-US" sz="2300" kern="1200"/>
            <a:t>Reflection &amp; Contemplation</a:t>
          </a:r>
        </a:p>
      </dsp:txBody>
      <dsp:txXfrm>
        <a:off x="309181" y="2598288"/>
        <a:ext cx="3798238" cy="612672"/>
      </dsp:txXfrm>
    </dsp:sp>
    <dsp:sp modelId="{CCE63D05-2D56-B948-8FF6-10A1E3FD7438}">
      <dsp:nvSpPr>
        <dsp:cNvPr id="0" name=""/>
        <dsp:cNvSpPr/>
      </dsp:nvSpPr>
      <dsp:spPr>
        <a:xfrm>
          <a:off x="0" y="3947904"/>
          <a:ext cx="5520752" cy="579599"/>
        </a:xfrm>
        <a:prstGeom prst="rect">
          <a:avLst/>
        </a:prstGeom>
        <a:solidFill>
          <a:schemeClr val="lt1">
            <a:alpha val="90000"/>
            <a:hueOff val="0"/>
            <a:satOff val="0"/>
            <a:lumOff val="0"/>
            <a:alphaOff val="0"/>
          </a:schemeClr>
        </a:solidFill>
        <a:ln w="12700" cap="flat" cmpd="sng" algn="ctr">
          <a:solidFill>
            <a:schemeClr val="accent2">
              <a:hueOff val="1082265"/>
              <a:satOff val="1049"/>
              <a:lumOff val="-49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AB192B-752B-C14F-A4C9-B9781E42039F}">
      <dsp:nvSpPr>
        <dsp:cNvPr id="0" name=""/>
        <dsp:cNvSpPr/>
      </dsp:nvSpPr>
      <dsp:spPr>
        <a:xfrm>
          <a:off x="276037" y="3608424"/>
          <a:ext cx="3864526" cy="678960"/>
        </a:xfrm>
        <a:prstGeom prst="roundRect">
          <a:avLst/>
        </a:prstGeom>
        <a:solidFill>
          <a:schemeClr val="accent2">
            <a:hueOff val="1082265"/>
            <a:satOff val="1049"/>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70" tIns="0" rIns="146070" bIns="0" numCol="1" spcCol="1270" anchor="ctr" anchorCtr="0">
          <a:noAutofit/>
        </a:bodyPr>
        <a:lstStyle/>
        <a:p>
          <a:pPr marL="0" lvl="0" indent="0" algn="l" defTabSz="1022350">
            <a:lnSpc>
              <a:spcPct val="90000"/>
            </a:lnSpc>
            <a:spcBef>
              <a:spcPct val="0"/>
            </a:spcBef>
            <a:spcAft>
              <a:spcPct val="35000"/>
            </a:spcAft>
            <a:buNone/>
          </a:pPr>
          <a:r>
            <a:rPr lang="en-US" sz="2300" kern="1200"/>
            <a:t>Community Engagement</a:t>
          </a:r>
        </a:p>
      </dsp:txBody>
      <dsp:txXfrm>
        <a:off x="309181" y="3641568"/>
        <a:ext cx="3798238" cy="6126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FAF9CD-4060-B842-8846-4F74003CBF37}">
      <dsp:nvSpPr>
        <dsp:cNvPr id="0" name=""/>
        <dsp:cNvSpPr/>
      </dsp:nvSpPr>
      <dsp:spPr>
        <a:xfrm>
          <a:off x="0" y="0"/>
          <a:ext cx="7567035" cy="71879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Love of Allah (Muhabbetullah)</a:t>
          </a:r>
          <a:endParaRPr lang="en-US" sz="2600" kern="1200"/>
        </a:p>
      </dsp:txBody>
      <dsp:txXfrm>
        <a:off x="21053" y="21053"/>
        <a:ext cx="6730665" cy="676684"/>
      </dsp:txXfrm>
    </dsp:sp>
    <dsp:sp modelId="{97609892-F4B9-3243-87C9-8FDC358518AF}">
      <dsp:nvSpPr>
        <dsp:cNvPr id="0" name=""/>
        <dsp:cNvSpPr/>
      </dsp:nvSpPr>
      <dsp:spPr>
        <a:xfrm>
          <a:off x="633739" y="849479"/>
          <a:ext cx="7567035" cy="71879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Compassion &amp; Empathy </a:t>
          </a:r>
          <a:endParaRPr lang="en-US" sz="2600" kern="1200"/>
        </a:p>
      </dsp:txBody>
      <dsp:txXfrm>
        <a:off x="654792" y="870532"/>
        <a:ext cx="6423976" cy="676684"/>
      </dsp:txXfrm>
    </dsp:sp>
    <dsp:sp modelId="{F7895DA6-C621-1E47-A07C-39C52527C17E}">
      <dsp:nvSpPr>
        <dsp:cNvPr id="0" name=""/>
        <dsp:cNvSpPr/>
      </dsp:nvSpPr>
      <dsp:spPr>
        <a:xfrm>
          <a:off x="1258019" y="1698959"/>
          <a:ext cx="7567035" cy="71879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Patience &amp; Resilience (Sabr)</a:t>
          </a:r>
          <a:endParaRPr lang="en-US" sz="2600" kern="1200"/>
        </a:p>
      </dsp:txBody>
      <dsp:txXfrm>
        <a:off x="1279072" y="1720012"/>
        <a:ext cx="6433434" cy="676684"/>
      </dsp:txXfrm>
    </dsp:sp>
    <dsp:sp modelId="{B80B8A1B-27E3-3B44-A7FE-FE0E86FD31EA}">
      <dsp:nvSpPr>
        <dsp:cNvPr id="0" name=""/>
        <dsp:cNvSpPr/>
      </dsp:nvSpPr>
      <dsp:spPr>
        <a:xfrm>
          <a:off x="1891758" y="2548439"/>
          <a:ext cx="7567035" cy="71879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Gratitude &amp; Contentment (</a:t>
          </a:r>
          <a:r>
            <a:rPr lang="en-US" sz="2600" b="1" kern="1200" dirty="0" err="1"/>
            <a:t>Shukr</a:t>
          </a:r>
          <a:r>
            <a:rPr lang="en-US" sz="2600" b="1" kern="1200" dirty="0"/>
            <a:t> and </a:t>
          </a:r>
          <a:r>
            <a:rPr lang="en-US" sz="2600" b="1" kern="1200" dirty="0" err="1"/>
            <a:t>Hamd</a:t>
          </a:r>
          <a:r>
            <a:rPr lang="en-US" sz="2600" b="1" kern="1200" dirty="0"/>
            <a:t>) </a:t>
          </a:r>
          <a:endParaRPr lang="en-US" sz="2600" kern="1200" dirty="0"/>
        </a:p>
      </dsp:txBody>
      <dsp:txXfrm>
        <a:off x="1912811" y="2569492"/>
        <a:ext cx="6423976" cy="676684"/>
      </dsp:txXfrm>
    </dsp:sp>
    <dsp:sp modelId="{75F1AB35-4F9C-4149-9397-7FEEDF1426BB}">
      <dsp:nvSpPr>
        <dsp:cNvPr id="0" name=""/>
        <dsp:cNvSpPr/>
      </dsp:nvSpPr>
      <dsp:spPr>
        <a:xfrm>
          <a:off x="7099821" y="550528"/>
          <a:ext cx="467213" cy="467213"/>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204944" y="550528"/>
        <a:ext cx="256967" cy="351578"/>
      </dsp:txXfrm>
    </dsp:sp>
    <dsp:sp modelId="{B5AD2B5A-9842-5340-B9DC-C6E0CC2BC000}">
      <dsp:nvSpPr>
        <dsp:cNvPr id="0" name=""/>
        <dsp:cNvSpPr/>
      </dsp:nvSpPr>
      <dsp:spPr>
        <a:xfrm>
          <a:off x="7733560" y="1400008"/>
          <a:ext cx="467213" cy="467213"/>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838683" y="1400008"/>
        <a:ext cx="256967" cy="351578"/>
      </dsp:txXfrm>
    </dsp:sp>
    <dsp:sp modelId="{9AA8C1D2-8119-B94D-A94D-038A7FD26046}">
      <dsp:nvSpPr>
        <dsp:cNvPr id="0" name=""/>
        <dsp:cNvSpPr/>
      </dsp:nvSpPr>
      <dsp:spPr>
        <a:xfrm>
          <a:off x="8357840" y="2249487"/>
          <a:ext cx="467213" cy="467213"/>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8462963" y="2249487"/>
        <a:ext cx="256967" cy="3515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54BBF-438D-014C-BE22-7E88D03F720D}">
      <dsp:nvSpPr>
        <dsp:cNvPr id="0" name=""/>
        <dsp:cNvSpPr/>
      </dsp:nvSpPr>
      <dsp:spPr>
        <a:xfrm>
          <a:off x="0" y="472811"/>
          <a:ext cx="6024561" cy="9114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Regular Worship &amp; Dhikr</a:t>
          </a:r>
        </a:p>
      </dsp:txBody>
      <dsp:txXfrm>
        <a:off x="44492" y="517303"/>
        <a:ext cx="5935577" cy="822446"/>
      </dsp:txXfrm>
    </dsp:sp>
    <dsp:sp modelId="{58F4F48A-1867-C54E-B111-088A54CAFFA3}">
      <dsp:nvSpPr>
        <dsp:cNvPr id="0" name=""/>
        <dsp:cNvSpPr/>
      </dsp:nvSpPr>
      <dsp:spPr>
        <a:xfrm>
          <a:off x="0" y="1493680"/>
          <a:ext cx="6024561" cy="911430"/>
        </a:xfrm>
        <a:prstGeom prst="roundRect">
          <a:avLst/>
        </a:prstGeom>
        <a:solidFill>
          <a:schemeClr val="accent2">
            <a:hueOff val="360755"/>
            <a:satOff val="350"/>
            <a:lumOff val="-1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Reflection &amp; Contemplation</a:t>
          </a:r>
        </a:p>
      </dsp:txBody>
      <dsp:txXfrm>
        <a:off x="44492" y="1538172"/>
        <a:ext cx="5935577" cy="822446"/>
      </dsp:txXfrm>
    </dsp:sp>
    <dsp:sp modelId="{A0BC3ECA-A120-9245-9D96-6903ED595B45}">
      <dsp:nvSpPr>
        <dsp:cNvPr id="0" name=""/>
        <dsp:cNvSpPr/>
      </dsp:nvSpPr>
      <dsp:spPr>
        <a:xfrm>
          <a:off x="0" y="2514551"/>
          <a:ext cx="6024561" cy="911430"/>
        </a:xfrm>
        <a:prstGeom prst="roundRect">
          <a:avLst/>
        </a:prstGeom>
        <a:solidFill>
          <a:schemeClr val="accent2">
            <a:hueOff val="721510"/>
            <a:satOff val="699"/>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Community Engagement</a:t>
          </a:r>
        </a:p>
      </dsp:txBody>
      <dsp:txXfrm>
        <a:off x="44492" y="2559043"/>
        <a:ext cx="5935577" cy="822446"/>
      </dsp:txXfrm>
    </dsp:sp>
    <dsp:sp modelId="{75C940DD-0920-AA4E-82B6-D264D88F4D1C}">
      <dsp:nvSpPr>
        <dsp:cNvPr id="0" name=""/>
        <dsp:cNvSpPr/>
      </dsp:nvSpPr>
      <dsp:spPr>
        <a:xfrm>
          <a:off x="0" y="3535421"/>
          <a:ext cx="6024561" cy="911430"/>
        </a:xfrm>
        <a:prstGeom prst="roundRect">
          <a:avLst/>
        </a:prstGeom>
        <a:solidFill>
          <a:schemeClr val="accent2">
            <a:hueOff val="1082265"/>
            <a:satOff val="1049"/>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Healthy Lifestyle </a:t>
          </a:r>
        </a:p>
      </dsp:txBody>
      <dsp:txXfrm>
        <a:off x="44492" y="3579913"/>
        <a:ext cx="5935577" cy="82244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CEBE16-8F15-884C-94B1-4E88E4033496}" type="datetimeFigureOut">
              <a:rPr lang="en-US" smtClean="0"/>
              <a:t>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B717F-1DF5-A34E-869E-E329A9897BA9}" type="slidenum">
              <a:rPr lang="en-US" smtClean="0"/>
              <a:t>‹#›</a:t>
            </a:fld>
            <a:endParaRPr lang="en-US"/>
          </a:p>
        </p:txBody>
      </p:sp>
    </p:spTree>
    <p:extLst>
      <p:ext uri="{BB962C8B-B14F-4D97-AF65-F5344CB8AC3E}">
        <p14:creationId xmlns:p14="http://schemas.microsoft.com/office/powerpoint/2010/main" val="828110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B717F-1DF5-A34E-869E-E329A9897BA9}" type="slidenum">
              <a:rPr lang="en-US" smtClean="0"/>
              <a:t>1</a:t>
            </a:fld>
            <a:endParaRPr lang="en-US"/>
          </a:p>
        </p:txBody>
      </p:sp>
    </p:spTree>
    <p:extLst>
      <p:ext uri="{BB962C8B-B14F-4D97-AF65-F5344CB8AC3E}">
        <p14:creationId xmlns:p14="http://schemas.microsoft.com/office/powerpoint/2010/main" val="3956822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t>
            </a:r>
            <a:r>
              <a:rPr lang="en-US" dirty="0" err="1"/>
              <a:t>irade</a:t>
            </a:r>
            <a:r>
              <a:rPr lang="en-US" dirty="0"/>
              <a:t>, or will, properly is crucial in overcoming sin and resisting temptations. A strong willpower enables a person to seek sincere repentance and make genuine efforts to turn away from past sins. </a:t>
            </a:r>
            <a:r>
              <a:rPr lang="en-US" dirty="0" err="1"/>
              <a:t>Irade</a:t>
            </a:r>
            <a:r>
              <a:rPr lang="en-US" dirty="0"/>
              <a:t> is closely linked with patience (</a:t>
            </a:r>
            <a:r>
              <a:rPr lang="en-US" dirty="0" err="1"/>
              <a:t>sabr</a:t>
            </a:r>
            <a:r>
              <a:rPr lang="en-US" dirty="0"/>
              <a:t>), as it provides the endurance needed to face hardships and stay steadfast in faith. This connection helps maintain focus on long-term spiritual goals, even when immediate results are not visible. In relationships, a strong will leads to consistency in character, fostering trust and reliability. It also aids in practicing forgiveness and compassion, essential for maintaining healthy relationships.</a:t>
            </a:r>
          </a:p>
          <a:p>
            <a:endParaRPr lang="en-US" dirty="0"/>
          </a:p>
          <a:p>
            <a:r>
              <a:rPr lang="en-US" dirty="0"/>
              <a:t>Examples from Islamic tradition, such as the life of Prophet Muhammad (PBUH), demonstrate the use of will in overcoming challenges and remaining committed to the path of Allah. Many Islamic scholars and saints showed extraordinary willpower in their pursuit of knowledge and spiritual excellence. Developing and exercising willpower also brings psychological benefits, enhancing self-esteem and confidence while helping to manage stress by providing a sense of control over one's actions and decisions.</a:t>
            </a:r>
          </a:p>
          <a:p>
            <a:endParaRPr lang="en-US" dirty="0"/>
          </a:p>
          <a:p>
            <a:r>
              <a:rPr lang="en-US" dirty="0"/>
              <a:t>In modern applications, </a:t>
            </a:r>
            <a:r>
              <a:rPr lang="en-US" dirty="0" err="1"/>
              <a:t>irade</a:t>
            </a:r>
            <a:r>
              <a:rPr lang="en-US" dirty="0"/>
              <a:t> can be used for setting and achieving personal and professional goals, as well as establishing and maintaining healthy habits, such as regular exercise and balanced nutrition. This continuous effort, similar to a farmer tending to their crops, leads to a bountiful spiritual harvest, resulting in personal growth, stronger faith, and a deeper connection with Allah. By understanding and nurturing </a:t>
            </a:r>
            <a:r>
              <a:rPr lang="en-US" dirty="0" err="1"/>
              <a:t>irade</a:t>
            </a:r>
            <a:r>
              <a:rPr lang="en-US" dirty="0"/>
              <a:t>, individuals can achieve a more disciplined, fulfilling, and spiritually enriched life.</a:t>
            </a:r>
          </a:p>
        </p:txBody>
      </p:sp>
      <p:sp>
        <p:nvSpPr>
          <p:cNvPr id="4" name="Slide Number Placeholder 3"/>
          <p:cNvSpPr>
            <a:spLocks noGrp="1"/>
          </p:cNvSpPr>
          <p:nvPr>
            <p:ph type="sldNum" sz="quarter" idx="5"/>
          </p:nvPr>
        </p:nvSpPr>
        <p:spPr/>
        <p:txBody>
          <a:bodyPr/>
          <a:lstStyle/>
          <a:p>
            <a:fld id="{1B6B717F-1DF5-A34E-869E-E329A9897BA9}" type="slidenum">
              <a:rPr lang="en-US" smtClean="0"/>
              <a:t>10</a:t>
            </a:fld>
            <a:endParaRPr lang="en-US"/>
          </a:p>
        </p:txBody>
      </p:sp>
    </p:spTree>
    <p:extLst>
      <p:ext uri="{BB962C8B-B14F-4D97-AF65-F5344CB8AC3E}">
        <p14:creationId xmlns:p14="http://schemas.microsoft.com/office/powerpoint/2010/main" val="3337981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Enhancing Self-Esteem and Confidence: One of the key psychological benefits of strong willpower (</a:t>
            </a:r>
            <a:r>
              <a:rPr lang="en-US" dirty="0" err="1"/>
              <a:t>irade</a:t>
            </a:r>
            <a:r>
              <a:rPr lang="en-US" dirty="0"/>
              <a:t>) is the enhancement of self-esteem and confidence. When individuals set goals and consistently work towards achieving them, they experience a sense of accomplishment. This achievement boosts their self-esteem and reinforces their belief in their abilities. The process of setting and achieving goals, even small ones, creates a positive feedback loop that strengthens overall self-confidence.</a:t>
            </a:r>
          </a:p>
          <a:p>
            <a:endParaRPr lang="en-US" dirty="0"/>
          </a:p>
          <a:p>
            <a:r>
              <a:rPr lang="en-US" dirty="0"/>
              <a:t>2. Stress Management and Resilience: Willpower plays a significant role in stress management and resilience. People with strong willpower can better cope with stress because they have developed the ability to regulate their emotions and maintain focus on their goals despite challenges. According to research by psychologist Walter </a:t>
            </a:r>
            <a:r>
              <a:rPr lang="en-US" dirty="0" err="1"/>
              <a:t>Mischel</a:t>
            </a:r>
            <a:r>
              <a:rPr lang="en-US" dirty="0"/>
              <a:t>, famous for the "marshmallow test," individuals who demonstrate strong self-control and willpower in childhood are better equipped to handle stress and achieve success later in life. These findings highlight the long-term benefits of developing willpower early on.</a:t>
            </a:r>
          </a:p>
          <a:p>
            <a:endParaRPr lang="en-US" dirty="0"/>
          </a:p>
          <a:p>
            <a:r>
              <a:rPr lang="en-US" dirty="0"/>
              <a:t>3. Delayed Gratification: The ability to delay gratification is another critical aspect of willpower that has profound psychological benefits. Delayed gratification involves resisting the temptation of an immediate reward in favor of a larger, later reward. Research by </a:t>
            </a:r>
            <a:r>
              <a:rPr lang="en-US" dirty="0" err="1"/>
              <a:t>Mischel</a:t>
            </a:r>
            <a:r>
              <a:rPr lang="en-US" dirty="0"/>
              <a:t> and his colleagues has shown that the ability to delay gratification is linked to better academic performance, healthier relationships, and greater emotional stability. This concept is central to many modern theories of self-regulation and personal development.</a:t>
            </a:r>
          </a:p>
          <a:p>
            <a:endParaRPr lang="en-US" dirty="0"/>
          </a:p>
          <a:p>
            <a:r>
              <a:rPr lang="en-US" dirty="0"/>
              <a:t>4. Better Decision Making: Willpower contributes to better decision-making by enabling individuals to consider long-term consequences rather than opting for short-term gains. This aligns with the theories of psychologist Daniel Kahneman, who distinguishes between fast, automatic thinking (System 1) and slow, deliberate thinking (System 2). Willpower helps activate System 2, leading to more thoughtful and rational decisions. By exercising willpower, individuals can override impulsive tendencies and make choices that are more aligned with their values and long-term goals.</a:t>
            </a:r>
          </a:p>
          <a:p>
            <a:endParaRPr lang="en-US" dirty="0"/>
          </a:p>
          <a:p>
            <a:r>
              <a:rPr lang="en-US" dirty="0"/>
              <a:t>5.Improved Mental Health: Strong willpower is also associated with improved mental health. Individuals who practice self-discipline and control are less likely to engage in harmful behaviors such as substance abuse or overeating. They are better able to manage their time, reduce procrastination, and maintain healthy routines, all of which contribute to lower levels of anxiety and depression. Research has shown that self-control and willpower are predictive of overall psychological well-being.</a:t>
            </a:r>
          </a:p>
          <a:p>
            <a:endParaRPr lang="en-US" dirty="0"/>
          </a:p>
          <a:p>
            <a:r>
              <a:rPr lang="en-US" dirty="0"/>
              <a:t>6. Neurobiological Insights: Modern research in neurobiology has provided insights into the mechanisms of willpower. Studies using functional MRI (fMRI) have shown that willpower involves specific brain regions, particularly the prefrontal cortex. This area of the brain is responsible for executive functions such as planning, decision-making, and impulse control. Strengthening these neural pathways through practices that enhance willpower can lead to more effective self-regulation and cognitive control.</a:t>
            </a:r>
          </a:p>
          <a:p>
            <a:endParaRPr lang="en-US" dirty="0"/>
          </a:p>
        </p:txBody>
      </p:sp>
      <p:sp>
        <p:nvSpPr>
          <p:cNvPr id="4" name="Slide Number Placeholder 3"/>
          <p:cNvSpPr>
            <a:spLocks noGrp="1"/>
          </p:cNvSpPr>
          <p:nvPr>
            <p:ph type="sldNum" sz="quarter" idx="5"/>
          </p:nvPr>
        </p:nvSpPr>
        <p:spPr/>
        <p:txBody>
          <a:bodyPr/>
          <a:lstStyle/>
          <a:p>
            <a:fld id="{1B6B717F-1DF5-A34E-869E-E329A9897BA9}" type="slidenum">
              <a:rPr lang="en-US" smtClean="0"/>
              <a:t>11</a:t>
            </a:fld>
            <a:endParaRPr lang="en-US"/>
          </a:p>
        </p:txBody>
      </p:sp>
    </p:spTree>
    <p:extLst>
      <p:ext uri="{BB962C8B-B14F-4D97-AF65-F5344CB8AC3E}">
        <p14:creationId xmlns:p14="http://schemas.microsoft.com/office/powerpoint/2010/main" val="3547130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modern applications, strengthening willpower can be achieved through various strategies:</a:t>
            </a:r>
          </a:p>
          <a:p>
            <a:endParaRPr lang="en-US" dirty="0"/>
          </a:p>
          <a:p>
            <a:r>
              <a:rPr lang="en-US" dirty="0"/>
              <a:t>- Mindfulness and Meditation: Practices like mindfulness and meditation can enhance willpower by increasing awareness and self-regulation. Research has shown that regular meditation can strengthen the prefrontal cortex, improving focus and self-control.</a:t>
            </a:r>
          </a:p>
          <a:p>
            <a:r>
              <a:rPr lang="en-US" dirty="0"/>
              <a:t>- Physical Exercise: Regular physical exercise has been linked to improved willpower. Exercise not only boosts physical health but also enhances mental discipline and resilience.</a:t>
            </a:r>
          </a:p>
          <a:p>
            <a:r>
              <a:rPr lang="en-US" dirty="0"/>
              <a:t>- Setting SMART Goals: Setting Specific, Measurable, Achievable, Relevant, and Time-bound (SMART) goals helps individuals create clear and attainable objectives, making it easier to exercise willpower and track progress.</a:t>
            </a:r>
          </a:p>
          <a:p>
            <a:endParaRPr lang="en-US" dirty="0"/>
          </a:p>
          <a:p>
            <a:r>
              <a:rPr lang="en-US" dirty="0"/>
              <a:t>The psychological benefits of </a:t>
            </a:r>
            <a:r>
              <a:rPr lang="en-US" dirty="0" err="1"/>
              <a:t>irade</a:t>
            </a:r>
            <a:r>
              <a:rPr lang="en-US" dirty="0"/>
              <a:t>, or willpower, are extensive and well-supported by modern theories and research. Enhancing self-esteem and confidence, managing stress, improving decision-making, and promoting better mental health are some of the key advantages. By understanding and applying strategies to strengthen willpower, individuals can achieve greater personal and professional success, leading to a more balanced and fulfilling life.</a:t>
            </a:r>
          </a:p>
          <a:p>
            <a:endParaRPr lang="en-US" dirty="0"/>
          </a:p>
        </p:txBody>
      </p:sp>
      <p:sp>
        <p:nvSpPr>
          <p:cNvPr id="4" name="Slide Number Placeholder 3"/>
          <p:cNvSpPr>
            <a:spLocks noGrp="1"/>
          </p:cNvSpPr>
          <p:nvPr>
            <p:ph type="sldNum" sz="quarter" idx="5"/>
          </p:nvPr>
        </p:nvSpPr>
        <p:spPr/>
        <p:txBody>
          <a:bodyPr/>
          <a:lstStyle/>
          <a:p>
            <a:fld id="{1B6B717F-1DF5-A34E-869E-E329A9897BA9}" type="slidenum">
              <a:rPr lang="en-US" smtClean="0"/>
              <a:t>12</a:t>
            </a:fld>
            <a:endParaRPr lang="en-US"/>
          </a:p>
        </p:txBody>
      </p:sp>
    </p:spTree>
    <p:extLst>
      <p:ext uri="{BB962C8B-B14F-4D97-AF65-F5344CB8AC3E}">
        <p14:creationId xmlns:p14="http://schemas.microsoft.com/office/powerpoint/2010/main" val="2555994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B717F-1DF5-A34E-869E-E329A9897BA9}" type="slidenum">
              <a:rPr lang="en-US" smtClean="0"/>
              <a:t>13</a:t>
            </a:fld>
            <a:endParaRPr lang="en-US"/>
          </a:p>
        </p:txBody>
      </p:sp>
    </p:spTree>
    <p:extLst>
      <p:ext uri="{BB962C8B-B14F-4D97-AF65-F5344CB8AC3E}">
        <p14:creationId xmlns:p14="http://schemas.microsoft.com/office/powerpoint/2010/main" val="3229525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mj-lt"/>
              <a:buNone/>
            </a:pPr>
            <a:r>
              <a:rPr lang="en-US" b="0" i="0" u="none" strike="noStrike" dirty="0">
                <a:solidFill>
                  <a:srgbClr val="000000"/>
                </a:solidFill>
                <a:effectLst/>
              </a:rPr>
              <a:t>Key Aspects of </a:t>
            </a:r>
            <a:r>
              <a:rPr lang="en-US" b="0" i="0" u="none" strike="noStrike" dirty="0" err="1">
                <a:solidFill>
                  <a:srgbClr val="000000"/>
                </a:solidFill>
                <a:effectLst/>
              </a:rPr>
              <a:t>Marifetullah</a:t>
            </a:r>
            <a:endParaRPr lang="en-US" b="0" i="0" u="none" strike="noStrike" dirty="0">
              <a:solidFill>
                <a:srgbClr val="000000"/>
              </a:solidFill>
              <a:effectLst/>
            </a:endParaRPr>
          </a:p>
          <a:p>
            <a:pPr marL="0" indent="0"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Attributes of Allah:</a:t>
            </a:r>
          </a:p>
          <a:p>
            <a:pPr marL="457200" lvl="1" indent="0" algn="l">
              <a:buFont typeface="+mj-lt"/>
              <a:buNone/>
            </a:pPr>
            <a:r>
              <a:rPr lang="en-US" b="0" i="0" u="none" strike="noStrike" dirty="0">
                <a:solidFill>
                  <a:srgbClr val="000000"/>
                </a:solidFill>
                <a:effectLst/>
              </a:rPr>
              <a:t>Names and Qualities: Understanding the 99 names (Asma </a:t>
            </a:r>
            <a:r>
              <a:rPr lang="en-US" b="0" i="0" u="none" strike="noStrike" dirty="0" err="1">
                <a:solidFill>
                  <a:srgbClr val="000000"/>
                </a:solidFill>
                <a:effectLst/>
              </a:rPr>
              <a:t>ul</a:t>
            </a:r>
            <a:r>
              <a:rPr lang="en-US" b="0" i="0" u="none" strike="noStrike" dirty="0">
                <a:solidFill>
                  <a:srgbClr val="000000"/>
                </a:solidFill>
                <a:effectLst/>
              </a:rPr>
              <a:t>-Husna) and attributes of Allah, such as Al-Rahman (The Most Merciful) and Al-Hakim (The Most Wise).</a:t>
            </a:r>
          </a:p>
          <a:p>
            <a:pPr marL="457200" lvl="1" indent="0" algn="l">
              <a:buFont typeface="+mj-lt"/>
              <a:buNone/>
            </a:pPr>
            <a:r>
              <a:rPr lang="en-US" b="0" i="0" u="none" strike="noStrike" dirty="0">
                <a:solidFill>
                  <a:srgbClr val="000000"/>
                </a:solidFill>
                <a:effectLst/>
              </a:rPr>
              <a:t>Divine Actions: Recognizing how Allah's attributes manifest in the world, such as His mercy, justice, and wisdom in creation and events.</a:t>
            </a:r>
          </a:p>
          <a:p>
            <a:pPr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Creation:</a:t>
            </a:r>
          </a:p>
          <a:p>
            <a:pPr marL="457200" lvl="1" indent="0" algn="l">
              <a:buFont typeface="+mj-lt"/>
              <a:buNone/>
            </a:pPr>
            <a:r>
              <a:rPr lang="en-US" b="0" i="0" u="none" strike="noStrike" dirty="0">
                <a:solidFill>
                  <a:srgbClr val="000000"/>
                </a:solidFill>
                <a:effectLst/>
              </a:rPr>
              <a:t>Signs in Nature: Observing and reflecting on the natural world as a manifestation of Allah’s creativity and power.</a:t>
            </a:r>
          </a:p>
          <a:p>
            <a:pPr marL="457200" lvl="1" indent="0" algn="l">
              <a:buFont typeface="+mj-lt"/>
              <a:buNone/>
            </a:pPr>
            <a:r>
              <a:rPr lang="en-US" b="0" i="0" u="none" strike="noStrike" dirty="0">
                <a:solidFill>
                  <a:srgbClr val="000000"/>
                </a:solidFill>
                <a:effectLst/>
              </a:rPr>
              <a:t>Human Existence: Understanding the purpose of human life and the role of humans as stewards of Allah’s creation.</a:t>
            </a:r>
          </a:p>
          <a:p>
            <a:pPr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Commands and Guidance:</a:t>
            </a:r>
          </a:p>
          <a:p>
            <a:pPr marL="457200" lvl="1" indent="0" algn="l">
              <a:buFont typeface="+mj-lt"/>
              <a:buNone/>
            </a:pPr>
            <a:r>
              <a:rPr lang="en-US" b="0" i="0" u="none" strike="noStrike" dirty="0">
                <a:solidFill>
                  <a:srgbClr val="000000"/>
                </a:solidFill>
                <a:effectLst/>
              </a:rPr>
              <a:t>Qur'an and Hadith: Studying the Qur'an and the sayings of the Prophet Muhammad (PBUH) to gain insight into Allah’s guidance for living a righteous life.</a:t>
            </a:r>
          </a:p>
          <a:p>
            <a:pPr marL="457200" lvl="1" indent="0" algn="l">
              <a:buFont typeface="+mj-lt"/>
              <a:buNone/>
            </a:pPr>
            <a:r>
              <a:rPr lang="en-US" b="0" i="0" u="none" strike="noStrike" dirty="0">
                <a:solidFill>
                  <a:srgbClr val="000000"/>
                </a:solidFill>
                <a:effectLst/>
              </a:rPr>
              <a:t>Shariah: Understanding Islamic law and its principles as a framework for ethical and moral conduct.</a:t>
            </a:r>
          </a:p>
          <a:p>
            <a:pPr marL="0" indent="0">
              <a:buFont typeface="+mj-lt"/>
              <a:buNone/>
            </a:pPr>
            <a:endParaRPr lang="en-US" b="0" dirty="0"/>
          </a:p>
        </p:txBody>
      </p:sp>
      <p:sp>
        <p:nvSpPr>
          <p:cNvPr id="4" name="Slide Number Placeholder 3"/>
          <p:cNvSpPr>
            <a:spLocks noGrp="1"/>
          </p:cNvSpPr>
          <p:nvPr>
            <p:ph type="sldNum" sz="quarter" idx="5"/>
          </p:nvPr>
        </p:nvSpPr>
        <p:spPr/>
        <p:txBody>
          <a:bodyPr/>
          <a:lstStyle/>
          <a:p>
            <a:fld id="{1B6B717F-1DF5-A34E-869E-E329A9897BA9}" type="slidenum">
              <a:rPr lang="en-US" smtClean="0"/>
              <a:t>14</a:t>
            </a:fld>
            <a:endParaRPr lang="en-US"/>
          </a:p>
        </p:txBody>
      </p:sp>
    </p:spTree>
    <p:extLst>
      <p:ext uri="{BB962C8B-B14F-4D97-AF65-F5344CB8AC3E}">
        <p14:creationId xmlns:p14="http://schemas.microsoft.com/office/powerpoint/2010/main" val="3675215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mj-lt"/>
              <a:buNone/>
            </a:pPr>
            <a:r>
              <a:rPr lang="en-US" b="0" i="0" u="none" strike="noStrike" dirty="0">
                <a:solidFill>
                  <a:srgbClr val="000000"/>
                </a:solidFill>
                <a:effectLst/>
              </a:rPr>
              <a:t>Importance of </a:t>
            </a:r>
            <a:r>
              <a:rPr lang="en-US" b="0" i="0" u="none" strike="noStrike" dirty="0" err="1">
                <a:solidFill>
                  <a:srgbClr val="000000"/>
                </a:solidFill>
                <a:effectLst/>
              </a:rPr>
              <a:t>Marifetullah</a:t>
            </a:r>
            <a:endParaRPr lang="en-US" b="0" i="0" u="none" strike="noStrike" dirty="0">
              <a:solidFill>
                <a:srgbClr val="000000"/>
              </a:solidFill>
              <a:effectLst/>
            </a:endParaRPr>
          </a:p>
          <a:p>
            <a:pPr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Strengthening Faith:</a:t>
            </a:r>
          </a:p>
          <a:p>
            <a:pPr marL="457200" lvl="1" indent="0" algn="l">
              <a:buFont typeface="+mj-lt"/>
              <a:buNone/>
            </a:pPr>
            <a:r>
              <a:rPr lang="en-US" b="0" i="0" u="none" strike="noStrike" dirty="0">
                <a:solidFill>
                  <a:srgbClr val="000000"/>
                </a:solidFill>
                <a:effectLst/>
              </a:rPr>
              <a:t>Deeper Belief: A profound understanding of Allah’s attributes and actions strengthens one’s faith and trust in Him.</a:t>
            </a:r>
          </a:p>
          <a:p>
            <a:pPr marL="457200" lvl="1" indent="0" algn="l">
              <a:buFont typeface="+mj-lt"/>
              <a:buNone/>
            </a:pPr>
            <a:r>
              <a:rPr lang="en-US" b="0" i="0" u="none" strike="noStrike" dirty="0">
                <a:solidFill>
                  <a:srgbClr val="000000"/>
                </a:solidFill>
                <a:effectLst/>
              </a:rPr>
              <a:t>Spiritual Connection: Enhances the personal relationship with Allah, leading to greater devotion and worship.</a:t>
            </a:r>
          </a:p>
          <a:p>
            <a:pPr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Guiding Actions:</a:t>
            </a:r>
          </a:p>
          <a:p>
            <a:pPr marL="457200" lvl="1" indent="0" algn="l">
              <a:buFont typeface="+mj-lt"/>
              <a:buNone/>
            </a:pPr>
            <a:r>
              <a:rPr lang="en-US" b="0" i="0" u="none" strike="noStrike" dirty="0">
                <a:solidFill>
                  <a:srgbClr val="000000"/>
                </a:solidFill>
                <a:effectLst/>
              </a:rPr>
              <a:t>Moral Compass: Knowledge of Allah provides a moral compass, guiding ethical behavior and decision-making.</a:t>
            </a:r>
          </a:p>
          <a:p>
            <a:pPr marL="457200" lvl="1" indent="0" algn="l">
              <a:buFont typeface="+mj-lt"/>
              <a:buNone/>
            </a:pPr>
            <a:r>
              <a:rPr lang="en-US" b="0" i="0" u="none" strike="noStrike" dirty="0">
                <a:solidFill>
                  <a:srgbClr val="000000"/>
                </a:solidFill>
                <a:effectLst/>
              </a:rPr>
              <a:t>Purposeful Living: Understanding the divine purpose for human life motivates individuals to live with intention and meaning.</a:t>
            </a:r>
          </a:p>
          <a:p>
            <a:pPr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Inner Peace and Contentment:</a:t>
            </a:r>
          </a:p>
          <a:p>
            <a:pPr marL="457200" lvl="1" indent="0" algn="l">
              <a:buFont typeface="+mj-lt"/>
              <a:buNone/>
            </a:pPr>
            <a:r>
              <a:rPr lang="en-US" b="0" i="0" u="none" strike="noStrike" dirty="0">
                <a:solidFill>
                  <a:srgbClr val="000000"/>
                </a:solidFill>
                <a:effectLst/>
              </a:rPr>
              <a:t>Trust in Allah: Knowing that Allah is wise and merciful helps individuals find peace in His decrees and trust in His plans.</a:t>
            </a:r>
          </a:p>
          <a:p>
            <a:pPr marL="457200" lvl="1" indent="0" algn="l">
              <a:buFont typeface="+mj-lt"/>
              <a:buNone/>
            </a:pPr>
            <a:r>
              <a:rPr lang="en-US" b="0" i="0" u="none" strike="noStrike" dirty="0">
                <a:solidFill>
                  <a:srgbClr val="000000"/>
                </a:solidFill>
                <a:effectLst/>
              </a:rPr>
              <a:t>Spiritual Fulfillment: Deepening one’s knowledge of Allah brings a sense of fulfillment and satisfaction.</a:t>
            </a:r>
          </a:p>
          <a:p>
            <a:pPr marL="0" indent="0">
              <a:buFont typeface="+mj-lt"/>
              <a:buNone/>
            </a:pPr>
            <a:endParaRPr lang="en-US" b="0" dirty="0"/>
          </a:p>
        </p:txBody>
      </p:sp>
      <p:sp>
        <p:nvSpPr>
          <p:cNvPr id="4" name="Slide Number Placeholder 3"/>
          <p:cNvSpPr>
            <a:spLocks noGrp="1"/>
          </p:cNvSpPr>
          <p:nvPr>
            <p:ph type="sldNum" sz="quarter" idx="5"/>
          </p:nvPr>
        </p:nvSpPr>
        <p:spPr/>
        <p:txBody>
          <a:bodyPr/>
          <a:lstStyle/>
          <a:p>
            <a:fld id="{1B6B717F-1DF5-A34E-869E-E329A9897BA9}" type="slidenum">
              <a:rPr lang="en-US" smtClean="0"/>
              <a:t>15</a:t>
            </a:fld>
            <a:endParaRPr lang="en-US"/>
          </a:p>
        </p:txBody>
      </p:sp>
    </p:spTree>
    <p:extLst>
      <p:ext uri="{BB962C8B-B14F-4D97-AF65-F5344CB8AC3E}">
        <p14:creationId xmlns:p14="http://schemas.microsoft.com/office/powerpoint/2010/main" val="3232600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0" i="0" u="none" strike="noStrike" dirty="0">
                <a:solidFill>
                  <a:srgbClr val="000000"/>
                </a:solidFill>
                <a:effectLst/>
              </a:rPr>
              <a:t>Study Religious Texts:</a:t>
            </a:r>
          </a:p>
          <a:p>
            <a:pPr marL="457200" lvl="1" indent="0" algn="l">
              <a:buFont typeface="+mj-lt"/>
              <a:buNone/>
            </a:pPr>
            <a:r>
              <a:rPr lang="en-US" b="0" i="0" u="none" strike="noStrike" dirty="0">
                <a:solidFill>
                  <a:srgbClr val="000000"/>
                </a:solidFill>
                <a:effectLst/>
              </a:rPr>
              <a:t>Qur'an: Regular reading and reflection on the Qur'an to understand its teachings and messages.</a:t>
            </a:r>
          </a:p>
          <a:p>
            <a:pPr marL="457200" lvl="1" indent="0" algn="l">
              <a:buFont typeface="+mj-lt"/>
              <a:buNone/>
            </a:pPr>
            <a:r>
              <a:rPr lang="en-US" b="0" i="0" u="none" strike="noStrike" dirty="0">
                <a:solidFill>
                  <a:srgbClr val="000000"/>
                </a:solidFill>
                <a:effectLst/>
              </a:rPr>
              <a:t>Hadith: Studying the sayings and actions of the Prophet Muhammad (PBUH) to gain practical insights into living a life that pleases Allah.</a:t>
            </a:r>
          </a:p>
          <a:p>
            <a:pPr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Engage in Reflection and Contemplation:</a:t>
            </a:r>
          </a:p>
          <a:p>
            <a:pPr marL="457200" lvl="1" indent="0" algn="l">
              <a:buFont typeface="+mj-lt"/>
              <a:buNone/>
            </a:pPr>
            <a:r>
              <a:rPr lang="en-US" b="0" i="0" u="none" strike="noStrike" dirty="0">
                <a:solidFill>
                  <a:srgbClr val="000000"/>
                </a:solidFill>
                <a:effectLst/>
              </a:rPr>
              <a:t>Nature and Creation: Observing the natural world and contemplating its signs that point to the Creator.</a:t>
            </a:r>
          </a:p>
          <a:p>
            <a:pPr marL="457200" lvl="1" indent="0" algn="l">
              <a:buFont typeface="+mj-lt"/>
              <a:buNone/>
            </a:pPr>
            <a:r>
              <a:rPr lang="en-US" b="0" i="0" u="none" strike="noStrike" dirty="0">
                <a:solidFill>
                  <a:srgbClr val="000000"/>
                </a:solidFill>
                <a:effectLst/>
              </a:rPr>
              <a:t>Personal Reflection: Reflecting on one’s life experiences and how they relate to Allah’s guidance and wisdom.</a:t>
            </a:r>
          </a:p>
          <a:p>
            <a:pPr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Practice Dhikr (Remembrance of Allah):</a:t>
            </a:r>
          </a:p>
          <a:p>
            <a:pPr marL="457200" lvl="1" indent="0" algn="l">
              <a:buFont typeface="+mj-lt"/>
              <a:buNone/>
            </a:pPr>
            <a:r>
              <a:rPr lang="en-US" b="0" i="0" u="none" strike="noStrike" dirty="0">
                <a:solidFill>
                  <a:srgbClr val="000000"/>
                </a:solidFill>
                <a:effectLst/>
              </a:rPr>
              <a:t>Regular Dhikr: Engaging in the regular remembrance of Allah through reciting His names and attributes.</a:t>
            </a:r>
          </a:p>
          <a:p>
            <a:pPr marL="457200" lvl="1" indent="0" algn="l">
              <a:buFont typeface="+mj-lt"/>
              <a:buNone/>
            </a:pPr>
            <a:r>
              <a:rPr lang="en-US" b="0" i="0" u="none" strike="noStrike" dirty="0">
                <a:solidFill>
                  <a:srgbClr val="000000"/>
                </a:solidFill>
                <a:effectLst/>
              </a:rPr>
              <a:t>Mindful Prayer: Performing prayers with mindfulness and concentration to deepen the connection with Allah.</a:t>
            </a:r>
          </a:p>
          <a:p>
            <a:pPr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Seek Knowledge:</a:t>
            </a:r>
          </a:p>
          <a:p>
            <a:pPr marL="457200" lvl="1" indent="0" algn="l">
              <a:buFont typeface="+mj-lt"/>
              <a:buNone/>
            </a:pPr>
            <a:r>
              <a:rPr lang="en-US" b="0" i="0" u="none" strike="noStrike" dirty="0">
                <a:solidFill>
                  <a:srgbClr val="000000"/>
                </a:solidFill>
                <a:effectLst/>
              </a:rPr>
              <a:t>Religious Education: Participating in classes, lectures, and study groups focused on Islamic teachings.</a:t>
            </a:r>
          </a:p>
          <a:p>
            <a:pPr marL="457200" lvl="1" indent="0" algn="l">
              <a:buFont typeface="+mj-lt"/>
              <a:buNone/>
            </a:pPr>
            <a:r>
              <a:rPr lang="en-US" b="0" i="0" u="none" strike="noStrike" dirty="0">
                <a:solidFill>
                  <a:srgbClr val="000000"/>
                </a:solidFill>
                <a:effectLst/>
              </a:rPr>
              <a:t>Continuous Learning: Committing to lifelong learning about Allah and His attributes through reading, listening, and studying.</a:t>
            </a:r>
          </a:p>
          <a:p>
            <a:pPr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Good Company:</a:t>
            </a:r>
          </a:p>
          <a:p>
            <a:pPr marL="457200" lvl="1" indent="0" algn="l">
              <a:buFont typeface="+mj-lt"/>
              <a:buNone/>
            </a:pPr>
            <a:r>
              <a:rPr lang="en-US" b="0" i="0" u="none" strike="noStrike" dirty="0">
                <a:solidFill>
                  <a:srgbClr val="000000"/>
                </a:solidFill>
                <a:effectLst/>
              </a:rPr>
              <a:t>Righteous Companions: Surrounding oneself with people who encourage and support spiritual growth.</a:t>
            </a:r>
          </a:p>
          <a:p>
            <a:pPr marL="457200" lvl="1" indent="0" algn="l">
              <a:buFont typeface="+mj-lt"/>
              <a:buNone/>
            </a:pPr>
            <a:r>
              <a:rPr lang="en-US" b="0" i="0" u="none" strike="noStrike" dirty="0">
                <a:solidFill>
                  <a:srgbClr val="000000"/>
                </a:solidFill>
                <a:effectLst/>
              </a:rPr>
              <a:t>Community Involvement: Engaging in community activities that foster a deeper understanding of faith and connection with Allah.</a:t>
            </a:r>
          </a:p>
          <a:p>
            <a:pPr marL="0" indent="0" algn="l">
              <a:buFont typeface="+mj-lt"/>
              <a:buNone/>
            </a:pPr>
            <a:endParaRPr lang="en-US" b="0" i="0" u="none" strike="noStrike" dirty="0">
              <a:solidFill>
                <a:srgbClr val="000000"/>
              </a:solidFill>
              <a:effectLst/>
            </a:endParaRPr>
          </a:p>
          <a:p>
            <a:pPr marL="0" indent="0" algn="l">
              <a:buFont typeface="+mj-lt"/>
              <a:buNone/>
            </a:pPr>
            <a:r>
              <a:rPr lang="en-US" b="0" i="0" u="none" strike="noStrike" dirty="0" err="1">
                <a:solidFill>
                  <a:srgbClr val="000000"/>
                </a:solidFill>
                <a:effectLst/>
              </a:rPr>
              <a:t>Marifetullah</a:t>
            </a:r>
            <a:r>
              <a:rPr lang="en-US" b="0" i="0" u="none" strike="noStrike" dirty="0">
                <a:solidFill>
                  <a:srgbClr val="000000"/>
                </a:solidFill>
                <a:effectLst/>
              </a:rPr>
              <a:t> is the deep knowledge and recognition of Allah, encompassing an understanding of His attributes, creation, and commands. It is essential for strengthening faith, guiding actions, and finding inner peace. By studying religious texts, engaging in reflection, practicing Dhikr, seeking knowledge, and surrounding oneself with righteous companions, one can develop and deepen their </a:t>
            </a:r>
            <a:r>
              <a:rPr lang="en-US" b="0" i="0" u="none" strike="noStrike" dirty="0" err="1">
                <a:solidFill>
                  <a:srgbClr val="000000"/>
                </a:solidFill>
                <a:effectLst/>
              </a:rPr>
              <a:t>Marifetullah</a:t>
            </a:r>
            <a:r>
              <a:rPr lang="en-US" b="0" i="0" u="none" strike="noStrike" dirty="0">
                <a:solidFill>
                  <a:srgbClr val="000000"/>
                </a:solidFill>
                <a:effectLst/>
              </a:rPr>
              <a:t>, leading to a more fulfilling and spiritually enriched life.</a:t>
            </a:r>
          </a:p>
          <a:p>
            <a:pPr marL="0" indent="0">
              <a:buFont typeface="+mj-lt"/>
              <a:buNone/>
            </a:pPr>
            <a:endParaRPr lang="en-US" b="0" dirty="0"/>
          </a:p>
        </p:txBody>
      </p:sp>
      <p:sp>
        <p:nvSpPr>
          <p:cNvPr id="4" name="Slide Number Placeholder 3"/>
          <p:cNvSpPr>
            <a:spLocks noGrp="1"/>
          </p:cNvSpPr>
          <p:nvPr>
            <p:ph type="sldNum" sz="quarter" idx="5"/>
          </p:nvPr>
        </p:nvSpPr>
        <p:spPr/>
        <p:txBody>
          <a:bodyPr/>
          <a:lstStyle/>
          <a:p>
            <a:fld id="{1B6B717F-1DF5-A34E-869E-E329A9897BA9}" type="slidenum">
              <a:rPr lang="en-US" smtClean="0"/>
              <a:t>16</a:t>
            </a:fld>
            <a:endParaRPr lang="en-US"/>
          </a:p>
        </p:txBody>
      </p:sp>
    </p:spTree>
    <p:extLst>
      <p:ext uri="{BB962C8B-B14F-4D97-AF65-F5344CB8AC3E}">
        <p14:creationId xmlns:p14="http://schemas.microsoft.com/office/powerpoint/2010/main" val="4113887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mj-lt"/>
              <a:buNone/>
            </a:pPr>
            <a:r>
              <a:rPr lang="en-US" b="0" i="0" u="none" strike="noStrike" dirty="0">
                <a:solidFill>
                  <a:srgbClr val="000000"/>
                </a:solidFill>
                <a:effectLst/>
              </a:rPr>
              <a:t>Role in Spiritual Development</a:t>
            </a:r>
          </a:p>
          <a:p>
            <a:pPr algn="l">
              <a:buFont typeface="+mj-lt"/>
              <a:buNone/>
            </a:pPr>
            <a:r>
              <a:rPr lang="en-US" b="0" i="0" u="none" strike="noStrike" dirty="0">
                <a:solidFill>
                  <a:srgbClr val="000000"/>
                </a:solidFill>
                <a:effectLst/>
              </a:rPr>
              <a:t>Connection to the Heart (</a:t>
            </a:r>
            <a:r>
              <a:rPr lang="en-US" b="0" i="0" u="none" strike="noStrike" dirty="0" err="1">
                <a:solidFill>
                  <a:srgbClr val="000000"/>
                </a:solidFill>
                <a:effectLst/>
              </a:rPr>
              <a:t>Qalb</a:t>
            </a:r>
            <a:r>
              <a:rPr lang="en-US" b="0" i="0" u="none" strike="noStrike" dirty="0">
                <a:solidFill>
                  <a:srgbClr val="000000"/>
                </a:solidFill>
                <a:effectLst/>
              </a:rPr>
              <a:t>):</a:t>
            </a:r>
          </a:p>
          <a:p>
            <a:pPr marL="457200" lvl="1" indent="0" algn="l">
              <a:buFont typeface="+mj-lt"/>
              <a:buNone/>
            </a:pPr>
            <a:r>
              <a:rPr lang="en-US" b="0" i="0" u="none" strike="noStrike" dirty="0">
                <a:solidFill>
                  <a:srgbClr val="000000"/>
                </a:solidFill>
                <a:effectLst/>
              </a:rPr>
              <a:t>The mind and heart are interconnected. A purified heart can lead to a clearer, more focused mind, while a disciplined mind can help purify the heart. Spiritual practices like prayer, Dhikr, and meditation nurture both the heart and mind, fostering overall spiritual growth.</a:t>
            </a:r>
          </a:p>
          <a:p>
            <a:pPr algn="l">
              <a:buFont typeface="+mj-lt"/>
              <a:buNone/>
            </a:pPr>
            <a:r>
              <a:rPr lang="en-US" b="0" i="0" u="none" strike="noStrike" dirty="0">
                <a:solidFill>
                  <a:srgbClr val="000000"/>
                </a:solidFill>
                <a:effectLst/>
              </a:rPr>
              <a:t>Reflection on Divine Signs (Ayat):</a:t>
            </a:r>
          </a:p>
          <a:p>
            <a:pPr marL="457200" lvl="1" indent="0" algn="l">
              <a:buFont typeface="+mj-lt"/>
              <a:buNone/>
            </a:pPr>
            <a:r>
              <a:rPr lang="en-US" b="0" i="0" u="none" strike="noStrike" dirty="0">
                <a:solidFill>
                  <a:srgbClr val="000000"/>
                </a:solidFill>
                <a:effectLst/>
              </a:rPr>
              <a:t>The mind is essential for contemplating the signs of Allah in the universe. Reflecting on natural phenomena, human experiences, and historical events can deepen one’s understanding of Allah's attributes and wisdom.</a:t>
            </a:r>
          </a:p>
          <a:p>
            <a:pPr marL="0" indent="0" algn="l">
              <a:buFont typeface="+mj-lt"/>
              <a:buNone/>
            </a:pPr>
            <a:endParaRPr lang="en-US" b="0" i="0" u="none" strike="noStrike" dirty="0">
              <a:solidFill>
                <a:srgbClr val="000000"/>
              </a:solidFill>
              <a:effectLst/>
            </a:endParaRPr>
          </a:p>
          <a:p>
            <a:pPr marL="0" indent="0" algn="l">
              <a:buFont typeface="+mj-lt"/>
              <a:buNone/>
            </a:pPr>
            <a:r>
              <a:rPr lang="en-US" b="0" i="0" u="none" strike="noStrike" dirty="0">
                <a:solidFill>
                  <a:srgbClr val="000000"/>
                </a:solidFill>
                <a:effectLst/>
              </a:rPr>
              <a:t>Intellectual Development</a:t>
            </a:r>
          </a:p>
          <a:p>
            <a:pPr algn="l">
              <a:buFont typeface="+mj-lt"/>
              <a:buNone/>
            </a:pPr>
            <a:r>
              <a:rPr lang="en-US" b="0" i="0" u="none" strike="noStrike" dirty="0">
                <a:solidFill>
                  <a:srgbClr val="000000"/>
                </a:solidFill>
                <a:effectLst/>
              </a:rPr>
              <a:t>Critical Thinking and Reasoning:</a:t>
            </a:r>
          </a:p>
          <a:p>
            <a:pPr marL="457200" lvl="1" indent="0" algn="l">
              <a:buFont typeface="+mj-lt"/>
              <a:buNone/>
            </a:pPr>
            <a:r>
              <a:rPr lang="en-US" b="0" i="0" u="none" strike="noStrike" dirty="0">
                <a:solidFill>
                  <a:srgbClr val="000000"/>
                </a:solidFill>
                <a:effectLst/>
              </a:rPr>
              <a:t>The mind enables critical thinking and reasoning. Engaging in intellectual discussions, reading diverse perspectives, and practicing logical analysis strengthens these abilities, helping individuals make sound, informed decisions.</a:t>
            </a:r>
          </a:p>
          <a:p>
            <a:pPr algn="l">
              <a:buFont typeface="+mj-lt"/>
              <a:buNone/>
            </a:pPr>
            <a:r>
              <a:rPr lang="en-US" b="0" i="0" u="none" strike="noStrike" dirty="0">
                <a:solidFill>
                  <a:srgbClr val="000000"/>
                </a:solidFill>
                <a:effectLst/>
              </a:rPr>
              <a:t>Creativity and Innovation:</a:t>
            </a:r>
          </a:p>
          <a:p>
            <a:pPr marL="457200" lvl="1" indent="0" algn="l">
              <a:buFont typeface="+mj-lt"/>
              <a:buNone/>
            </a:pPr>
            <a:r>
              <a:rPr lang="en-US" b="0" i="0" u="none" strike="noStrike" dirty="0">
                <a:solidFill>
                  <a:srgbClr val="000000"/>
                </a:solidFill>
                <a:effectLst/>
              </a:rPr>
              <a:t>The mind is also the seat of creativity and innovation. Encouraging creative thinking and problem-solving can lead to new ideas and solutions in various fields, including science, art, and technology.</a:t>
            </a:r>
          </a:p>
          <a:p>
            <a:pPr marL="0" indent="0" algn="l">
              <a:buFont typeface="+mj-lt"/>
              <a:buNone/>
            </a:pPr>
            <a:endParaRPr lang="en-US" b="0" i="0" u="none" strike="noStrike" dirty="0">
              <a:solidFill>
                <a:srgbClr val="000000"/>
              </a:solidFill>
              <a:effectLst/>
            </a:endParaRPr>
          </a:p>
          <a:p>
            <a:pPr marL="0" indent="0" algn="l">
              <a:buFont typeface="+mj-lt"/>
              <a:buNone/>
            </a:pPr>
            <a:r>
              <a:rPr lang="en-US" b="0" i="0" u="none" strike="noStrike" dirty="0">
                <a:solidFill>
                  <a:srgbClr val="000000"/>
                </a:solidFill>
                <a:effectLst/>
              </a:rPr>
              <a:t>Practical Skills and Lifelong Learning</a:t>
            </a:r>
          </a:p>
          <a:p>
            <a:pPr algn="l">
              <a:buFont typeface="+mj-lt"/>
              <a:buNone/>
            </a:pPr>
            <a:r>
              <a:rPr lang="en-US" b="0" i="0" u="none" strike="noStrike" dirty="0">
                <a:solidFill>
                  <a:srgbClr val="000000"/>
                </a:solidFill>
                <a:effectLst/>
              </a:rPr>
              <a:t>Time Management and Organization:</a:t>
            </a:r>
          </a:p>
          <a:p>
            <a:pPr marL="457200" lvl="1" indent="0" algn="l">
              <a:buFont typeface="+mj-lt"/>
              <a:buNone/>
            </a:pPr>
            <a:r>
              <a:rPr lang="en-US" b="0" i="0" u="none" strike="noStrike" dirty="0">
                <a:solidFill>
                  <a:srgbClr val="000000"/>
                </a:solidFill>
                <a:effectLst/>
              </a:rPr>
              <a:t>Effective use of the mind involves developing practical skills like time management and organization. These skills help individuals balance their spiritual, personal, and professional responsibilities efficiently.</a:t>
            </a:r>
          </a:p>
          <a:p>
            <a:pPr algn="l">
              <a:buFont typeface="+mj-lt"/>
              <a:buNone/>
            </a:pPr>
            <a:r>
              <a:rPr lang="en-US" b="0" i="0" u="none" strike="noStrike" dirty="0">
                <a:solidFill>
                  <a:srgbClr val="000000"/>
                </a:solidFill>
                <a:effectLst/>
              </a:rPr>
              <a:t>Adaptability and Flexibility:</a:t>
            </a:r>
          </a:p>
          <a:p>
            <a:pPr marL="457200" lvl="1" indent="0" algn="l">
              <a:buFont typeface="+mj-lt"/>
              <a:buNone/>
            </a:pPr>
            <a:r>
              <a:rPr lang="en-US" b="0" i="0" u="none" strike="noStrike" dirty="0">
                <a:solidFill>
                  <a:srgbClr val="000000"/>
                </a:solidFill>
                <a:effectLst/>
              </a:rPr>
              <a:t>A well-nurtured mind is adaptable and flexible, capable of adjusting to new situations and challenges. This adaptability is crucial in a rapidly changing world.</a:t>
            </a:r>
          </a:p>
          <a:p>
            <a:pPr marL="0" indent="0" algn="l">
              <a:buFont typeface="+mj-lt"/>
              <a:buNone/>
            </a:pPr>
            <a:endParaRPr lang="en-US" b="0" i="0" u="none" strike="noStrike" dirty="0">
              <a:solidFill>
                <a:srgbClr val="000000"/>
              </a:solidFill>
              <a:effectLst/>
            </a:endParaRPr>
          </a:p>
          <a:p>
            <a:pPr marL="0" indent="0" algn="l">
              <a:buFont typeface="+mj-lt"/>
              <a:buNone/>
            </a:pPr>
            <a:r>
              <a:rPr lang="en-US" b="0" i="0" u="none" strike="noStrike" dirty="0">
                <a:solidFill>
                  <a:srgbClr val="000000"/>
                </a:solidFill>
                <a:effectLst/>
              </a:rPr>
              <a:t>Emotional Intelligence</a:t>
            </a:r>
          </a:p>
          <a:p>
            <a:pPr algn="l">
              <a:buFont typeface="+mj-lt"/>
              <a:buNone/>
            </a:pPr>
            <a:r>
              <a:rPr lang="en-US" b="0" i="0" u="none" strike="noStrike" dirty="0">
                <a:solidFill>
                  <a:srgbClr val="000000"/>
                </a:solidFill>
                <a:effectLst/>
              </a:rPr>
              <a:t>Self-Regulation:</a:t>
            </a:r>
          </a:p>
          <a:p>
            <a:pPr marL="457200" lvl="1" indent="0" algn="l">
              <a:buFont typeface="+mj-lt"/>
              <a:buNone/>
            </a:pPr>
            <a:r>
              <a:rPr lang="en-US" b="0" i="0" u="none" strike="noStrike" dirty="0">
                <a:solidFill>
                  <a:srgbClr val="000000"/>
                </a:solidFill>
                <a:effectLst/>
              </a:rPr>
              <a:t>The mind plays a key role in self-regulation, helping individuals manage their emotions, impulses, and behaviors in line with their values and goals.</a:t>
            </a:r>
          </a:p>
          <a:p>
            <a:pPr algn="l">
              <a:buFont typeface="+mj-lt"/>
              <a:buNone/>
            </a:pPr>
            <a:r>
              <a:rPr lang="en-US" b="0" i="0" u="none" strike="noStrike" dirty="0">
                <a:solidFill>
                  <a:srgbClr val="000000"/>
                </a:solidFill>
                <a:effectLst/>
              </a:rPr>
              <a:t>Empathy and Social Skills:</a:t>
            </a:r>
          </a:p>
          <a:p>
            <a:pPr marL="457200" lvl="1" indent="0" algn="l">
              <a:buFont typeface="+mj-lt"/>
              <a:buNone/>
            </a:pPr>
            <a:r>
              <a:rPr lang="en-US" b="0" i="0" u="none" strike="noStrike" dirty="0">
                <a:solidFill>
                  <a:srgbClr val="000000"/>
                </a:solidFill>
                <a:effectLst/>
              </a:rPr>
              <a:t>The mind’s ability to understand and empathize with others is vital for building strong, healthy relationships. Developing social skills through active listening, communication, and empathy enhances personal and professional interactions.</a:t>
            </a:r>
          </a:p>
          <a:p>
            <a:pPr marL="0" indent="0" algn="l">
              <a:buFont typeface="+mj-lt"/>
              <a:buNone/>
            </a:pPr>
            <a:endParaRPr lang="en-US" b="0" i="0" u="none" strike="noStrike" dirty="0">
              <a:solidFill>
                <a:srgbClr val="000000"/>
              </a:solidFill>
              <a:effectLst/>
            </a:endParaRPr>
          </a:p>
          <a:p>
            <a:pPr marL="0" indent="0" algn="l">
              <a:buFont typeface="+mj-lt"/>
              <a:buNone/>
            </a:pPr>
            <a:r>
              <a:rPr lang="en-US" b="0" i="0" u="none" strike="noStrike" dirty="0">
                <a:solidFill>
                  <a:srgbClr val="000000"/>
                </a:solidFill>
                <a:effectLst/>
              </a:rPr>
              <a:t>Mental Health and Well-Being</a:t>
            </a:r>
          </a:p>
          <a:p>
            <a:pPr algn="l">
              <a:buFont typeface="+mj-lt"/>
              <a:buNone/>
            </a:pPr>
            <a:r>
              <a:rPr lang="en-US" b="0" i="0" u="none" strike="noStrike" dirty="0">
                <a:solidFill>
                  <a:srgbClr val="000000"/>
                </a:solidFill>
                <a:effectLst/>
              </a:rPr>
              <a:t>Stress Management:</a:t>
            </a:r>
          </a:p>
          <a:p>
            <a:pPr marL="457200" lvl="1" indent="0" algn="l">
              <a:buFont typeface="+mj-lt"/>
              <a:buNone/>
            </a:pPr>
            <a:r>
              <a:rPr lang="en-US" b="0" i="0" u="none" strike="noStrike" dirty="0">
                <a:solidFill>
                  <a:srgbClr val="000000"/>
                </a:solidFill>
                <a:effectLst/>
              </a:rPr>
              <a:t>Techniques such as mindfulness, meditation, and relaxation exercises help manage stress, promoting mental health and well-being.</a:t>
            </a:r>
          </a:p>
          <a:p>
            <a:pPr algn="l">
              <a:buFont typeface="+mj-lt"/>
              <a:buNone/>
            </a:pPr>
            <a:r>
              <a:rPr lang="en-US" b="0" i="0" u="none" strike="noStrike" dirty="0">
                <a:solidFill>
                  <a:srgbClr val="000000"/>
                </a:solidFill>
                <a:effectLst/>
              </a:rPr>
              <a:t>Mental Resilience:</a:t>
            </a:r>
          </a:p>
          <a:p>
            <a:pPr marL="457200" lvl="1" indent="0" algn="l">
              <a:buFont typeface="+mj-lt"/>
              <a:buNone/>
            </a:pPr>
            <a:r>
              <a:rPr lang="en-US" b="0" i="0" u="none" strike="noStrike" dirty="0">
                <a:solidFill>
                  <a:srgbClr val="000000"/>
                </a:solidFill>
                <a:effectLst/>
              </a:rPr>
              <a:t>Building mental resilience involves strengthening the mind’s ability to cope with adversity and recover from setbacks. Practices like cognitive-behavioral techniques and positive thinking contribute to greater mental resilience.</a:t>
            </a:r>
          </a:p>
          <a:p>
            <a:pPr marL="0" indent="0" algn="l">
              <a:buFont typeface="+mj-lt"/>
              <a:buNone/>
            </a:pPr>
            <a:endParaRPr lang="en-US" b="0" i="0" u="none" strike="noStrike" dirty="0">
              <a:solidFill>
                <a:srgbClr val="000000"/>
              </a:solidFill>
              <a:effectLst/>
            </a:endParaRPr>
          </a:p>
          <a:p>
            <a:pPr marL="0" indent="0" algn="l">
              <a:buFont typeface="+mj-lt"/>
              <a:buNone/>
            </a:pPr>
            <a:r>
              <a:rPr lang="en-US" b="0" i="0" u="none" strike="noStrike" dirty="0">
                <a:solidFill>
                  <a:srgbClr val="000000"/>
                </a:solidFill>
                <a:effectLst/>
              </a:rPr>
              <a:t>The mind (</a:t>
            </a:r>
            <a:r>
              <a:rPr lang="en-US" b="0" i="0" u="none" strike="noStrike" dirty="0" err="1">
                <a:solidFill>
                  <a:srgbClr val="000000"/>
                </a:solidFill>
                <a:effectLst/>
              </a:rPr>
              <a:t>zihin</a:t>
            </a:r>
            <a:r>
              <a:rPr lang="en-US" b="0" i="0" u="none" strike="noStrike" dirty="0">
                <a:solidFill>
                  <a:srgbClr val="000000"/>
                </a:solidFill>
                <a:effectLst/>
              </a:rPr>
              <a:t>) is a multifaceted component of human existence, integral to spiritual, intellectual, and emotional development. By understanding and nurturing the mind through various practices and skills, individuals can achieve a balanced and fulfilling life. Emphasizing the interconnectedness of the mind with spiritual and practical aspects of life highlights its comprehensive role in personal growth and well-being.</a:t>
            </a:r>
          </a:p>
          <a:p>
            <a:pPr marL="0" indent="0">
              <a:buFont typeface="+mj-lt"/>
              <a:buNone/>
            </a:pPr>
            <a:endParaRPr lang="en-US" b="0" dirty="0"/>
          </a:p>
        </p:txBody>
      </p:sp>
      <p:sp>
        <p:nvSpPr>
          <p:cNvPr id="4" name="Slide Number Placeholder 3"/>
          <p:cNvSpPr>
            <a:spLocks noGrp="1"/>
          </p:cNvSpPr>
          <p:nvPr>
            <p:ph type="sldNum" sz="quarter" idx="5"/>
          </p:nvPr>
        </p:nvSpPr>
        <p:spPr/>
        <p:txBody>
          <a:bodyPr/>
          <a:lstStyle/>
          <a:p>
            <a:fld id="{1B6B717F-1DF5-A34E-869E-E329A9897BA9}" type="slidenum">
              <a:rPr lang="en-US" smtClean="0"/>
              <a:t>17</a:t>
            </a:fld>
            <a:endParaRPr lang="en-US"/>
          </a:p>
        </p:txBody>
      </p:sp>
    </p:spTree>
    <p:extLst>
      <p:ext uri="{BB962C8B-B14F-4D97-AF65-F5344CB8AC3E}">
        <p14:creationId xmlns:p14="http://schemas.microsoft.com/office/powerpoint/2010/main" val="508990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Neuroscience &amp; Cognitive Function: Research shows that the brain can reorganize itself by forming new neural connections throughout life. This concept, known as neuroplasticity, underscores the importance of lifelong learning and mental exercises in maintaining cognitive health. </a:t>
            </a:r>
            <a:r>
              <a:rPr lang="en-US" b="1" i="1" dirty="0"/>
              <a:t>Studies using functional MRI (fMRI) have shown that regular meditation can increase gray matter in the brain, enhancing areas involved in learning, memory, and emotional regulation.</a:t>
            </a:r>
          </a:p>
          <a:p>
            <a:endParaRPr lang="en-US" dirty="0"/>
          </a:p>
        </p:txBody>
      </p:sp>
      <p:sp>
        <p:nvSpPr>
          <p:cNvPr id="4" name="Slide Number Placeholder 3"/>
          <p:cNvSpPr>
            <a:spLocks noGrp="1"/>
          </p:cNvSpPr>
          <p:nvPr>
            <p:ph type="sldNum" sz="quarter" idx="5"/>
          </p:nvPr>
        </p:nvSpPr>
        <p:spPr/>
        <p:txBody>
          <a:bodyPr/>
          <a:lstStyle/>
          <a:p>
            <a:fld id="{1B6B717F-1DF5-A34E-869E-E329A9897BA9}" type="slidenum">
              <a:rPr lang="en-US" smtClean="0"/>
              <a:t>18</a:t>
            </a:fld>
            <a:endParaRPr lang="en-US"/>
          </a:p>
        </p:txBody>
      </p:sp>
    </p:spTree>
    <p:extLst>
      <p:ext uri="{BB962C8B-B14F-4D97-AF65-F5344CB8AC3E}">
        <p14:creationId xmlns:p14="http://schemas.microsoft.com/office/powerpoint/2010/main" val="169913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B717F-1DF5-A34E-869E-E329A9897BA9}" type="slidenum">
              <a:rPr lang="en-US" smtClean="0"/>
              <a:t>19</a:t>
            </a:fld>
            <a:endParaRPr lang="en-US"/>
          </a:p>
        </p:txBody>
      </p:sp>
    </p:spTree>
    <p:extLst>
      <p:ext uri="{BB962C8B-B14F-4D97-AF65-F5344CB8AC3E}">
        <p14:creationId xmlns:p14="http://schemas.microsoft.com/office/powerpoint/2010/main" val="2830193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0000"/>
                </a:solidFill>
                <a:effectLst/>
              </a:rPr>
              <a:t>The mind is a powerful part of us that allows us to understand, learn, remember, and recall information. It acts like a library, constantly gathering and storing knowledge and experiences. The mind has several important components: it helps us think and make decisions (mental processes), drives us to act (will), processes our feelings (emotions), and allows us to sense and understand deeper spiritual truths (divine subtlety). Each of these components has a unique role. The will drives us to worship and do good deeds. Emotions help us feel love and compassion, especially towards God and others. The divine subtlety lets us perceive and connect with God's presence in a profound way. Finally, the true purpose of the mind is to seek and understand the knowledge of God. To keep our mind healthy and focused on its true purpose, we should fill it with useful and positive information, engage in activities that lead to greater understanding, and maintain a balance between thinking, feeling, and spiritual awareness. This helps us live a more meaningful and spiritually enriched life.</a:t>
            </a:r>
          </a:p>
          <a:p>
            <a:pPr algn="l"/>
            <a:endParaRPr lang="en-US" b="0" i="0" u="none" strike="noStrike" dirty="0">
              <a:solidFill>
                <a:srgbClr val="000000"/>
              </a:solidFill>
              <a:effectLst/>
            </a:endParaRPr>
          </a:p>
          <a:p>
            <a:pPr algn="l"/>
            <a:r>
              <a:rPr lang="en-US" b="0" i="0" u="none" strike="noStrike" dirty="0">
                <a:solidFill>
                  <a:srgbClr val="000000"/>
                </a:solidFill>
                <a:effectLst/>
              </a:rPr>
              <a:t>Think of the mind as a reservoir and library of conscious activities. It is continually nourished by streams of consciousness, meaning it constantly receives and processes new information. The mind archives all the knowledge it acquires and makes it available for evaluation by different faculties, such as reasoning and decision-making.</a:t>
            </a:r>
          </a:p>
          <a:p>
            <a:endParaRPr lang="en-US" dirty="0"/>
          </a:p>
        </p:txBody>
      </p:sp>
      <p:sp>
        <p:nvSpPr>
          <p:cNvPr id="4" name="Slide Number Placeholder 3"/>
          <p:cNvSpPr>
            <a:spLocks noGrp="1"/>
          </p:cNvSpPr>
          <p:nvPr>
            <p:ph type="sldNum" sz="quarter" idx="5"/>
          </p:nvPr>
        </p:nvSpPr>
        <p:spPr/>
        <p:txBody>
          <a:bodyPr/>
          <a:lstStyle/>
          <a:p>
            <a:fld id="{1B6B717F-1DF5-A34E-869E-E329A9897BA9}" type="slidenum">
              <a:rPr lang="en-US" smtClean="0"/>
              <a:t>2</a:t>
            </a:fld>
            <a:endParaRPr lang="en-US"/>
          </a:p>
        </p:txBody>
      </p:sp>
    </p:spTree>
    <p:extLst>
      <p:ext uri="{BB962C8B-B14F-4D97-AF65-F5344CB8AC3E}">
        <p14:creationId xmlns:p14="http://schemas.microsoft.com/office/powerpoint/2010/main" val="3294759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0" i="0" u="none" strike="noStrike" dirty="0">
                <a:solidFill>
                  <a:srgbClr val="000000"/>
                </a:solidFill>
                <a:effectLst/>
              </a:rPr>
              <a:t>Regular Study and Lifelong Learning:</a:t>
            </a:r>
          </a:p>
          <a:p>
            <a:pPr marL="457200" lvl="1" indent="0" algn="l">
              <a:buFont typeface="+mj-lt"/>
              <a:buNone/>
            </a:pPr>
            <a:r>
              <a:rPr lang="en-US" b="0" i="0" u="none" strike="noStrike" dirty="0">
                <a:solidFill>
                  <a:srgbClr val="000000"/>
                </a:solidFill>
                <a:effectLst/>
              </a:rPr>
              <a:t>Religious Study: Regular reading and studying of the Qur'an and Hadith to deepen understanding of Islamic teachings.</a:t>
            </a:r>
          </a:p>
          <a:p>
            <a:pPr marL="457200" lvl="1" indent="0" algn="l">
              <a:buFont typeface="+mj-lt"/>
              <a:buNone/>
            </a:pPr>
            <a:r>
              <a:rPr lang="en-US" b="0" i="0" u="none" strike="noStrike" dirty="0">
                <a:solidFill>
                  <a:srgbClr val="000000"/>
                </a:solidFill>
                <a:effectLst/>
              </a:rPr>
              <a:t>Secular Education: Engaging in continuous learning in various fields to keep the mind active and informed.</a:t>
            </a:r>
          </a:p>
          <a:p>
            <a:pPr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Reflection and Contemplation:</a:t>
            </a:r>
          </a:p>
          <a:p>
            <a:pPr marL="457200" lvl="1" indent="0" algn="l">
              <a:buFont typeface="+mj-lt"/>
              <a:buNone/>
            </a:pPr>
            <a:r>
              <a:rPr lang="en-US" b="0" i="0" u="none" strike="noStrike" dirty="0">
                <a:solidFill>
                  <a:srgbClr val="000000"/>
                </a:solidFill>
                <a:effectLst/>
              </a:rPr>
              <a:t>Daily Reflection: Setting aside time each day to reflect on personal actions, thoughts, and spiritual state.</a:t>
            </a:r>
          </a:p>
          <a:p>
            <a:pPr marL="457200" lvl="1" indent="0" algn="l">
              <a:buFont typeface="+mj-lt"/>
              <a:buNone/>
            </a:pPr>
            <a:r>
              <a:rPr lang="en-US" b="0" i="0" u="none" strike="noStrike" dirty="0">
                <a:solidFill>
                  <a:srgbClr val="000000"/>
                </a:solidFill>
                <a:effectLst/>
              </a:rPr>
              <a:t>Contemplation of Nature: Observing the natural world to recognize and appreciate the signs of Allah.</a:t>
            </a:r>
          </a:p>
          <a:p>
            <a:pPr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Mental Exercises:</a:t>
            </a:r>
          </a:p>
          <a:p>
            <a:pPr marL="457200" lvl="1" indent="0" algn="l">
              <a:buFont typeface="+mj-lt"/>
              <a:buNone/>
            </a:pPr>
            <a:r>
              <a:rPr lang="en-US" b="0" i="0" u="none" strike="noStrike" dirty="0">
                <a:solidFill>
                  <a:srgbClr val="000000"/>
                </a:solidFill>
                <a:effectLst/>
              </a:rPr>
              <a:t>Problem-Solving Activities: Engaging in puzzles, reading, and intellectual discussions to challenge and stimulate the mind.</a:t>
            </a:r>
          </a:p>
          <a:p>
            <a:pPr marL="457200" lvl="1" indent="0" algn="l">
              <a:buFont typeface="+mj-lt"/>
              <a:buNone/>
            </a:pPr>
            <a:r>
              <a:rPr lang="en-US" b="0" i="0" u="none" strike="noStrike" dirty="0">
                <a:solidFill>
                  <a:srgbClr val="000000"/>
                </a:solidFill>
                <a:effectLst/>
              </a:rPr>
              <a:t>Mindfulness and Meditation: Practicing mindfulness and meditation to improve focus, mental clarity, and emotional regulation.</a:t>
            </a:r>
          </a:p>
          <a:p>
            <a:pPr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Healthy Lifestyle:</a:t>
            </a:r>
          </a:p>
          <a:p>
            <a:pPr marL="457200" lvl="1" indent="0" algn="l">
              <a:buFont typeface="+mj-lt"/>
              <a:buNone/>
            </a:pPr>
            <a:r>
              <a:rPr lang="en-US" b="0" i="0" u="none" strike="noStrike" dirty="0">
                <a:solidFill>
                  <a:srgbClr val="000000"/>
                </a:solidFill>
                <a:effectLst/>
              </a:rPr>
              <a:t>Balanced Diet and Exercise: Maintaining a healthy diet and regular physical activity to support cognitive function and overall well-being.</a:t>
            </a:r>
          </a:p>
          <a:p>
            <a:pPr marL="0" indent="0">
              <a:buFont typeface="+mj-lt"/>
              <a:buNone/>
            </a:pPr>
            <a:endParaRPr lang="en-US" b="0" dirty="0"/>
          </a:p>
        </p:txBody>
      </p:sp>
      <p:sp>
        <p:nvSpPr>
          <p:cNvPr id="4" name="Slide Number Placeholder 3"/>
          <p:cNvSpPr>
            <a:spLocks noGrp="1"/>
          </p:cNvSpPr>
          <p:nvPr>
            <p:ph type="sldNum" sz="quarter" idx="5"/>
          </p:nvPr>
        </p:nvSpPr>
        <p:spPr/>
        <p:txBody>
          <a:bodyPr/>
          <a:lstStyle/>
          <a:p>
            <a:fld id="{1B6B717F-1DF5-A34E-869E-E329A9897BA9}" type="slidenum">
              <a:rPr lang="en-US" smtClean="0"/>
              <a:t>20</a:t>
            </a:fld>
            <a:endParaRPr lang="en-US"/>
          </a:p>
        </p:txBody>
      </p:sp>
    </p:spTree>
    <p:extLst>
      <p:ext uri="{BB962C8B-B14F-4D97-AF65-F5344CB8AC3E}">
        <p14:creationId xmlns:p14="http://schemas.microsoft.com/office/powerpoint/2010/main" val="2083617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0" i="0" u="none" strike="noStrike" dirty="0">
                <a:solidFill>
                  <a:srgbClr val="000000"/>
                </a:solidFill>
                <a:effectLst/>
              </a:rPr>
              <a:t>Regular Worship and Dhikr:</a:t>
            </a:r>
          </a:p>
          <a:p>
            <a:pPr marL="457200" lvl="1" indent="0" algn="l">
              <a:buFont typeface="+mj-lt"/>
              <a:buNone/>
            </a:pPr>
            <a:r>
              <a:rPr lang="en-US" b="0" i="0" u="none" strike="noStrike" dirty="0">
                <a:solidFill>
                  <a:srgbClr val="000000"/>
                </a:solidFill>
                <a:effectLst/>
              </a:rPr>
              <a:t>Mindful Prayer: Performing prayers with mindfulness and concentration to deepen the connection with Allah.</a:t>
            </a:r>
          </a:p>
          <a:p>
            <a:pPr marL="457200" lvl="1" indent="0" algn="l">
              <a:buFont typeface="+mj-lt"/>
              <a:buNone/>
            </a:pPr>
            <a:r>
              <a:rPr lang="en-US" b="0" i="0" u="none" strike="noStrike" dirty="0">
                <a:solidFill>
                  <a:srgbClr val="000000"/>
                </a:solidFill>
                <a:effectLst/>
              </a:rPr>
              <a:t>Dhikr: Engaging in the regular remembrance of Allah through reciting His names and attributes.</a:t>
            </a:r>
          </a:p>
          <a:p>
            <a:pPr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Study of Religious Texts:</a:t>
            </a:r>
          </a:p>
          <a:p>
            <a:pPr marL="457200" lvl="1" indent="0" algn="l">
              <a:buFont typeface="+mj-lt"/>
              <a:buNone/>
            </a:pPr>
            <a:r>
              <a:rPr lang="en-US" b="0" i="0" u="none" strike="noStrike" dirty="0">
                <a:solidFill>
                  <a:srgbClr val="000000"/>
                </a:solidFill>
                <a:effectLst/>
              </a:rPr>
              <a:t>Qur'an and Hadith: Consistent study and reflection on the Qur'an and the sayings of the Prophet Muhammad (PBUH) to gain insights into Allah’s guidance.</a:t>
            </a:r>
          </a:p>
          <a:p>
            <a:pPr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Reflection and Contemplation:</a:t>
            </a:r>
          </a:p>
          <a:p>
            <a:pPr marL="457200" lvl="1" indent="0" algn="l">
              <a:buFont typeface="+mj-lt"/>
              <a:buNone/>
            </a:pPr>
            <a:r>
              <a:rPr lang="en-US" b="0" i="0" u="none" strike="noStrike" dirty="0">
                <a:solidFill>
                  <a:srgbClr val="000000"/>
                </a:solidFill>
                <a:effectLst/>
              </a:rPr>
              <a:t>Personal Reflection: Reflecting on one’s life experiences and how they relate to Allah’s guidance and wisdom.</a:t>
            </a:r>
          </a:p>
          <a:p>
            <a:pPr marL="457200" lvl="1" indent="0" algn="l">
              <a:buFont typeface="+mj-lt"/>
              <a:buNone/>
            </a:pPr>
            <a:r>
              <a:rPr lang="en-US" b="0" i="0" u="none" strike="noStrike" dirty="0">
                <a:solidFill>
                  <a:srgbClr val="000000"/>
                </a:solidFill>
                <a:effectLst/>
              </a:rPr>
              <a:t>Contemplation of Creation: Observing and contemplating the beauty and complexity of Allah’s creation to gain insights into His attributes and greatness.</a:t>
            </a:r>
          </a:p>
          <a:p>
            <a:pPr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Community Engagement:</a:t>
            </a:r>
          </a:p>
          <a:p>
            <a:pPr marL="457200" lvl="1" indent="0" algn="l">
              <a:buFont typeface="+mj-lt"/>
              <a:buNone/>
            </a:pPr>
            <a:r>
              <a:rPr lang="en-US" b="0" i="0" u="none" strike="noStrike" dirty="0">
                <a:solidFill>
                  <a:srgbClr val="000000"/>
                </a:solidFill>
                <a:effectLst/>
              </a:rPr>
              <a:t>Righteous Companions: Surrounding oneself with people who encourage and support spiritual growth.</a:t>
            </a:r>
          </a:p>
          <a:p>
            <a:pPr marL="457200" lvl="1" indent="0" algn="l">
              <a:buFont typeface="+mj-lt"/>
              <a:buNone/>
            </a:pPr>
            <a:r>
              <a:rPr lang="en-US" b="0" i="0" u="none" strike="noStrike" dirty="0">
                <a:solidFill>
                  <a:srgbClr val="000000"/>
                </a:solidFill>
                <a:effectLst/>
              </a:rPr>
              <a:t>Community Activities: Participating in community activities that foster a deeper understanding of faith and connection with Allah.</a:t>
            </a:r>
          </a:p>
          <a:p>
            <a:pPr marL="0" indent="0" algn="l">
              <a:buFont typeface="+mj-lt"/>
              <a:buNone/>
            </a:pPr>
            <a:endParaRPr lang="en-US" b="0" i="0" u="none" strike="noStrike" dirty="0">
              <a:solidFill>
                <a:srgbClr val="000000"/>
              </a:solidFill>
              <a:effectLst/>
            </a:endParaRPr>
          </a:p>
          <a:p>
            <a:pPr marL="0" indent="0" algn="l">
              <a:buFont typeface="+mj-lt"/>
              <a:buNone/>
            </a:pPr>
            <a:r>
              <a:rPr lang="en-US" b="0" i="0" u="none" strike="noStrike" dirty="0">
                <a:solidFill>
                  <a:srgbClr val="000000"/>
                </a:solidFill>
                <a:effectLst/>
              </a:rPr>
              <a:t>Practical applications and research on the mind (</a:t>
            </a:r>
            <a:r>
              <a:rPr lang="en-US" b="0" i="0" u="none" strike="noStrike" dirty="0" err="1">
                <a:solidFill>
                  <a:srgbClr val="000000"/>
                </a:solidFill>
                <a:effectLst/>
              </a:rPr>
              <a:t>zihin</a:t>
            </a:r>
            <a:r>
              <a:rPr lang="en-US" b="0" i="0" u="none" strike="noStrike" dirty="0">
                <a:solidFill>
                  <a:srgbClr val="000000"/>
                </a:solidFill>
                <a:effectLst/>
              </a:rPr>
              <a:t>) and </a:t>
            </a:r>
            <a:r>
              <a:rPr lang="en-US" b="0" i="0" u="none" strike="noStrike" dirty="0" err="1">
                <a:solidFill>
                  <a:srgbClr val="000000"/>
                </a:solidFill>
                <a:effectLst/>
              </a:rPr>
              <a:t>Marifetullah</a:t>
            </a:r>
            <a:r>
              <a:rPr lang="en-US" b="0" i="0" u="none" strike="noStrike" dirty="0">
                <a:solidFill>
                  <a:srgbClr val="000000"/>
                </a:solidFill>
                <a:effectLst/>
              </a:rPr>
              <a:t> demonstrate their profound impact on personal and spiritual development. Engaging in regular study, reflection, mental exercises, and maintaining a healthy lifestyle supports cognitive function and mental health. Developing </a:t>
            </a:r>
            <a:r>
              <a:rPr lang="en-US" b="0" i="0" u="none" strike="noStrike" dirty="0" err="1">
                <a:solidFill>
                  <a:srgbClr val="000000"/>
                </a:solidFill>
                <a:effectLst/>
              </a:rPr>
              <a:t>Marifetullah</a:t>
            </a:r>
            <a:r>
              <a:rPr lang="en-US" b="0" i="0" u="none" strike="noStrike" dirty="0">
                <a:solidFill>
                  <a:srgbClr val="000000"/>
                </a:solidFill>
                <a:effectLst/>
              </a:rPr>
              <a:t> through mindful worship, Dhikr, study of religious texts, and community engagement enhances spiritual awareness, emotional well-being, and resilience. Both spiritual and scientific perspectives affirm the benefits of nurturing the mind and deepening one’s knowledge of Allah, leading to a more balanced, fulfilling, and enriched life.</a:t>
            </a:r>
          </a:p>
          <a:p>
            <a:pPr marL="457200" lvl="1" indent="0" algn="l">
              <a:buFont typeface="+mj-lt"/>
              <a:buNone/>
            </a:pPr>
            <a:endParaRPr lang="en-US" b="0" i="0" u="none" strike="noStrike" dirty="0">
              <a:solidFill>
                <a:srgbClr val="000000"/>
              </a:solidFill>
              <a:effectLst/>
            </a:endParaRPr>
          </a:p>
          <a:p>
            <a:pPr marL="0" indent="0">
              <a:buFont typeface="+mj-lt"/>
              <a:buNone/>
            </a:pPr>
            <a:endParaRPr lang="en-US" b="0" dirty="0"/>
          </a:p>
        </p:txBody>
      </p:sp>
      <p:sp>
        <p:nvSpPr>
          <p:cNvPr id="4" name="Slide Number Placeholder 3"/>
          <p:cNvSpPr>
            <a:spLocks noGrp="1"/>
          </p:cNvSpPr>
          <p:nvPr>
            <p:ph type="sldNum" sz="quarter" idx="5"/>
          </p:nvPr>
        </p:nvSpPr>
        <p:spPr/>
        <p:txBody>
          <a:bodyPr/>
          <a:lstStyle/>
          <a:p>
            <a:fld id="{1B6B717F-1DF5-A34E-869E-E329A9897BA9}" type="slidenum">
              <a:rPr lang="en-US" smtClean="0"/>
              <a:t>21</a:t>
            </a:fld>
            <a:endParaRPr lang="en-US"/>
          </a:p>
        </p:txBody>
      </p:sp>
    </p:spTree>
    <p:extLst>
      <p:ext uri="{BB962C8B-B14F-4D97-AF65-F5344CB8AC3E}">
        <p14:creationId xmlns:p14="http://schemas.microsoft.com/office/powerpoint/2010/main" val="730613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0" i="0" u="none" strike="noStrike" dirty="0">
                <a:solidFill>
                  <a:srgbClr val="000000"/>
                </a:solidFill>
                <a:effectLst/>
                <a:latin typeface="-webkit-standard"/>
              </a:rPr>
              <a:t>Emotions (His) in Islamic spirituality refer to the feelings and responses that arise within us due to various stimuli, including our interactions with others, our thoughts, and our experiences. Emotions play a significant role in our spiritual and mental well-being, guiding our reactions and behaviors.</a:t>
            </a:r>
          </a:p>
          <a:p>
            <a:pPr marL="0" indent="0">
              <a:buFont typeface="+mj-lt"/>
              <a:buNone/>
            </a:pPr>
            <a:endParaRPr lang="en-US" b="0" i="0" u="none" strike="noStrike" dirty="0">
              <a:solidFill>
                <a:srgbClr val="000000"/>
              </a:solidFill>
              <a:effectLst/>
              <a:latin typeface="-webkit-standard"/>
            </a:endParaRPr>
          </a:p>
          <a:p>
            <a:pPr marL="0" indent="0" algn="l">
              <a:buFont typeface="+mj-lt"/>
              <a:buNone/>
            </a:pPr>
            <a:r>
              <a:rPr lang="en-US" b="0" i="0" u="none" strike="noStrike" dirty="0">
                <a:solidFill>
                  <a:srgbClr val="000000"/>
                </a:solidFill>
                <a:effectLst/>
              </a:rPr>
              <a:t>Key Aspects of Emotions</a:t>
            </a:r>
          </a:p>
          <a:p>
            <a:pPr algn="l">
              <a:buFont typeface="+mj-lt"/>
              <a:buNone/>
            </a:pPr>
            <a:r>
              <a:rPr lang="en-US" b="0" i="0" u="none" strike="noStrike" dirty="0">
                <a:solidFill>
                  <a:srgbClr val="000000"/>
                </a:solidFill>
                <a:effectLst/>
              </a:rPr>
              <a:t>Love of Allah (</a:t>
            </a:r>
            <a:r>
              <a:rPr lang="en-US" b="0" i="0" u="none" strike="noStrike" dirty="0" err="1">
                <a:solidFill>
                  <a:srgbClr val="000000"/>
                </a:solidFill>
                <a:effectLst/>
              </a:rPr>
              <a:t>Muhabbetullah</a:t>
            </a:r>
            <a:r>
              <a:rPr lang="en-US" b="0" i="0" u="none" strike="noStrike" dirty="0">
                <a:solidFill>
                  <a:srgbClr val="000000"/>
                </a:solidFill>
                <a:effectLst/>
              </a:rPr>
              <a:t>):</a:t>
            </a:r>
          </a:p>
          <a:p>
            <a:pPr marL="457200" lvl="1" indent="0" algn="l">
              <a:buFont typeface="+mj-lt"/>
              <a:buNone/>
            </a:pPr>
            <a:r>
              <a:rPr lang="en-US" b="0" i="0" u="none" strike="noStrike" dirty="0">
                <a:solidFill>
                  <a:srgbClr val="000000"/>
                </a:solidFill>
                <a:effectLst/>
              </a:rPr>
              <a:t>Primary Goal: The ultimate purpose of our emotions is to foster a deep and abiding love for Allah. This love guides our actions and decisions, aligning them with divine will.</a:t>
            </a:r>
          </a:p>
          <a:p>
            <a:pPr marL="457200" lvl="1" indent="0" algn="l">
              <a:buFont typeface="+mj-lt"/>
              <a:buNone/>
            </a:pPr>
            <a:r>
              <a:rPr lang="en-US" b="0" i="0" u="none" strike="noStrike" dirty="0">
                <a:solidFill>
                  <a:srgbClr val="000000"/>
                </a:solidFill>
                <a:effectLst/>
              </a:rPr>
              <a:t>Expressions of Love: This can be expressed through worship, gratitude, and acts of kindness towards others.</a:t>
            </a:r>
          </a:p>
          <a:p>
            <a:pPr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Compassion and Empathy:</a:t>
            </a:r>
          </a:p>
          <a:p>
            <a:pPr marL="457200" lvl="1" indent="0" algn="l">
              <a:buFont typeface="+mj-lt"/>
              <a:buNone/>
            </a:pPr>
            <a:r>
              <a:rPr lang="en-US" b="0" i="0" u="none" strike="noStrike" dirty="0">
                <a:solidFill>
                  <a:srgbClr val="000000"/>
                </a:solidFill>
                <a:effectLst/>
              </a:rPr>
              <a:t>Towards Others: Emotions like compassion and empathy are essential in building strong, supportive relationships. They enable us to understand and share the feelings of others, fostering a sense of community and mutual support.</a:t>
            </a:r>
          </a:p>
          <a:p>
            <a:pPr marL="457200" lvl="1" indent="0" algn="l">
              <a:buFont typeface="+mj-lt"/>
              <a:buNone/>
            </a:pPr>
            <a:r>
              <a:rPr lang="en-US" b="0" i="0" u="none" strike="noStrike" dirty="0">
                <a:solidFill>
                  <a:srgbClr val="000000"/>
                </a:solidFill>
                <a:effectLst/>
              </a:rPr>
              <a:t>Service to Others: Acts of charity and service are manifestations of these emotions, helping us fulfill our social and religious obligations.</a:t>
            </a:r>
          </a:p>
          <a:p>
            <a:pPr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Patience and Resilience (</a:t>
            </a:r>
            <a:r>
              <a:rPr lang="en-US" b="0" i="0" u="none" strike="noStrike" dirty="0" err="1">
                <a:solidFill>
                  <a:srgbClr val="000000"/>
                </a:solidFill>
                <a:effectLst/>
              </a:rPr>
              <a:t>Sabr</a:t>
            </a:r>
            <a:r>
              <a:rPr lang="en-US" b="0" i="0" u="none" strike="noStrike" dirty="0">
                <a:solidFill>
                  <a:srgbClr val="000000"/>
                </a:solidFill>
                <a:effectLst/>
              </a:rPr>
              <a:t>):</a:t>
            </a:r>
          </a:p>
          <a:p>
            <a:pPr marL="457200" lvl="1" indent="0" algn="l">
              <a:buFont typeface="+mj-lt"/>
              <a:buNone/>
            </a:pPr>
            <a:r>
              <a:rPr lang="en-US" b="0" i="0" u="none" strike="noStrike" dirty="0">
                <a:solidFill>
                  <a:srgbClr val="000000"/>
                </a:solidFill>
                <a:effectLst/>
              </a:rPr>
              <a:t>Enduring Hardships: Emotions like patience help us endure difficulties and maintain our faith during challenging times. Patience is considered a key virtue in Islam, enabling believers to stay resilient and hopeful.</a:t>
            </a:r>
          </a:p>
          <a:p>
            <a:pPr marL="457200" lvl="1" indent="0" algn="l">
              <a:buFont typeface="+mj-lt"/>
              <a:buNone/>
            </a:pPr>
            <a:r>
              <a:rPr lang="en-US" b="0" i="0" u="none" strike="noStrike" dirty="0">
                <a:solidFill>
                  <a:srgbClr val="000000"/>
                </a:solidFill>
                <a:effectLst/>
              </a:rPr>
              <a:t>Perseverance: It encourages perseverance in the face of obstacles, fostering a strong and steadfast spirit.</a:t>
            </a:r>
          </a:p>
          <a:p>
            <a:pPr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Gratitude and Contentment (</a:t>
            </a:r>
            <a:r>
              <a:rPr lang="en-US" b="0" i="0" u="none" strike="noStrike" dirty="0" err="1">
                <a:solidFill>
                  <a:srgbClr val="000000"/>
                </a:solidFill>
                <a:effectLst/>
              </a:rPr>
              <a:t>Shukr</a:t>
            </a:r>
            <a:r>
              <a:rPr lang="en-US" b="0" i="0" u="none" strike="noStrike" dirty="0">
                <a:solidFill>
                  <a:srgbClr val="000000"/>
                </a:solidFill>
                <a:effectLst/>
              </a:rPr>
              <a:t>):</a:t>
            </a:r>
          </a:p>
          <a:p>
            <a:pPr marL="457200" lvl="1" indent="0" algn="l">
              <a:buFont typeface="+mj-lt"/>
              <a:buNone/>
            </a:pPr>
            <a:r>
              <a:rPr lang="en-US" b="0" i="0" u="none" strike="noStrike" dirty="0">
                <a:solidFill>
                  <a:srgbClr val="000000"/>
                </a:solidFill>
                <a:effectLst/>
              </a:rPr>
              <a:t>Appreciation: Gratitude for Allah’s blessings enhances our emotional well-being and contentment with what we have.</a:t>
            </a:r>
          </a:p>
          <a:p>
            <a:pPr marL="457200" lvl="1" indent="0" algn="l">
              <a:buFont typeface="+mj-lt"/>
              <a:buNone/>
            </a:pPr>
            <a:r>
              <a:rPr lang="en-US" b="0" i="0" u="none" strike="noStrike" dirty="0">
                <a:solidFill>
                  <a:srgbClr val="000000"/>
                </a:solidFill>
                <a:effectLst/>
              </a:rPr>
              <a:t>Positive Outlook: This emotion promotes a positive outlook on life, reducing feelings of envy and dissatisfaction.</a:t>
            </a:r>
          </a:p>
          <a:p>
            <a:pPr marL="0" indent="0">
              <a:buFont typeface="+mj-lt"/>
              <a:buNone/>
            </a:pPr>
            <a:endParaRPr lang="en-US" b="0" dirty="0"/>
          </a:p>
        </p:txBody>
      </p:sp>
      <p:sp>
        <p:nvSpPr>
          <p:cNvPr id="4" name="Slide Number Placeholder 3"/>
          <p:cNvSpPr>
            <a:spLocks noGrp="1"/>
          </p:cNvSpPr>
          <p:nvPr>
            <p:ph type="sldNum" sz="quarter" idx="5"/>
          </p:nvPr>
        </p:nvSpPr>
        <p:spPr/>
        <p:txBody>
          <a:bodyPr/>
          <a:lstStyle/>
          <a:p>
            <a:fld id="{1B6B717F-1DF5-A34E-869E-E329A9897BA9}" type="slidenum">
              <a:rPr lang="en-US" smtClean="0"/>
              <a:t>22</a:t>
            </a:fld>
            <a:endParaRPr lang="en-US"/>
          </a:p>
        </p:txBody>
      </p:sp>
    </p:spTree>
    <p:extLst>
      <p:ext uri="{BB962C8B-B14F-4D97-AF65-F5344CB8AC3E}">
        <p14:creationId xmlns:p14="http://schemas.microsoft.com/office/powerpoint/2010/main" val="2494924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mj-lt"/>
              <a:buNone/>
            </a:pPr>
            <a:r>
              <a:rPr lang="en-US" b="0" i="0" u="none" strike="noStrike" dirty="0">
                <a:solidFill>
                  <a:srgbClr val="000000"/>
                </a:solidFill>
                <a:effectLst/>
              </a:rPr>
              <a:t>How to Cultivate Positive Emotions</a:t>
            </a:r>
          </a:p>
          <a:p>
            <a:pPr marL="0" indent="0"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Regular Worship and Dhikr:</a:t>
            </a:r>
          </a:p>
          <a:p>
            <a:pPr marL="457200" lvl="1" indent="0" algn="l">
              <a:buFont typeface="+mj-lt"/>
              <a:buNone/>
            </a:pPr>
            <a:r>
              <a:rPr lang="en-US" b="0" i="0" u="none" strike="noStrike" dirty="0">
                <a:solidFill>
                  <a:srgbClr val="000000"/>
                </a:solidFill>
                <a:effectLst/>
              </a:rPr>
              <a:t>Prayer: Regular prayer strengthens our connection with Allah, fostering love, gratitude, and patience.</a:t>
            </a:r>
          </a:p>
          <a:p>
            <a:pPr marL="457200" lvl="1" indent="0" algn="l">
              <a:buFont typeface="+mj-lt"/>
              <a:buNone/>
            </a:pPr>
            <a:r>
              <a:rPr lang="en-US" b="0" i="0" u="none" strike="noStrike" dirty="0">
                <a:solidFill>
                  <a:srgbClr val="000000"/>
                </a:solidFill>
                <a:effectLst/>
              </a:rPr>
              <a:t>Remembrance: Engaging in Dhikr helps maintain a calm and peaceful state of mind, promoting positive emotions.</a:t>
            </a:r>
          </a:p>
          <a:p>
            <a:pPr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Reflection and Contemplation:</a:t>
            </a:r>
          </a:p>
          <a:p>
            <a:pPr marL="457200" lvl="1" indent="0" algn="l">
              <a:buFont typeface="+mj-lt"/>
              <a:buNone/>
            </a:pPr>
            <a:r>
              <a:rPr lang="en-US" b="0" i="0" u="none" strike="noStrike" dirty="0">
                <a:solidFill>
                  <a:srgbClr val="000000"/>
                </a:solidFill>
                <a:effectLst/>
              </a:rPr>
              <a:t>Gratitude Journaling: Writing down things we are grateful for can help reinforce positive emotions and a sense of contentment.</a:t>
            </a:r>
          </a:p>
          <a:p>
            <a:pPr marL="457200" lvl="1" indent="0" algn="l">
              <a:buFont typeface="+mj-lt"/>
              <a:buNone/>
            </a:pPr>
            <a:r>
              <a:rPr lang="en-US" b="0" i="0" u="none" strike="noStrike" dirty="0">
                <a:solidFill>
                  <a:srgbClr val="000000"/>
                </a:solidFill>
                <a:effectLst/>
              </a:rPr>
              <a:t>Contemplation of Allah’s Attributes: Reflecting on Allah’s mercy, wisdom, and generosity helps deepen our love and appreciation for Him.</a:t>
            </a:r>
          </a:p>
          <a:p>
            <a:pPr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Community Engagement:</a:t>
            </a:r>
          </a:p>
          <a:p>
            <a:pPr marL="457200" lvl="1" indent="0" algn="l">
              <a:buFont typeface="+mj-lt"/>
              <a:buNone/>
            </a:pPr>
            <a:r>
              <a:rPr lang="en-US" b="0" i="0" u="none" strike="noStrike" dirty="0">
                <a:solidFill>
                  <a:srgbClr val="000000"/>
                </a:solidFill>
                <a:effectLst/>
              </a:rPr>
              <a:t>Acts of Charity: Volunteering and helping others cultivate compassion and empathy, enhancing our emotional well-being.</a:t>
            </a:r>
          </a:p>
          <a:p>
            <a:pPr marL="457200" lvl="1" indent="0" algn="l">
              <a:buFont typeface="+mj-lt"/>
              <a:buNone/>
            </a:pPr>
            <a:r>
              <a:rPr lang="en-US" b="0" i="0" u="none" strike="noStrike" dirty="0">
                <a:solidFill>
                  <a:srgbClr val="000000"/>
                </a:solidFill>
                <a:effectLst/>
              </a:rPr>
              <a:t>Supportive Relationships: Building and maintaining supportive relationships within the community fosters a sense of belonging and mutual support.</a:t>
            </a:r>
          </a:p>
          <a:p>
            <a:pPr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Healthy Lifestyle:</a:t>
            </a:r>
          </a:p>
          <a:p>
            <a:pPr marL="457200" lvl="1" indent="0" algn="l">
              <a:buFont typeface="+mj-lt"/>
              <a:buNone/>
            </a:pPr>
            <a:r>
              <a:rPr lang="en-US" b="0" i="0" u="none" strike="noStrike" dirty="0">
                <a:solidFill>
                  <a:srgbClr val="000000"/>
                </a:solidFill>
                <a:effectLst/>
              </a:rPr>
              <a:t>Physical Health: Regular exercise and a balanced diet positively impact our emotional state, reducing stress and promoting overall well-being.</a:t>
            </a:r>
          </a:p>
          <a:p>
            <a:pPr marL="457200" lvl="1" indent="0" algn="l">
              <a:buFont typeface="+mj-lt"/>
              <a:buNone/>
            </a:pPr>
            <a:r>
              <a:rPr lang="en-US" b="0" i="0" u="none" strike="noStrike" dirty="0">
                <a:solidFill>
                  <a:srgbClr val="000000"/>
                </a:solidFill>
                <a:effectLst/>
              </a:rPr>
              <a:t>Mindfulness Practices: Practicing mindfulness and meditation helps manage stress and enhances emotional regulation.</a:t>
            </a:r>
          </a:p>
          <a:p>
            <a:pPr marL="0" indent="0">
              <a:buFont typeface="+mj-lt"/>
              <a:buNone/>
            </a:pPr>
            <a:endParaRPr lang="en-US" b="0" dirty="0"/>
          </a:p>
        </p:txBody>
      </p:sp>
      <p:sp>
        <p:nvSpPr>
          <p:cNvPr id="4" name="Slide Number Placeholder 3"/>
          <p:cNvSpPr>
            <a:spLocks noGrp="1"/>
          </p:cNvSpPr>
          <p:nvPr>
            <p:ph type="sldNum" sz="quarter" idx="5"/>
          </p:nvPr>
        </p:nvSpPr>
        <p:spPr/>
        <p:txBody>
          <a:bodyPr/>
          <a:lstStyle/>
          <a:p>
            <a:fld id="{1B6B717F-1DF5-A34E-869E-E329A9897BA9}" type="slidenum">
              <a:rPr lang="en-US" smtClean="0"/>
              <a:t>23</a:t>
            </a:fld>
            <a:endParaRPr lang="en-US"/>
          </a:p>
        </p:txBody>
      </p:sp>
    </p:spTree>
    <p:extLst>
      <p:ext uri="{BB962C8B-B14F-4D97-AF65-F5344CB8AC3E}">
        <p14:creationId xmlns:p14="http://schemas.microsoft.com/office/powerpoint/2010/main" val="1694030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mj-lt"/>
              <a:buNone/>
            </a:pPr>
            <a:r>
              <a:rPr lang="en-US" b="0" i="0" u="none" strike="noStrike" dirty="0">
                <a:solidFill>
                  <a:srgbClr val="000000"/>
                </a:solidFill>
                <a:effectLst/>
              </a:rPr>
              <a:t>Psychological Benefits of Positive Emotions</a:t>
            </a:r>
          </a:p>
          <a:p>
            <a:pPr marL="0" indent="0"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Enhanced Mental Health:</a:t>
            </a:r>
          </a:p>
          <a:p>
            <a:pPr marL="457200" lvl="1" indent="0" algn="l">
              <a:buFont typeface="+mj-lt"/>
              <a:buNone/>
            </a:pPr>
            <a:r>
              <a:rPr lang="en-US" b="0" i="0" u="none" strike="noStrike" dirty="0">
                <a:solidFill>
                  <a:srgbClr val="000000"/>
                </a:solidFill>
                <a:effectLst/>
              </a:rPr>
              <a:t>Reduction in Anxiety and Depression: Positive emotions like gratitude and love reduce symptoms of anxiety and depression, promoting mental health.</a:t>
            </a:r>
          </a:p>
          <a:p>
            <a:pPr marL="457200" lvl="1" indent="0" algn="l">
              <a:buFont typeface="+mj-lt"/>
              <a:buNone/>
            </a:pPr>
            <a:r>
              <a:rPr lang="en-US" b="0" i="0" u="none" strike="noStrike" dirty="0">
                <a:solidFill>
                  <a:srgbClr val="000000"/>
                </a:solidFill>
                <a:effectLst/>
              </a:rPr>
              <a:t>Stress Relief: Emotions such as patience and contentment help in managing stress effectively.</a:t>
            </a:r>
          </a:p>
          <a:p>
            <a:pPr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Improved Relationships:</a:t>
            </a:r>
          </a:p>
          <a:p>
            <a:pPr marL="457200" lvl="1" indent="0" algn="l">
              <a:buFont typeface="+mj-lt"/>
              <a:buNone/>
            </a:pPr>
            <a:r>
              <a:rPr lang="en-US" b="0" i="0" u="none" strike="noStrike" dirty="0">
                <a:solidFill>
                  <a:srgbClr val="000000"/>
                </a:solidFill>
                <a:effectLst/>
              </a:rPr>
              <a:t>Empathy and Compassion: Cultivating empathy and compassion strengthens personal and social relationships, providing emotional support.</a:t>
            </a:r>
          </a:p>
          <a:p>
            <a:pPr marL="457200" lvl="1" indent="0" algn="l">
              <a:buFont typeface="+mj-lt"/>
              <a:buNone/>
            </a:pPr>
            <a:r>
              <a:rPr lang="en-US" b="0" i="0" u="none" strike="noStrike" dirty="0">
                <a:solidFill>
                  <a:srgbClr val="000000"/>
                </a:solidFill>
                <a:effectLst/>
              </a:rPr>
              <a:t>Conflict Resolution: Positive emotions help in resolving conflicts amicably, fostering harmony and understanding.</a:t>
            </a:r>
          </a:p>
          <a:p>
            <a:pPr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Greater Resilience:</a:t>
            </a:r>
          </a:p>
          <a:p>
            <a:pPr marL="457200" lvl="1" indent="0" algn="l">
              <a:buFont typeface="+mj-lt"/>
              <a:buNone/>
            </a:pPr>
            <a:r>
              <a:rPr lang="en-US" b="0" i="0" u="none" strike="noStrike" dirty="0">
                <a:solidFill>
                  <a:srgbClr val="000000"/>
                </a:solidFill>
                <a:effectLst/>
              </a:rPr>
              <a:t>Coping with Adversity: Emotions like resilience and patience help individuals cope with adversity, enhancing their ability to bounce back from challenges.</a:t>
            </a:r>
          </a:p>
          <a:p>
            <a:pPr marL="457200" lvl="1" indent="0" algn="l">
              <a:buFont typeface="+mj-lt"/>
              <a:buNone/>
            </a:pPr>
            <a:r>
              <a:rPr lang="en-US" b="0" i="0" u="none" strike="noStrike" dirty="0">
                <a:solidFill>
                  <a:srgbClr val="000000"/>
                </a:solidFill>
                <a:effectLst/>
              </a:rPr>
              <a:t>Optimism: A positive emotional outlook fosters optimism, contributing to overall life satisfaction.</a:t>
            </a:r>
          </a:p>
          <a:p>
            <a:pPr algn="l">
              <a:buFont typeface="+mj-lt"/>
              <a:buNone/>
            </a:pPr>
            <a:endParaRPr lang="en-US" b="0" i="0" u="none" strike="noStrike" dirty="0">
              <a:solidFill>
                <a:srgbClr val="000000"/>
              </a:solidFill>
              <a:effectLst/>
            </a:endParaRPr>
          </a:p>
          <a:p>
            <a:pPr algn="l">
              <a:buFont typeface="+mj-lt"/>
              <a:buNone/>
            </a:pPr>
            <a:r>
              <a:rPr lang="en-US" b="0" i="0" u="none" strike="noStrike" dirty="0">
                <a:solidFill>
                  <a:srgbClr val="000000"/>
                </a:solidFill>
                <a:effectLst/>
              </a:rPr>
              <a:t>Neurobiological Benefits:</a:t>
            </a:r>
          </a:p>
          <a:p>
            <a:pPr marL="457200" lvl="1" indent="0" algn="l">
              <a:buFont typeface="+mj-lt"/>
              <a:buNone/>
            </a:pPr>
            <a:r>
              <a:rPr lang="en-US" b="0" i="0" u="none" strike="noStrike" dirty="0">
                <a:solidFill>
                  <a:srgbClr val="000000"/>
                </a:solidFill>
                <a:effectLst/>
              </a:rPr>
              <a:t>Brain Health: Positive emotions stimulate the release of neurotransmitters like dopamine and serotonin, which are crucial for maintaining mood balance and overall brain health.</a:t>
            </a:r>
          </a:p>
          <a:p>
            <a:pPr marL="457200" lvl="1" indent="0" algn="l">
              <a:buFont typeface="+mj-lt"/>
              <a:buNone/>
            </a:pPr>
            <a:r>
              <a:rPr lang="en-US" b="0" i="0" u="none" strike="noStrike" dirty="0">
                <a:solidFill>
                  <a:srgbClr val="000000"/>
                </a:solidFill>
                <a:effectLst/>
              </a:rPr>
              <a:t>Neuroplasticity: Engaging in practices that foster positive emotions can enhance neuroplasticity, improving cognitive function and emotional regulation.</a:t>
            </a:r>
          </a:p>
          <a:p>
            <a:pPr marL="0" indent="0" algn="l">
              <a:buFont typeface="+mj-lt"/>
              <a:buNone/>
            </a:pPr>
            <a:endParaRPr lang="en-US" b="0" i="0" u="none" strike="noStrike" dirty="0">
              <a:solidFill>
                <a:srgbClr val="000000"/>
              </a:solidFill>
              <a:effectLst/>
            </a:endParaRPr>
          </a:p>
          <a:p>
            <a:pPr marL="0" indent="0" algn="l">
              <a:buFont typeface="+mj-lt"/>
              <a:buNone/>
            </a:pPr>
            <a:r>
              <a:rPr lang="en-US" b="0" i="0" u="none" strike="noStrike" dirty="0">
                <a:solidFill>
                  <a:srgbClr val="000000"/>
                </a:solidFill>
                <a:effectLst/>
              </a:rPr>
              <a:t>Emotions (His) play a crucial role in our spiritual and mental well-being. By cultivating positive emotions like love for Allah, compassion, patience, and gratitude, we can enhance our emotional health and foster stronger relationships. Engaging in regular worship, reflection, community activities, and maintaining a healthy lifestyle supports the development of these emotions. The psychological benefits of nurturing positive emotions are well-supported by research, leading to improved mental health, greater resilience, and overall life satisfaction. Integrating these practices into daily life helps create a balanced, fulfilling, and spiritually enriched existence.</a:t>
            </a:r>
          </a:p>
          <a:p>
            <a:pPr marL="0" indent="0">
              <a:buFont typeface="+mj-lt"/>
              <a:buNone/>
            </a:pPr>
            <a:endParaRPr lang="en-US" b="0" dirty="0"/>
          </a:p>
        </p:txBody>
      </p:sp>
      <p:sp>
        <p:nvSpPr>
          <p:cNvPr id="4" name="Slide Number Placeholder 3"/>
          <p:cNvSpPr>
            <a:spLocks noGrp="1"/>
          </p:cNvSpPr>
          <p:nvPr>
            <p:ph type="sldNum" sz="quarter" idx="5"/>
          </p:nvPr>
        </p:nvSpPr>
        <p:spPr/>
        <p:txBody>
          <a:bodyPr/>
          <a:lstStyle/>
          <a:p>
            <a:fld id="{1B6B717F-1DF5-A34E-869E-E329A9897BA9}" type="slidenum">
              <a:rPr lang="en-US" smtClean="0"/>
              <a:t>24</a:t>
            </a:fld>
            <a:endParaRPr lang="en-US"/>
          </a:p>
        </p:txBody>
      </p:sp>
    </p:spTree>
    <p:extLst>
      <p:ext uri="{BB962C8B-B14F-4D97-AF65-F5344CB8AC3E}">
        <p14:creationId xmlns:p14="http://schemas.microsoft.com/office/powerpoint/2010/main" val="1739908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B717F-1DF5-A34E-869E-E329A9897BA9}" type="slidenum">
              <a:rPr lang="en-US" smtClean="0"/>
              <a:t>25</a:t>
            </a:fld>
            <a:endParaRPr lang="en-US"/>
          </a:p>
        </p:txBody>
      </p:sp>
    </p:spTree>
    <p:extLst>
      <p:ext uri="{BB962C8B-B14F-4D97-AF65-F5344CB8AC3E}">
        <p14:creationId xmlns:p14="http://schemas.microsoft.com/office/powerpoint/2010/main" val="873057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B717F-1DF5-A34E-869E-E329A9897BA9}" type="slidenum">
              <a:rPr lang="en-US" smtClean="0"/>
              <a:t>26</a:t>
            </a:fld>
            <a:endParaRPr lang="en-US"/>
          </a:p>
        </p:txBody>
      </p:sp>
    </p:spTree>
    <p:extLst>
      <p:ext uri="{BB962C8B-B14F-4D97-AF65-F5344CB8AC3E}">
        <p14:creationId xmlns:p14="http://schemas.microsoft.com/office/powerpoint/2010/main" val="668576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B717F-1DF5-A34E-869E-E329A9897BA9}" type="slidenum">
              <a:rPr lang="en-US" smtClean="0"/>
              <a:t>27</a:t>
            </a:fld>
            <a:endParaRPr lang="en-US"/>
          </a:p>
        </p:txBody>
      </p:sp>
    </p:spTree>
    <p:extLst>
      <p:ext uri="{BB962C8B-B14F-4D97-AF65-F5344CB8AC3E}">
        <p14:creationId xmlns:p14="http://schemas.microsoft.com/office/powerpoint/2010/main" val="3877814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B717F-1DF5-A34E-869E-E329A9897BA9}" type="slidenum">
              <a:rPr lang="en-US" smtClean="0"/>
              <a:t>29</a:t>
            </a:fld>
            <a:endParaRPr lang="en-US"/>
          </a:p>
        </p:txBody>
      </p:sp>
    </p:spTree>
    <p:extLst>
      <p:ext uri="{BB962C8B-B14F-4D97-AF65-F5344CB8AC3E}">
        <p14:creationId xmlns:p14="http://schemas.microsoft.com/office/powerpoint/2010/main" val="3337781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0000"/>
                </a:solidFill>
                <a:effectLst/>
              </a:rPr>
              <a:t>By applying the principles of the mind, will, emotions, and divine subtlety in a real-life problem-solving scenario with a friend, you can handle conflicts effectively and with emotional intelligence. Understanding the situation through reflective thinking, using willpower to stay disciplined and determined, managing emotions with compassion, patience, and gratitude, and utilizing spiritual insight and awareness align with Islamic teachings and promote a positive resolution. This holistic approach not only resolves the conflict but also contributes to personal growth, stronger friendships, and a spiritually enriched life.</a:t>
            </a:r>
          </a:p>
          <a:p>
            <a:endParaRPr lang="en-US" dirty="0"/>
          </a:p>
        </p:txBody>
      </p:sp>
      <p:sp>
        <p:nvSpPr>
          <p:cNvPr id="4" name="Slide Number Placeholder 3"/>
          <p:cNvSpPr>
            <a:spLocks noGrp="1"/>
          </p:cNvSpPr>
          <p:nvPr>
            <p:ph type="sldNum" sz="quarter" idx="5"/>
          </p:nvPr>
        </p:nvSpPr>
        <p:spPr/>
        <p:txBody>
          <a:bodyPr/>
          <a:lstStyle/>
          <a:p>
            <a:fld id="{1B6B717F-1DF5-A34E-869E-E329A9897BA9}" type="slidenum">
              <a:rPr lang="en-US" smtClean="0"/>
              <a:t>30</a:t>
            </a:fld>
            <a:endParaRPr lang="en-US"/>
          </a:p>
        </p:txBody>
      </p:sp>
    </p:spTree>
    <p:extLst>
      <p:ext uri="{BB962C8B-B14F-4D97-AF65-F5344CB8AC3E}">
        <p14:creationId xmlns:p14="http://schemas.microsoft.com/office/powerpoint/2010/main" val="1726408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conscience is a vital part of us that helps us distinguish between right and wrong and guides our moral and ethical behavior. It has four main components that are closely related to the mind: the divine subtlety, will, mind, and emotions. Each of these components plays a unique role. The divine subtlety allows us to sense and connect deeply with God's presence, providing spiritual insight and awareness. The will drives us to make decisions and take actions, especially those that align with worshiping and pleasing God. Emotions help us feel love, compassion, and empathy, guiding our interactions with others and our relationship with God. The mind, which processes thoughts and information, seeks to understand and gain knowledge, especially about God and His creation. Together, these components of the conscience work in harmony to help us live a balanced and righteous life. By nurturing and aligning these aspects with positive and spiritual goals, we can enhance our moral judgment, make better decisions, and deepen our connection with the divine, leading to a fulfilling and spiritually enriched life.</a:t>
            </a:r>
          </a:p>
        </p:txBody>
      </p:sp>
      <p:sp>
        <p:nvSpPr>
          <p:cNvPr id="4" name="Slide Number Placeholder 3"/>
          <p:cNvSpPr>
            <a:spLocks noGrp="1"/>
          </p:cNvSpPr>
          <p:nvPr>
            <p:ph type="sldNum" sz="quarter" idx="5"/>
          </p:nvPr>
        </p:nvSpPr>
        <p:spPr/>
        <p:txBody>
          <a:bodyPr/>
          <a:lstStyle/>
          <a:p>
            <a:fld id="{1B6B717F-1DF5-A34E-869E-E329A9897BA9}" type="slidenum">
              <a:rPr lang="en-US" smtClean="0"/>
              <a:t>3</a:t>
            </a:fld>
            <a:endParaRPr lang="en-US"/>
          </a:p>
        </p:txBody>
      </p:sp>
    </p:spTree>
    <p:extLst>
      <p:ext uri="{BB962C8B-B14F-4D97-AF65-F5344CB8AC3E}">
        <p14:creationId xmlns:p14="http://schemas.microsoft.com/office/powerpoint/2010/main" val="25213500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B717F-1DF5-A34E-869E-E329A9897BA9}" type="slidenum">
              <a:rPr lang="en-US" smtClean="0"/>
              <a:t>31</a:t>
            </a:fld>
            <a:endParaRPr lang="en-US"/>
          </a:p>
        </p:txBody>
      </p:sp>
    </p:spTree>
    <p:extLst>
      <p:ext uri="{BB962C8B-B14F-4D97-AF65-F5344CB8AC3E}">
        <p14:creationId xmlns:p14="http://schemas.microsoft.com/office/powerpoint/2010/main" val="2146981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B717F-1DF5-A34E-869E-E329A9897BA9}" type="slidenum">
              <a:rPr lang="en-US" smtClean="0"/>
              <a:t>32</a:t>
            </a:fld>
            <a:endParaRPr lang="en-US"/>
          </a:p>
        </p:txBody>
      </p:sp>
    </p:spTree>
    <p:extLst>
      <p:ext uri="{BB962C8B-B14F-4D97-AF65-F5344CB8AC3E}">
        <p14:creationId xmlns:p14="http://schemas.microsoft.com/office/powerpoint/2010/main" val="261050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webkit-standard"/>
              </a:rPr>
              <a:t>Divine Subtlety is like practicing mindfulness with a specific focus on spiritual awareness and connection with God. It involves being fully present in the moment but also attuned to the divine presence and attributes in every aspect of life. Regular spiritual practices, such as prayer, meditation, and Dhikr, help develop this subtle awareness, leading to a life filled with spiritual insight, purpose, and a deep sense of closeness to the Creator.</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Divine Subtlety, or </a:t>
            </a:r>
            <a:r>
              <a:rPr lang="en-US" b="0" i="0" u="none" strike="noStrike" dirty="0" err="1">
                <a:solidFill>
                  <a:srgbClr val="000000"/>
                </a:solidFill>
                <a:effectLst/>
                <a:latin typeface="-webkit-standard"/>
              </a:rPr>
              <a:t>Latîfe-i</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Rabbâniye</a:t>
            </a:r>
            <a:r>
              <a:rPr lang="en-US" b="0" i="0" u="none" strike="noStrike" dirty="0">
                <a:solidFill>
                  <a:srgbClr val="000000"/>
                </a:solidFill>
                <a:effectLst/>
                <a:latin typeface="-webkit-standard"/>
              </a:rPr>
              <a:t>, is a concept in Islamic spirituality that refers to a deeper, more refined aspect of the human soul. This component is concerned with spiritual perception and insight, allowing a person to connect with and perceive the divine presence more intimately.</a:t>
            </a:r>
          </a:p>
          <a:p>
            <a:endParaRPr lang="en-US" b="0" i="0" u="none" strike="noStrike" dirty="0">
              <a:solidFill>
                <a:srgbClr val="000000"/>
              </a:solidFill>
              <a:effectLst/>
              <a:latin typeface="-webkit-standard"/>
            </a:endParaRPr>
          </a:p>
          <a:p>
            <a:r>
              <a:rPr lang="en-US" dirty="0"/>
              <a:t>Divine Subtlety, or </a:t>
            </a:r>
            <a:r>
              <a:rPr lang="en-US" dirty="0" err="1"/>
              <a:t>Latîfe-i</a:t>
            </a:r>
            <a:r>
              <a:rPr lang="en-US" dirty="0"/>
              <a:t> </a:t>
            </a:r>
            <a:r>
              <a:rPr lang="en-US" dirty="0" err="1"/>
              <a:t>Rabbâniye</a:t>
            </a:r>
            <a:r>
              <a:rPr lang="en-US" dirty="0"/>
              <a:t>, is a special part of our soul that helps us sense and understand the presence of God in a deep and meaningful way. It involves being very sensitive and aware of spiritual things, having a pure heart and mind, and understanding truths that go beyond ordinary knowledge. In everyday life, we can apply the characteristics of Divine Subtlety by engaging in regular spiritual practices like praying, meditating, and remembering Allah (Dhikr). These activities help keep our hearts and minds connected to God. We should also strive to keep our thoughts and hearts pure by seeking forgiveness for our mistakes and staying away from things that distract us from God. Spending time with good, righteous people and participating in community activities can support our spiritual growth. By reflecting on God's qualities and noticing the signs of His presence in our daily experiences, we can become more aware of and connected to Him. This way, Divine Subtlety helps guide our actions, decisions, and interactions, leading us to live a life full of purpose, wisdom, and a strong connection to our Creator.</a:t>
            </a:r>
          </a:p>
          <a:p>
            <a:endParaRPr lang="en-US" dirty="0"/>
          </a:p>
        </p:txBody>
      </p:sp>
      <p:sp>
        <p:nvSpPr>
          <p:cNvPr id="4" name="Slide Number Placeholder 3"/>
          <p:cNvSpPr>
            <a:spLocks noGrp="1"/>
          </p:cNvSpPr>
          <p:nvPr>
            <p:ph type="sldNum" sz="quarter" idx="5"/>
          </p:nvPr>
        </p:nvSpPr>
        <p:spPr/>
        <p:txBody>
          <a:bodyPr/>
          <a:lstStyle/>
          <a:p>
            <a:fld id="{1B6B717F-1DF5-A34E-869E-E329A9897BA9}" type="slidenum">
              <a:rPr lang="en-US" smtClean="0"/>
              <a:t>4</a:t>
            </a:fld>
            <a:endParaRPr lang="en-US"/>
          </a:p>
        </p:txBody>
      </p:sp>
    </p:spTree>
    <p:extLst>
      <p:ext uri="{BB962C8B-B14F-4D97-AF65-F5344CB8AC3E}">
        <p14:creationId xmlns:p14="http://schemas.microsoft.com/office/powerpoint/2010/main" val="467924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Latîfe-i</a:t>
            </a:r>
            <a:r>
              <a:rPr lang="en-US" dirty="0"/>
              <a:t> </a:t>
            </a:r>
            <a:r>
              <a:rPr lang="en-US" dirty="0" err="1"/>
              <a:t>Rabbâniye</a:t>
            </a:r>
            <a:r>
              <a:rPr lang="en-US" dirty="0"/>
              <a:t>, or Divine Subtlety, is like a special part of our soul that helps us sense and understand God's presence in a deep way. Here’s a simpler breakdown:</a:t>
            </a:r>
          </a:p>
          <a:p>
            <a:endParaRPr lang="en-US" dirty="0"/>
          </a:p>
          <a:p>
            <a:r>
              <a:rPr lang="en-US" dirty="0"/>
              <a:t>1. Refinement: This means keeping our hearts and minds clean from bad thoughts and actions so we can clearly feel and understand God's presence.</a:t>
            </a:r>
          </a:p>
          <a:p>
            <a:endParaRPr lang="en-US" dirty="0"/>
          </a:p>
          <a:p>
            <a:r>
              <a:rPr lang="en-US" dirty="0"/>
              <a:t>2. Subtlety: It’s about being very sensitive and aware of spiritual things that aren't always obvious. It’s like having a heightened sense of spiritual awareness.</a:t>
            </a:r>
          </a:p>
          <a:p>
            <a:endParaRPr lang="en-US" dirty="0"/>
          </a:p>
          <a:p>
            <a:r>
              <a:rPr lang="en-US" dirty="0"/>
              <a:t>3. Inner Knowledge: This is the deep understanding and wisdom about spiritual truths that comes from this awareness. It's knowing things about God and spirituality that we might not learn through regular thinking or study.</a:t>
            </a:r>
          </a:p>
          <a:p>
            <a:endParaRPr lang="en-US" dirty="0"/>
          </a:p>
          <a:p>
            <a:r>
              <a:rPr lang="en-US" dirty="0"/>
              <a:t>When we develop </a:t>
            </a:r>
            <a:r>
              <a:rPr lang="en-US" dirty="0" err="1"/>
              <a:t>Latîfe-i</a:t>
            </a:r>
            <a:r>
              <a:rPr lang="en-US" dirty="0"/>
              <a:t> </a:t>
            </a:r>
            <a:r>
              <a:rPr lang="en-US" dirty="0" err="1"/>
              <a:t>Rabbâniye</a:t>
            </a:r>
            <a:r>
              <a:rPr lang="en-US" dirty="0"/>
              <a:t>, it makes our mind and conscience more tuned in to God's guidance. This helps us make better decisions, live more purposefully, and feel closer to God.</a:t>
            </a:r>
          </a:p>
        </p:txBody>
      </p:sp>
      <p:sp>
        <p:nvSpPr>
          <p:cNvPr id="4" name="Slide Number Placeholder 3"/>
          <p:cNvSpPr>
            <a:spLocks noGrp="1"/>
          </p:cNvSpPr>
          <p:nvPr>
            <p:ph type="sldNum" sz="quarter" idx="5"/>
          </p:nvPr>
        </p:nvSpPr>
        <p:spPr/>
        <p:txBody>
          <a:bodyPr/>
          <a:lstStyle/>
          <a:p>
            <a:fld id="{1B6B717F-1DF5-A34E-869E-E329A9897BA9}" type="slidenum">
              <a:rPr lang="en-US" smtClean="0"/>
              <a:t>5</a:t>
            </a:fld>
            <a:endParaRPr lang="en-US"/>
          </a:p>
        </p:txBody>
      </p:sp>
    </p:spTree>
    <p:extLst>
      <p:ext uri="{BB962C8B-B14F-4D97-AF65-F5344CB8AC3E}">
        <p14:creationId xmlns:p14="http://schemas.microsoft.com/office/powerpoint/2010/main" val="931934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psychological benefits associated with </a:t>
            </a:r>
            <a:r>
              <a:rPr lang="en-US" dirty="0" err="1"/>
              <a:t>Latîfe-i</a:t>
            </a:r>
            <a:r>
              <a:rPr lang="en-US" dirty="0"/>
              <a:t> </a:t>
            </a:r>
            <a:r>
              <a:rPr lang="en-US" dirty="0" err="1"/>
              <a:t>Rabbâniye</a:t>
            </a:r>
            <a:r>
              <a:rPr lang="en-US" dirty="0"/>
              <a:t> (Divine Subtlety) are supported by scientific research, particularly in the fields of psychology and neuroscience. Here’s how some of these benefits align with scientific findings:</a:t>
            </a:r>
          </a:p>
          <a:p>
            <a:endParaRPr lang="en-US" dirty="0"/>
          </a:p>
          <a:p>
            <a:r>
              <a:rPr lang="en-US" dirty="0"/>
              <a:t>Scientific Support for Benefits of </a:t>
            </a:r>
            <a:r>
              <a:rPr lang="en-US" dirty="0" err="1"/>
              <a:t>Latîfe-i</a:t>
            </a:r>
            <a:r>
              <a:rPr lang="en-US" dirty="0"/>
              <a:t> </a:t>
            </a:r>
            <a:r>
              <a:rPr lang="en-US" dirty="0" err="1"/>
              <a:t>Rabbâniye</a:t>
            </a:r>
            <a:endParaRPr lang="en-US" dirty="0"/>
          </a:p>
          <a:p>
            <a:endParaRPr lang="en-US" dirty="0"/>
          </a:p>
          <a:p>
            <a:r>
              <a:rPr lang="en-US" dirty="0"/>
              <a:t>Enhanced Emotional Well-Being</a:t>
            </a:r>
          </a:p>
          <a:p>
            <a:r>
              <a:rPr lang="en-US" dirty="0"/>
              <a:t>- Research Findings: Studies have shown that regular engagement in spiritual practices such as prayer, meditation, and mindfulness can significantly improve emotional well-being. These practices reduce symptoms of anxiety and depression and increase overall emotional stability.</a:t>
            </a:r>
          </a:p>
          <a:p>
            <a:r>
              <a:rPr lang="en-US" dirty="0"/>
              <a:t>- Supporting Studies: A study published in *JAMA Psychiatry* found that individuals who engage in regular spiritual practices have lower rates of depression and anxiety.</a:t>
            </a:r>
          </a:p>
          <a:p>
            <a:endParaRPr lang="en-US" dirty="0"/>
          </a:p>
          <a:p>
            <a:r>
              <a:rPr lang="en-US" dirty="0"/>
              <a:t>Greater Resilience and Coping Ability</a:t>
            </a:r>
          </a:p>
          <a:p>
            <a:r>
              <a:rPr lang="en-US" dirty="0"/>
              <a:t>- Research Findings: Spiritual beliefs and practices are associated with greater resilience and better coping strategies. Individuals with strong spiritual beliefs often have a more positive outlook on life and are better equipped to handle stress.</a:t>
            </a:r>
          </a:p>
          <a:p>
            <a:r>
              <a:rPr lang="en-US" dirty="0"/>
              <a:t>- Supporting Studies: Research published in *Psychological Medicine* suggests that spirituality can act as a buffer against stress, providing individuals with a sense of meaning and purpose that enhances their resilience.</a:t>
            </a:r>
          </a:p>
          <a:p>
            <a:endParaRPr lang="en-US" dirty="0"/>
          </a:p>
          <a:p>
            <a:r>
              <a:rPr lang="en-US" dirty="0"/>
              <a:t>Improved Focus and Clarity</a:t>
            </a:r>
          </a:p>
          <a:p>
            <a:r>
              <a:rPr lang="en-US" dirty="0"/>
              <a:t>- Research Findings: Mindfulness and meditation practices improve cognitive functions, including focus and mental clarity. These practices help clear the mind of distractions, allowing for better concentration on tasks.</a:t>
            </a:r>
          </a:p>
          <a:p>
            <a:r>
              <a:rPr lang="en-US" dirty="0"/>
              <a:t>- Supporting Studies: A study in *Frontiers in Psychology* demonstrated that mindfulness meditation improves attention and cognitive flexibility, leading to enhanced focus and mental clarity.</a:t>
            </a:r>
          </a:p>
          <a:p>
            <a:endParaRPr lang="en-US" dirty="0"/>
          </a:p>
          <a:p>
            <a:r>
              <a:rPr lang="en-US" dirty="0"/>
              <a:t>Increased Empathy and Compassion</a:t>
            </a:r>
          </a:p>
          <a:p>
            <a:r>
              <a:rPr lang="en-US" dirty="0"/>
              <a:t>- Research Findings: Spiritual practices that foster empathy and compassion, such as loving-kindness meditation, have been shown to increase prosocial behaviors and emotional intelligence.</a:t>
            </a:r>
          </a:p>
          <a:p>
            <a:r>
              <a:rPr lang="en-US" dirty="0"/>
              <a:t>- Supporting Studies: Research in *Social Cognitive and Affective Neuroscience* found that loving-kindness meditation increases activity in brain regions associated with empathy and emotional processing.</a:t>
            </a:r>
          </a:p>
          <a:p>
            <a:endParaRPr lang="en-US" dirty="0"/>
          </a:p>
          <a:p>
            <a:r>
              <a:rPr lang="en-US" dirty="0"/>
              <a:t>Enhanced Self-Awareness and Personal Growth</a:t>
            </a:r>
          </a:p>
          <a:p>
            <a:r>
              <a:rPr lang="en-US" dirty="0"/>
              <a:t>- Research Findings: Self-reflection and spiritual practices contribute to greater self-awareness and personal growth. These practices encourage individuals to examine their thoughts, behaviors, and motivations, leading to continuous self-improvement.</a:t>
            </a:r>
          </a:p>
          <a:p>
            <a:r>
              <a:rPr lang="en-US" dirty="0"/>
              <a:t>- Supporting Studies: A study in *The Journal of Positive Psychology* found that self-reflection practices enhance self-awareness and contribute to personal growth and well-being.</a:t>
            </a:r>
          </a:p>
          <a:p>
            <a:endParaRPr lang="en-US" dirty="0"/>
          </a:p>
          <a:p>
            <a:r>
              <a:rPr lang="en-US" dirty="0"/>
              <a:t>Reduction in Negative Behavioral Patterns</a:t>
            </a:r>
          </a:p>
          <a:p>
            <a:r>
              <a:rPr lang="en-US" dirty="0"/>
              <a:t>- Research Findings: Mindfulness and spiritual practices help reduce negative behaviors by promoting self-control and mindfulness. These practices encourage individuals to be more aware of their actions and their consequences.</a:t>
            </a:r>
          </a:p>
          <a:p>
            <a:r>
              <a:rPr lang="en-US" dirty="0"/>
              <a:t>- Supporting Studies: Research in *Clinical Psychology Review* indicates that mindfulness-based interventions are effective in reducing substance abuse and other harmful behaviors.</a:t>
            </a:r>
          </a:p>
          <a:p>
            <a:endParaRPr lang="en-US" dirty="0"/>
          </a:p>
          <a:p>
            <a:r>
              <a:rPr lang="en-US" dirty="0"/>
              <a:t>Neurobiological Insights</a:t>
            </a:r>
          </a:p>
          <a:p>
            <a:r>
              <a:rPr lang="en-US" dirty="0"/>
              <a:t>- Research Findings: Neuroimaging studies have shown that spiritual practices can lead to structural and functional changes in the brain. These changes are associated with improved emotional regulation, increased compassion, and enhanced self-awareness.</a:t>
            </a:r>
          </a:p>
          <a:p>
            <a:r>
              <a:rPr lang="en-US" dirty="0"/>
              <a:t>- Supporting Studies: Studies published in *</a:t>
            </a:r>
            <a:r>
              <a:rPr lang="en-US" dirty="0" err="1"/>
              <a:t>NeuroReport</a:t>
            </a:r>
            <a:r>
              <a:rPr lang="en-US" dirty="0"/>
              <a:t>* and *Cerebral Cortex* found that meditation and spiritual practices strengthen neural pathways related to emotional regulation and self-awareness.</a:t>
            </a:r>
          </a:p>
          <a:p>
            <a:endParaRPr lang="en-US" dirty="0"/>
          </a:p>
        </p:txBody>
      </p:sp>
      <p:sp>
        <p:nvSpPr>
          <p:cNvPr id="4" name="Slide Number Placeholder 3"/>
          <p:cNvSpPr>
            <a:spLocks noGrp="1"/>
          </p:cNvSpPr>
          <p:nvPr>
            <p:ph type="sldNum" sz="quarter" idx="5"/>
          </p:nvPr>
        </p:nvSpPr>
        <p:spPr/>
        <p:txBody>
          <a:bodyPr/>
          <a:lstStyle/>
          <a:p>
            <a:fld id="{1B6B717F-1DF5-A34E-869E-E329A9897BA9}" type="slidenum">
              <a:rPr lang="en-US" smtClean="0"/>
              <a:t>6</a:t>
            </a:fld>
            <a:endParaRPr lang="en-US"/>
          </a:p>
        </p:txBody>
      </p:sp>
    </p:spTree>
    <p:extLst>
      <p:ext uri="{BB962C8B-B14F-4D97-AF65-F5344CB8AC3E}">
        <p14:creationId xmlns:p14="http://schemas.microsoft.com/office/powerpoint/2010/main" val="919406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Practical Applications</a:t>
            </a:r>
          </a:p>
          <a:p>
            <a:endParaRPr lang="en-US" dirty="0"/>
          </a:p>
          <a:p>
            <a:r>
              <a:rPr lang="en-US" dirty="0"/>
              <a:t>1. Mindfulness and Meditation: Practices such as mindfulness and meditation are scientifically proven to enhance emotional regulation, focus, and empathy.</a:t>
            </a:r>
          </a:p>
          <a:p>
            <a:r>
              <a:rPr lang="en-US" dirty="0"/>
              <a:t>2. Reflective Journaling: Journaling has been shown to improve self-awareness and personal growth, as supported by research in psychology.</a:t>
            </a:r>
          </a:p>
          <a:p>
            <a:r>
              <a:rPr lang="en-US" dirty="0"/>
              <a:t>3. Community Engagement: Engaging in community and social activities fosters a sense of belonging and enhances emotional well-being, supported by social psychology research.</a:t>
            </a:r>
          </a:p>
          <a:p>
            <a:r>
              <a:rPr lang="en-US" dirty="0"/>
              <a:t>4. Contemplation of Nature: Spending time in nature has been linked to reduced stress and improved mental health, as documented in environmental psychology studies.</a:t>
            </a:r>
          </a:p>
          <a:p>
            <a:endParaRPr lang="en-US" dirty="0"/>
          </a:p>
          <a:p>
            <a:r>
              <a:rPr lang="en-US" dirty="0"/>
              <a:t>Many of the psychological benefits of </a:t>
            </a:r>
            <a:r>
              <a:rPr lang="en-US" dirty="0" err="1"/>
              <a:t>Latîfe-i</a:t>
            </a:r>
            <a:r>
              <a:rPr lang="en-US" dirty="0"/>
              <a:t> </a:t>
            </a:r>
            <a:r>
              <a:rPr lang="en-US" dirty="0" err="1"/>
              <a:t>Rabbâniye</a:t>
            </a:r>
            <a:r>
              <a:rPr lang="en-US" dirty="0"/>
              <a:t> (Divine Subtlety) are supported by scientific research. These benefits include enhanced emotional well-being, greater resilience, improved focus and clarity, increased empathy and compassion, heightened self-awareness, and reduced negative behaviors. By integrating practices that cultivate Divine Subtlety into daily life, individuals can achieve a more balanced, fulfilling, and psychologically enriched existence, supported by both spiritual wisdom and scientific evidence.</a:t>
            </a:r>
          </a:p>
          <a:p>
            <a:endParaRPr lang="en-US" dirty="0"/>
          </a:p>
        </p:txBody>
      </p:sp>
      <p:sp>
        <p:nvSpPr>
          <p:cNvPr id="4" name="Slide Number Placeholder 3"/>
          <p:cNvSpPr>
            <a:spLocks noGrp="1"/>
          </p:cNvSpPr>
          <p:nvPr>
            <p:ph type="sldNum" sz="quarter" idx="5"/>
          </p:nvPr>
        </p:nvSpPr>
        <p:spPr/>
        <p:txBody>
          <a:bodyPr/>
          <a:lstStyle/>
          <a:p>
            <a:fld id="{1B6B717F-1DF5-A34E-869E-E329A9897BA9}" type="slidenum">
              <a:rPr lang="en-US" smtClean="0"/>
              <a:t>7</a:t>
            </a:fld>
            <a:endParaRPr lang="en-US"/>
          </a:p>
        </p:txBody>
      </p:sp>
    </p:spTree>
    <p:extLst>
      <p:ext uri="{BB962C8B-B14F-4D97-AF65-F5344CB8AC3E}">
        <p14:creationId xmlns:p14="http://schemas.microsoft.com/office/powerpoint/2010/main" val="2750562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Irade</a:t>
            </a:r>
            <a:r>
              <a:rPr lang="en-US" dirty="0"/>
              <a:t>, or will, is the inner strength that helps us make decisions and take actions, especially those that align with our spiritual and moral values. It’s like a force inside us that keeps us committed to our goals, even when things get tough. Willpower helps us live intentionally, making conscious choices that lead us towards worshiping and serving Allah. It involves self-discipline, which means controlling our desires and impulses to follow Islamic teachings and avoid sinful behavior.</a:t>
            </a:r>
          </a:p>
          <a:p>
            <a:endParaRPr lang="en-US" dirty="0"/>
          </a:p>
          <a:p>
            <a:r>
              <a:rPr lang="en-US" dirty="0"/>
              <a:t>To strengthen our will, we can practice regular worship, like praying (Salah) and fasting (Sawm). These activities build discipline and self-control. Setting clear spiritual goals, such as learning more about the Qur'an or improving our character, gives our will direction and purpose. Developing positive habits, like regular exercise and healthy eating, also builds willpower. It’s important to avoid negative influences and surround ourselves with supportive people who encourage our spiritual growth. Having a mentor or a spiritual guide can provide additional support and advice.</a:t>
            </a:r>
          </a:p>
          <a:p>
            <a:endParaRPr lang="en-US" dirty="0"/>
          </a:p>
          <a:p>
            <a:r>
              <a:rPr lang="en-US" dirty="0"/>
              <a:t>In everyday life, </a:t>
            </a:r>
            <a:r>
              <a:rPr lang="en-US" dirty="0" err="1"/>
              <a:t>irade</a:t>
            </a:r>
            <a:r>
              <a:rPr lang="en-US" dirty="0"/>
              <a:t> helps us make deliberate, positive choices. For example, we can choose to be kind instead of getting angry or patient instead of frustrated. It helps us establish routines that include time for prayer and reflection, face and overcome challenges with resilience, and continuously work on personal growth and self-improvement. By strengthening our will, we can live a more purposeful, disciplined, and spiritually enriched life.</a:t>
            </a:r>
          </a:p>
        </p:txBody>
      </p:sp>
      <p:sp>
        <p:nvSpPr>
          <p:cNvPr id="4" name="Slide Number Placeholder 3"/>
          <p:cNvSpPr>
            <a:spLocks noGrp="1"/>
          </p:cNvSpPr>
          <p:nvPr>
            <p:ph type="sldNum" sz="quarter" idx="5"/>
          </p:nvPr>
        </p:nvSpPr>
        <p:spPr/>
        <p:txBody>
          <a:bodyPr/>
          <a:lstStyle/>
          <a:p>
            <a:fld id="{1B6B717F-1DF5-A34E-869E-E329A9897BA9}" type="slidenum">
              <a:rPr lang="en-US" smtClean="0"/>
              <a:t>8</a:t>
            </a:fld>
            <a:endParaRPr lang="en-US"/>
          </a:p>
        </p:txBody>
      </p:sp>
    </p:spTree>
    <p:extLst>
      <p:ext uri="{BB962C8B-B14F-4D97-AF65-F5344CB8AC3E}">
        <p14:creationId xmlns:p14="http://schemas.microsoft.com/office/powerpoint/2010/main" val="1924131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will, or </a:t>
            </a:r>
            <a:r>
              <a:rPr lang="en-US" dirty="0" err="1"/>
              <a:t>irade</a:t>
            </a:r>
            <a:r>
              <a:rPr lang="en-US" dirty="0"/>
              <a:t>, properly is like a farmer working diligently all year to ensure a successful harvest. Just as the farmer must consistently tend to their crops—planting, watering, and protecting them from weeds and pests—our will requires regular effort and discipline. By engaging in spiritual practices, setting clear goals, and maintaining positive habits, we cultivate and strengthen our willpower. This continuous effort, much like the farmer's, leads to a bountiful spiritual harvest, where we achieve personal growth, stronger faith, and a deeper connection with Allah.</a:t>
            </a:r>
          </a:p>
        </p:txBody>
      </p:sp>
      <p:sp>
        <p:nvSpPr>
          <p:cNvPr id="4" name="Slide Number Placeholder 3"/>
          <p:cNvSpPr>
            <a:spLocks noGrp="1"/>
          </p:cNvSpPr>
          <p:nvPr>
            <p:ph type="sldNum" sz="quarter" idx="5"/>
          </p:nvPr>
        </p:nvSpPr>
        <p:spPr/>
        <p:txBody>
          <a:bodyPr/>
          <a:lstStyle/>
          <a:p>
            <a:fld id="{1B6B717F-1DF5-A34E-869E-E329A9897BA9}" type="slidenum">
              <a:rPr lang="en-US" smtClean="0"/>
              <a:t>9</a:t>
            </a:fld>
            <a:endParaRPr lang="en-US"/>
          </a:p>
        </p:txBody>
      </p:sp>
    </p:spTree>
    <p:extLst>
      <p:ext uri="{BB962C8B-B14F-4D97-AF65-F5344CB8AC3E}">
        <p14:creationId xmlns:p14="http://schemas.microsoft.com/office/powerpoint/2010/main" val="1898319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BC55-5864-427B-84CF-6441AA82BD0B}"/>
              </a:ext>
            </a:extLst>
          </p:cNvPr>
          <p:cNvSpPr>
            <a:spLocks noGrp="1"/>
          </p:cNvSpPr>
          <p:nvPr>
            <p:ph type="ctrTitle"/>
          </p:nvPr>
        </p:nvSpPr>
        <p:spPr>
          <a:xfrm>
            <a:off x="966745" y="1205037"/>
            <a:ext cx="7744993" cy="2541336"/>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FEB52BDB-18E0-4991-A6F2-7AD5420153F2}"/>
              </a:ext>
            </a:extLst>
          </p:cNvPr>
          <p:cNvSpPr>
            <a:spLocks noGrp="1"/>
          </p:cNvSpPr>
          <p:nvPr>
            <p:ph type="subTitle" idx="1"/>
          </p:nvPr>
        </p:nvSpPr>
        <p:spPr>
          <a:xfrm>
            <a:off x="966745" y="3949332"/>
            <a:ext cx="7744993" cy="2006735"/>
          </a:xfrm>
        </p:spPr>
        <p:txBody>
          <a:bodyPr>
            <a:normAutofit/>
          </a:bodyPr>
          <a:lstStyle>
            <a:lvl1pPr marL="0" indent="0" algn="l">
              <a:buNone/>
              <a:defRPr sz="20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F0ABC6-907E-47DE-8E40-61F2DD1B408B}"/>
              </a:ext>
            </a:extLst>
          </p:cNvPr>
          <p:cNvSpPr>
            <a:spLocks noGrp="1"/>
          </p:cNvSpPr>
          <p:nvPr>
            <p:ph type="dt" sz="half" idx="10"/>
          </p:nvPr>
        </p:nvSpPr>
        <p:spPr/>
        <p:txBody>
          <a:bodyPr/>
          <a:lstStyle/>
          <a:p>
            <a:fld id="{11008460-8B2F-4AAA-A4E2-10730069204C}" type="datetimeFigureOut">
              <a:rPr lang="en-US" smtClean="0"/>
              <a:t>10/20/24</a:t>
            </a:fld>
            <a:endParaRPr lang="en-US"/>
          </a:p>
        </p:txBody>
      </p:sp>
      <p:sp>
        <p:nvSpPr>
          <p:cNvPr id="5" name="Footer Placeholder 4">
            <a:extLst>
              <a:ext uri="{FF2B5EF4-FFF2-40B4-BE49-F238E27FC236}">
                <a16:creationId xmlns:a16="http://schemas.microsoft.com/office/drawing/2014/main" id="{158AB158-6097-43A1-90B6-406F93670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E077-FF20-4DD9-92B5-EE1C4D615C6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486423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071ABCB-C306-49F0-8D5D-0B890583C1CE}"/>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24A67F94-2250-4B3A-8424-1BC0A0BCB3FF}"/>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FB942D8-95BE-4CFD-BFCC-26209EC192CE}"/>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9DF6499A-D398-4CBC-AA22-4277539430FC}"/>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0D91493C-6480-4A3F-8836-1727CBA3C849}"/>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A546BFEE-D3D9-4B18-BA88-49F7C7D266E7}"/>
              </a:ext>
            </a:extLst>
          </p:cNvPr>
          <p:cNvSpPr>
            <a:spLocks noGrp="1"/>
          </p:cNvSpPr>
          <p:nvPr>
            <p:ph type="title"/>
          </p:nvPr>
        </p:nvSpPr>
        <p:spPr>
          <a:xfrm>
            <a:off x="2148186" y="959587"/>
            <a:ext cx="9076329" cy="1064277"/>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EA5BD3-1A63-4F94-ADFA-5CA2A414DE16}"/>
              </a:ext>
            </a:extLst>
          </p:cNvPr>
          <p:cNvSpPr>
            <a:spLocks noGrp="1"/>
          </p:cNvSpPr>
          <p:nvPr>
            <p:ph type="body" orient="vert" idx="1"/>
          </p:nvPr>
        </p:nvSpPr>
        <p:spPr>
          <a:xfrm>
            <a:off x="2148186" y="2248257"/>
            <a:ext cx="9076329" cy="365015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421888E-6FA1-446E-A77C-7D26923F6BAA}"/>
              </a:ext>
            </a:extLst>
          </p:cNvPr>
          <p:cNvSpPr>
            <a:spLocks noGrp="1"/>
          </p:cNvSpPr>
          <p:nvPr>
            <p:ph type="dt" sz="half" idx="10"/>
          </p:nvPr>
        </p:nvSpPr>
        <p:spPr/>
        <p:txBody>
          <a:bodyPr/>
          <a:lstStyle/>
          <a:p>
            <a:fld id="{11008460-8B2F-4AAA-A4E2-10730069204C}" type="datetimeFigureOut">
              <a:rPr lang="en-US" smtClean="0"/>
              <a:t>10/20/24</a:t>
            </a:fld>
            <a:endParaRPr lang="en-US"/>
          </a:p>
        </p:txBody>
      </p:sp>
      <p:sp>
        <p:nvSpPr>
          <p:cNvPr id="5" name="Footer Placeholder 4">
            <a:extLst>
              <a:ext uri="{FF2B5EF4-FFF2-40B4-BE49-F238E27FC236}">
                <a16:creationId xmlns:a16="http://schemas.microsoft.com/office/drawing/2014/main" id="{5A33313F-58CA-4397-A3B4-71B068D1E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C6AB3-89E2-4B6A-A5F3-3FB781C1AA8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492605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7BC2869-B8E0-44C7-801E-BA0C2C1B5E82}"/>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BA7CEB8F-94FA-4A87-AA80-066173AA5C5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74F9817E-A26F-4D7B-82A1-FA647EE4C86F}"/>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0E734839-B51C-4112-A4D8-DDFCB7F84A6F}"/>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51DFF651-C17F-4B2C-A962-32FA4958BCFA}"/>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DE9B263D-CDF8-431B-A5D1-9687649138B5}"/>
              </a:ext>
            </a:extLst>
          </p:cNvPr>
          <p:cNvSpPr>
            <a:spLocks noGrp="1"/>
          </p:cNvSpPr>
          <p:nvPr>
            <p:ph type="title" orient="vert"/>
          </p:nvPr>
        </p:nvSpPr>
        <p:spPr>
          <a:xfrm>
            <a:off x="9131030" y="866253"/>
            <a:ext cx="2222769" cy="5310710"/>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7FB6B9BE-E660-4F3A-ABA1-86667DC133EB}"/>
              </a:ext>
            </a:extLst>
          </p:cNvPr>
          <p:cNvSpPr>
            <a:spLocks noGrp="1"/>
          </p:cNvSpPr>
          <p:nvPr>
            <p:ph type="body" orient="vert" idx="1"/>
          </p:nvPr>
        </p:nvSpPr>
        <p:spPr>
          <a:xfrm>
            <a:off x="838200" y="866253"/>
            <a:ext cx="8164286" cy="531071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A082700-F509-4302-AE0E-6CC56401A40F}"/>
              </a:ext>
            </a:extLst>
          </p:cNvPr>
          <p:cNvSpPr>
            <a:spLocks noGrp="1"/>
          </p:cNvSpPr>
          <p:nvPr>
            <p:ph type="dt" sz="half" idx="10"/>
          </p:nvPr>
        </p:nvSpPr>
        <p:spPr/>
        <p:txBody>
          <a:bodyPr/>
          <a:lstStyle/>
          <a:p>
            <a:fld id="{11008460-8B2F-4AAA-A4E2-10730069204C}" type="datetimeFigureOut">
              <a:rPr lang="en-US" smtClean="0"/>
              <a:t>10/20/24</a:t>
            </a:fld>
            <a:endParaRPr lang="en-US"/>
          </a:p>
        </p:txBody>
      </p:sp>
      <p:sp>
        <p:nvSpPr>
          <p:cNvPr id="5" name="Footer Placeholder 4">
            <a:extLst>
              <a:ext uri="{FF2B5EF4-FFF2-40B4-BE49-F238E27FC236}">
                <a16:creationId xmlns:a16="http://schemas.microsoft.com/office/drawing/2014/main" id="{0303BD63-5B0C-4FB3-8434-8EA1A84F2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3E9EB-019B-4F03-8147-D6CBA6B1E67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521301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1C13-CF9D-4E82-A5B4-91008DCD2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06FD2-89E8-4415-ADF7-22F4A4C25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CBBFF-8889-497F-B4CA-A031E8DD3B95}"/>
              </a:ext>
            </a:extLst>
          </p:cNvPr>
          <p:cNvSpPr>
            <a:spLocks noGrp="1"/>
          </p:cNvSpPr>
          <p:nvPr>
            <p:ph type="dt" sz="half" idx="10"/>
          </p:nvPr>
        </p:nvSpPr>
        <p:spPr/>
        <p:txBody>
          <a:bodyPr/>
          <a:lstStyle/>
          <a:p>
            <a:fld id="{11008460-8B2F-4AAA-A4E2-10730069204C}" type="datetimeFigureOut">
              <a:rPr lang="en-US" smtClean="0"/>
              <a:t>10/20/24</a:t>
            </a:fld>
            <a:endParaRPr lang="en-US"/>
          </a:p>
        </p:txBody>
      </p:sp>
      <p:sp>
        <p:nvSpPr>
          <p:cNvPr id="5" name="Footer Placeholder 4">
            <a:extLst>
              <a:ext uri="{FF2B5EF4-FFF2-40B4-BE49-F238E27FC236}">
                <a16:creationId xmlns:a16="http://schemas.microsoft.com/office/drawing/2014/main" id="{FDE78DAF-985B-4BB4-ADA9-02EA979F1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10DBC-42B5-46AB-B36A-B39128E69CBF}"/>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505495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1B6E7-01C8-4375-B7C7-596CD11993F3}"/>
              </a:ext>
            </a:extLst>
          </p:cNvPr>
          <p:cNvSpPr>
            <a:spLocks noGrp="1"/>
          </p:cNvSpPr>
          <p:nvPr>
            <p:ph type="title"/>
          </p:nvPr>
        </p:nvSpPr>
        <p:spPr>
          <a:xfrm>
            <a:off x="831850" y="1883229"/>
            <a:ext cx="8214179" cy="3303133"/>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C441675-8F3E-47CC-9573-D853C506D557}"/>
              </a:ext>
            </a:extLst>
          </p:cNvPr>
          <p:cNvSpPr>
            <a:spLocks noGrp="1"/>
          </p:cNvSpPr>
          <p:nvPr>
            <p:ph type="body" idx="1"/>
          </p:nvPr>
        </p:nvSpPr>
        <p:spPr>
          <a:xfrm>
            <a:off x="831850" y="5295900"/>
            <a:ext cx="8214179" cy="793750"/>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75419F49-690E-49EC-BD41-75A18C9E37FC}"/>
              </a:ext>
            </a:extLst>
          </p:cNvPr>
          <p:cNvSpPr>
            <a:spLocks noGrp="1"/>
          </p:cNvSpPr>
          <p:nvPr>
            <p:ph type="dt" sz="half" idx="10"/>
          </p:nvPr>
        </p:nvSpPr>
        <p:spPr/>
        <p:txBody>
          <a:bodyPr/>
          <a:lstStyle/>
          <a:p>
            <a:fld id="{11008460-8B2F-4AAA-A4E2-10730069204C}" type="datetimeFigureOut">
              <a:rPr lang="en-US" smtClean="0"/>
              <a:t>10/20/24</a:t>
            </a:fld>
            <a:endParaRPr lang="en-US"/>
          </a:p>
        </p:txBody>
      </p:sp>
      <p:sp>
        <p:nvSpPr>
          <p:cNvPr id="5" name="Footer Placeholder 4">
            <a:extLst>
              <a:ext uri="{FF2B5EF4-FFF2-40B4-BE49-F238E27FC236}">
                <a16:creationId xmlns:a16="http://schemas.microsoft.com/office/drawing/2014/main" id="{9BBC9E70-1401-468E-97DE-4255CA222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BE14C-9127-4582-A006-2AEA93AF76BE}"/>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540712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4DF9-FA60-4E7B-BDE8-C0F9AFE63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7F1133-890E-4E96-AEDD-0F921E26F51D}"/>
              </a:ext>
            </a:extLst>
          </p:cNvPr>
          <p:cNvSpPr>
            <a:spLocks noGrp="1"/>
          </p:cNvSpPr>
          <p:nvPr>
            <p:ph sz="half" idx="1"/>
          </p:nvPr>
        </p:nvSpPr>
        <p:spPr>
          <a:xfrm>
            <a:off x="966745"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14763B4-4987-4303-9640-54B67DD75E46}"/>
              </a:ext>
            </a:extLst>
          </p:cNvPr>
          <p:cNvSpPr>
            <a:spLocks noGrp="1"/>
          </p:cNvSpPr>
          <p:nvPr>
            <p:ph sz="half" idx="2"/>
          </p:nvPr>
        </p:nvSpPr>
        <p:spPr>
          <a:xfrm>
            <a:off x="5597174"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C94AAD8-D444-410E-98EC-47076908FA37}"/>
              </a:ext>
            </a:extLst>
          </p:cNvPr>
          <p:cNvSpPr>
            <a:spLocks noGrp="1"/>
          </p:cNvSpPr>
          <p:nvPr>
            <p:ph type="dt" sz="half" idx="10"/>
          </p:nvPr>
        </p:nvSpPr>
        <p:spPr/>
        <p:txBody>
          <a:bodyPr/>
          <a:lstStyle/>
          <a:p>
            <a:fld id="{11008460-8B2F-4AAA-A4E2-10730069204C}" type="datetimeFigureOut">
              <a:rPr lang="en-US" smtClean="0"/>
              <a:t>10/20/24</a:t>
            </a:fld>
            <a:endParaRPr lang="en-US"/>
          </a:p>
        </p:txBody>
      </p:sp>
      <p:sp>
        <p:nvSpPr>
          <p:cNvPr id="6" name="Footer Placeholder 5">
            <a:extLst>
              <a:ext uri="{FF2B5EF4-FFF2-40B4-BE49-F238E27FC236}">
                <a16:creationId xmlns:a16="http://schemas.microsoft.com/office/drawing/2014/main" id="{E072F01E-6867-4604-8B58-F65BCC820A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43D87-0EC8-43C7-9D1B-46DB5212931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4269057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05AE-70FD-4CEE-BDFB-D5C0A3D3595C}"/>
              </a:ext>
            </a:extLst>
          </p:cNvPr>
          <p:cNvSpPr>
            <a:spLocks noGrp="1"/>
          </p:cNvSpPr>
          <p:nvPr>
            <p:ph type="title"/>
          </p:nvPr>
        </p:nvSpPr>
        <p:spPr>
          <a:xfrm>
            <a:off x="966745" y="960120"/>
            <a:ext cx="9196928" cy="106070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F9091E2-4532-4D16-827E-4DB0688FD829}"/>
              </a:ext>
            </a:extLst>
          </p:cNvPr>
          <p:cNvSpPr>
            <a:spLocks noGrp="1"/>
          </p:cNvSpPr>
          <p:nvPr>
            <p:ph type="body" idx="1"/>
          </p:nvPr>
        </p:nvSpPr>
        <p:spPr>
          <a:xfrm>
            <a:off x="967153" y="2062842"/>
            <a:ext cx="4445899"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52B53BE-9EDA-4D07-A042-0D101FAB9A87}"/>
              </a:ext>
            </a:extLst>
          </p:cNvPr>
          <p:cNvSpPr>
            <a:spLocks noGrp="1"/>
          </p:cNvSpPr>
          <p:nvPr>
            <p:ph sz="half" idx="2"/>
          </p:nvPr>
        </p:nvSpPr>
        <p:spPr>
          <a:xfrm>
            <a:off x="966745" y="2882837"/>
            <a:ext cx="4446642"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1DFDFC1-7510-4F8E-A831-ABA33D977ACA}"/>
              </a:ext>
            </a:extLst>
          </p:cNvPr>
          <p:cNvSpPr>
            <a:spLocks noGrp="1"/>
          </p:cNvSpPr>
          <p:nvPr>
            <p:ph type="body" sz="quarter" idx="3"/>
          </p:nvPr>
        </p:nvSpPr>
        <p:spPr>
          <a:xfrm>
            <a:off x="5725280" y="2062842"/>
            <a:ext cx="4467794"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2A42F0-9A48-4946-8BA8-394CBF01A056}"/>
              </a:ext>
            </a:extLst>
          </p:cNvPr>
          <p:cNvSpPr>
            <a:spLocks noGrp="1"/>
          </p:cNvSpPr>
          <p:nvPr>
            <p:ph sz="quarter" idx="4"/>
          </p:nvPr>
        </p:nvSpPr>
        <p:spPr>
          <a:xfrm>
            <a:off x="5724868" y="2882837"/>
            <a:ext cx="4468541"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00FC563-D319-494F-AA63-0BDF1D25E5D4}"/>
              </a:ext>
            </a:extLst>
          </p:cNvPr>
          <p:cNvSpPr>
            <a:spLocks noGrp="1"/>
          </p:cNvSpPr>
          <p:nvPr>
            <p:ph type="dt" sz="half" idx="10"/>
          </p:nvPr>
        </p:nvSpPr>
        <p:spPr/>
        <p:txBody>
          <a:bodyPr/>
          <a:lstStyle/>
          <a:p>
            <a:fld id="{11008460-8B2F-4AAA-A4E2-10730069204C}" type="datetimeFigureOut">
              <a:rPr lang="en-US" smtClean="0"/>
              <a:t>10/20/24</a:t>
            </a:fld>
            <a:endParaRPr lang="en-US"/>
          </a:p>
        </p:txBody>
      </p:sp>
      <p:sp>
        <p:nvSpPr>
          <p:cNvPr id="8" name="Footer Placeholder 7">
            <a:extLst>
              <a:ext uri="{FF2B5EF4-FFF2-40B4-BE49-F238E27FC236}">
                <a16:creationId xmlns:a16="http://schemas.microsoft.com/office/drawing/2014/main" id="{DD42F4FE-433A-42F6-8A73-AD843352BF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575352-FC7F-4BA8-940F-2F920C2801B7}"/>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362398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3FB5-4B13-4412-9F42-62450D6AA1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87ECA-0E5D-4DD2-B664-DF351875FE29}"/>
              </a:ext>
            </a:extLst>
          </p:cNvPr>
          <p:cNvSpPr>
            <a:spLocks noGrp="1"/>
          </p:cNvSpPr>
          <p:nvPr>
            <p:ph type="dt" sz="half" idx="10"/>
          </p:nvPr>
        </p:nvSpPr>
        <p:spPr/>
        <p:txBody>
          <a:bodyPr/>
          <a:lstStyle/>
          <a:p>
            <a:fld id="{11008460-8B2F-4AAA-A4E2-10730069204C}" type="datetimeFigureOut">
              <a:rPr lang="en-US" smtClean="0"/>
              <a:t>10/20/24</a:t>
            </a:fld>
            <a:endParaRPr lang="en-US"/>
          </a:p>
        </p:txBody>
      </p:sp>
      <p:sp>
        <p:nvSpPr>
          <p:cNvPr id="4" name="Footer Placeholder 3">
            <a:extLst>
              <a:ext uri="{FF2B5EF4-FFF2-40B4-BE49-F238E27FC236}">
                <a16:creationId xmlns:a16="http://schemas.microsoft.com/office/drawing/2014/main" id="{D4E2406B-A925-466A-AF79-D0A4E0EA4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61B050-D381-4E1A-88DD-361F0EE9DD96}"/>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546288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BF592-6A15-4999-ACFA-A535A113B25D}"/>
              </a:ext>
            </a:extLst>
          </p:cNvPr>
          <p:cNvSpPr>
            <a:spLocks noGrp="1"/>
          </p:cNvSpPr>
          <p:nvPr>
            <p:ph type="dt" sz="half" idx="10"/>
          </p:nvPr>
        </p:nvSpPr>
        <p:spPr/>
        <p:txBody>
          <a:bodyPr/>
          <a:lstStyle/>
          <a:p>
            <a:fld id="{11008460-8B2F-4AAA-A4E2-10730069204C}" type="datetimeFigureOut">
              <a:rPr lang="en-US" smtClean="0"/>
              <a:t>10/20/24</a:t>
            </a:fld>
            <a:endParaRPr lang="en-US"/>
          </a:p>
        </p:txBody>
      </p:sp>
      <p:sp>
        <p:nvSpPr>
          <p:cNvPr id="3" name="Footer Placeholder 2">
            <a:extLst>
              <a:ext uri="{FF2B5EF4-FFF2-40B4-BE49-F238E27FC236}">
                <a16:creationId xmlns:a16="http://schemas.microsoft.com/office/drawing/2014/main" id="{7819EFC1-AD45-4610-8FC6-2058F55E4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3DF506-CFF9-4BD2-8D76-3377927798E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912975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7674-EAFF-4CAE-A685-8AEA617D0655}"/>
              </a:ext>
            </a:extLst>
          </p:cNvPr>
          <p:cNvSpPr>
            <a:spLocks noGrp="1"/>
          </p:cNvSpPr>
          <p:nvPr>
            <p:ph type="title"/>
          </p:nvPr>
        </p:nvSpPr>
        <p:spPr>
          <a:xfrm>
            <a:off x="839788" y="1094014"/>
            <a:ext cx="3932237" cy="1436914"/>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DB3A185-E15D-46FD-A4FB-709A8B5D0BE3}"/>
              </a:ext>
            </a:extLst>
          </p:cNvPr>
          <p:cNvSpPr>
            <a:spLocks noGrp="1"/>
          </p:cNvSpPr>
          <p:nvPr>
            <p:ph idx="1"/>
          </p:nvPr>
        </p:nvSpPr>
        <p:spPr>
          <a:xfrm>
            <a:off x="5183188" y="1094014"/>
            <a:ext cx="6172200" cy="47670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4086F7-5F48-40D6-B4E3-1347EA21B0A8}"/>
              </a:ext>
            </a:extLst>
          </p:cNvPr>
          <p:cNvSpPr>
            <a:spLocks noGrp="1"/>
          </p:cNvSpPr>
          <p:nvPr>
            <p:ph type="body" sz="half" idx="2"/>
          </p:nvPr>
        </p:nvSpPr>
        <p:spPr>
          <a:xfrm>
            <a:off x="839788" y="2618012"/>
            <a:ext cx="3932237" cy="3250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EF4FC41-0A32-438D-9A47-F932AB492CBA}"/>
              </a:ext>
            </a:extLst>
          </p:cNvPr>
          <p:cNvSpPr>
            <a:spLocks noGrp="1"/>
          </p:cNvSpPr>
          <p:nvPr>
            <p:ph type="dt" sz="half" idx="10"/>
          </p:nvPr>
        </p:nvSpPr>
        <p:spPr/>
        <p:txBody>
          <a:bodyPr/>
          <a:lstStyle/>
          <a:p>
            <a:fld id="{11008460-8B2F-4AAA-A4E2-10730069204C}" type="datetimeFigureOut">
              <a:rPr lang="en-US" smtClean="0"/>
              <a:t>10/20/24</a:t>
            </a:fld>
            <a:endParaRPr lang="en-US"/>
          </a:p>
        </p:txBody>
      </p:sp>
      <p:sp>
        <p:nvSpPr>
          <p:cNvPr id="6" name="Footer Placeholder 5">
            <a:extLst>
              <a:ext uri="{FF2B5EF4-FFF2-40B4-BE49-F238E27FC236}">
                <a16:creationId xmlns:a16="http://schemas.microsoft.com/office/drawing/2014/main" id="{02F0F85D-CB6B-48E8-B56F-81472CE94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E120E-E239-4B93-AC67-210D23BD227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4078730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F02C-5A08-45D4-AFE1-8EF0E6DECE4B}"/>
              </a:ext>
            </a:extLst>
          </p:cNvPr>
          <p:cNvSpPr>
            <a:spLocks noGrp="1"/>
          </p:cNvSpPr>
          <p:nvPr>
            <p:ph type="title"/>
          </p:nvPr>
        </p:nvSpPr>
        <p:spPr>
          <a:xfrm>
            <a:off x="839788" y="1065120"/>
            <a:ext cx="3932237" cy="1465806"/>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22EF863-20E6-4CF9-A179-0A2A52E5F3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ECFB1A-5B7E-45DA-9713-0CD8E3121F4B}"/>
              </a:ext>
            </a:extLst>
          </p:cNvPr>
          <p:cNvSpPr>
            <a:spLocks noGrp="1"/>
          </p:cNvSpPr>
          <p:nvPr>
            <p:ph type="body" sz="half" idx="2"/>
          </p:nvPr>
        </p:nvSpPr>
        <p:spPr>
          <a:xfrm>
            <a:off x="839788" y="2618014"/>
            <a:ext cx="3932237" cy="32509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EFD67F-901E-4423-A48F-41F00ECA520B}"/>
              </a:ext>
            </a:extLst>
          </p:cNvPr>
          <p:cNvSpPr>
            <a:spLocks noGrp="1"/>
          </p:cNvSpPr>
          <p:nvPr>
            <p:ph type="dt" sz="half" idx="10"/>
          </p:nvPr>
        </p:nvSpPr>
        <p:spPr/>
        <p:txBody>
          <a:bodyPr/>
          <a:lstStyle/>
          <a:p>
            <a:fld id="{11008460-8B2F-4AAA-A4E2-10730069204C}" type="datetimeFigureOut">
              <a:rPr lang="en-US" smtClean="0"/>
              <a:t>10/20/24</a:t>
            </a:fld>
            <a:endParaRPr lang="en-US"/>
          </a:p>
        </p:txBody>
      </p:sp>
      <p:sp>
        <p:nvSpPr>
          <p:cNvPr id="6" name="Footer Placeholder 5">
            <a:extLst>
              <a:ext uri="{FF2B5EF4-FFF2-40B4-BE49-F238E27FC236}">
                <a16:creationId xmlns:a16="http://schemas.microsoft.com/office/drawing/2014/main" id="{97B04982-0749-4F34-A4DB-DDC12BD4B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B38447-AEAF-40D9-B3D3-94404C144AE9}"/>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528980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06359A-F1E3-49EE-BBC2-40888C4A3628}"/>
              </a:ext>
            </a:extLst>
          </p:cNvPr>
          <p:cNvGrpSpPr/>
          <p:nvPr/>
        </p:nvGrpSpPr>
        <p:grpSpPr>
          <a:xfrm>
            <a:off x="9265700" y="2026"/>
            <a:ext cx="2926300" cy="5030922"/>
            <a:chOff x="9265700" y="2026"/>
            <a:chExt cx="2926300" cy="5030922"/>
          </a:xfrm>
        </p:grpSpPr>
        <p:sp>
          <p:nvSpPr>
            <p:cNvPr id="8" name="Freeform: Shape 7">
              <a:extLst>
                <a:ext uri="{FF2B5EF4-FFF2-40B4-BE49-F238E27FC236}">
                  <a16:creationId xmlns:a16="http://schemas.microsoft.com/office/drawing/2014/main" id="{CED90C42-6A0F-48E8-BF96-7D3E2A395EC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DA0863A-55F7-4EB0-9451-F3EE4D65DBDB}"/>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FE7CFE2-40F6-44B2-8AAD-0C384EEFCF7E}"/>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9F0D6A17-AA80-4608-8660-8D1587A17704}"/>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Placeholder 1">
            <a:extLst>
              <a:ext uri="{FF2B5EF4-FFF2-40B4-BE49-F238E27FC236}">
                <a16:creationId xmlns:a16="http://schemas.microsoft.com/office/drawing/2014/main" id="{7E11B74D-DF90-4993-88AE-4D05C91F2A96}"/>
              </a:ext>
            </a:extLst>
          </p:cNvPr>
          <p:cNvSpPr>
            <a:spLocks noGrp="1"/>
          </p:cNvSpPr>
          <p:nvPr>
            <p:ph type="title"/>
          </p:nvPr>
        </p:nvSpPr>
        <p:spPr>
          <a:xfrm>
            <a:off x="966744" y="959587"/>
            <a:ext cx="9076329" cy="1064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9B3DE9-A495-4E75-819D-E0B2E5505072}"/>
              </a:ext>
            </a:extLst>
          </p:cNvPr>
          <p:cNvSpPr>
            <a:spLocks noGrp="1"/>
          </p:cNvSpPr>
          <p:nvPr>
            <p:ph type="body" idx="1"/>
          </p:nvPr>
        </p:nvSpPr>
        <p:spPr>
          <a:xfrm>
            <a:off x="966744" y="2248257"/>
            <a:ext cx="9076329" cy="36501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02430AC-DB07-423B-A52A-0065639AFE68}"/>
              </a:ext>
            </a:extLst>
          </p:cNvPr>
          <p:cNvSpPr>
            <a:spLocks noGrp="1"/>
          </p:cNvSpPr>
          <p:nvPr>
            <p:ph type="dt" sz="half" idx="2"/>
          </p:nvPr>
        </p:nvSpPr>
        <p:spPr>
          <a:xfrm>
            <a:off x="8266975" y="6356350"/>
            <a:ext cx="2960914"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11008460-8B2F-4AAA-A4E2-10730069204C}" type="datetimeFigureOut">
              <a:rPr lang="en-US" smtClean="0"/>
              <a:pPr/>
              <a:t>10/20/24</a:t>
            </a:fld>
            <a:endParaRPr lang="en-US" dirty="0"/>
          </a:p>
        </p:txBody>
      </p:sp>
      <p:sp>
        <p:nvSpPr>
          <p:cNvPr id="5" name="Footer Placeholder 4">
            <a:extLst>
              <a:ext uri="{FF2B5EF4-FFF2-40B4-BE49-F238E27FC236}">
                <a16:creationId xmlns:a16="http://schemas.microsoft.com/office/drawing/2014/main" id="{485FAFC9-FA18-4C55-8C92-B17603CAEEDC}"/>
              </a:ext>
            </a:extLst>
          </p:cNvPr>
          <p:cNvSpPr>
            <a:spLocks noGrp="1"/>
          </p:cNvSpPr>
          <p:nvPr>
            <p:ph type="ftr" sz="quarter" idx="3"/>
          </p:nvPr>
        </p:nvSpPr>
        <p:spPr>
          <a:xfrm>
            <a:off x="966745" y="501128"/>
            <a:ext cx="3311342" cy="365125"/>
          </a:xfrm>
          <a:prstGeom prst="rect">
            <a:avLst/>
          </a:prstGeom>
        </p:spPr>
        <p:txBody>
          <a:bodyPr vert="horz" lIns="91440" tIns="45720" rIns="91440" bIns="45720" rtlCol="0" anchor="ctr"/>
          <a:lstStyle>
            <a:lvl1pPr algn="l">
              <a:defRPr sz="1000" i="0">
                <a:solidFill>
                  <a:schemeClr val="tx2">
                    <a:alpha val="85000"/>
                  </a:schemeClr>
                </a:solidFill>
              </a:defRPr>
            </a:lvl1pPr>
          </a:lstStyle>
          <a:p>
            <a:endParaRPr lang="en-US" dirty="0"/>
          </a:p>
        </p:txBody>
      </p:sp>
      <p:sp>
        <p:nvSpPr>
          <p:cNvPr id="6" name="Slide Number Placeholder 5">
            <a:extLst>
              <a:ext uri="{FF2B5EF4-FFF2-40B4-BE49-F238E27FC236}">
                <a16:creationId xmlns:a16="http://schemas.microsoft.com/office/drawing/2014/main" id="{67D5A493-61FB-4764-90B6-8CC218A781C9}"/>
              </a:ext>
            </a:extLst>
          </p:cNvPr>
          <p:cNvSpPr>
            <a:spLocks noGrp="1"/>
          </p:cNvSpPr>
          <p:nvPr>
            <p:ph type="sldNum" sz="quarter" idx="4"/>
          </p:nvPr>
        </p:nvSpPr>
        <p:spPr>
          <a:xfrm>
            <a:off x="11239498" y="6356350"/>
            <a:ext cx="515479"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122872922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50" r:id="rId6"/>
    <p:sldLayoutId id="2147483745" r:id="rId7"/>
    <p:sldLayoutId id="2147483746" r:id="rId8"/>
    <p:sldLayoutId id="2147483747" r:id="rId9"/>
    <p:sldLayoutId id="2147483749" r:id="rId10"/>
    <p:sldLayoutId id="2147483748"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SzPct val="150000"/>
        <a:buFont typeface="Goudy Old Style" panose="02020502050305020303" pitchFamily="18" charset="0"/>
        <a:buChar char="∙"/>
        <a:defRPr sz="2000" kern="1200">
          <a:solidFill>
            <a:schemeClr val="tx2"/>
          </a:solidFill>
          <a:latin typeface="+mn-lt"/>
          <a:ea typeface="+mn-ea"/>
          <a:cs typeface="+mn-cs"/>
        </a:defRPr>
      </a:lvl1pPr>
      <a:lvl2pPr marL="274320" indent="0" algn="l" defTabSz="914400" rtl="0" eaLnBrk="1" latinLnBrk="0" hangingPunct="1">
        <a:lnSpc>
          <a:spcPct val="110000"/>
        </a:lnSpc>
        <a:spcBef>
          <a:spcPts val="500"/>
        </a:spcBef>
        <a:buFontTx/>
        <a:buNone/>
        <a:defRPr sz="1800" kern="1200">
          <a:solidFill>
            <a:schemeClr val="tx2"/>
          </a:solidFill>
          <a:latin typeface="+mn-lt"/>
          <a:ea typeface="+mn-ea"/>
          <a:cs typeface="+mn-cs"/>
        </a:defRPr>
      </a:lvl2pPr>
      <a:lvl3pPr marL="548640" indent="-228600" algn="l" defTabSz="914400" rtl="0" eaLnBrk="1" latinLnBrk="0" hangingPunct="1">
        <a:lnSpc>
          <a:spcPct val="110000"/>
        </a:lnSpc>
        <a:spcBef>
          <a:spcPts val="500"/>
        </a:spcBef>
        <a:buSzPct val="150000"/>
        <a:buFont typeface="Goudy Old Style" panose="02020502050305020303" pitchFamily="18" charset="0"/>
        <a:buChar char="∙"/>
        <a:defRPr sz="1600" kern="1200">
          <a:solidFill>
            <a:schemeClr val="tx2"/>
          </a:solidFill>
          <a:latin typeface="+mn-lt"/>
          <a:ea typeface="+mn-ea"/>
          <a:cs typeface="+mn-cs"/>
        </a:defRPr>
      </a:lvl3pPr>
      <a:lvl4pPr marL="59436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4pPr>
      <a:lvl5pPr marL="822960" indent="-228600" algn="l" defTabSz="914400" rtl="0" eaLnBrk="1" latinLnBrk="0" hangingPunct="1">
        <a:lnSpc>
          <a:spcPct val="110000"/>
        </a:lnSpc>
        <a:spcBef>
          <a:spcPts val="500"/>
        </a:spcBef>
        <a:buSzPct val="150000"/>
        <a:buFont typeface="Goudy Old Style" panose="02020502050305020303" pitchFamily="18"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pixabay.com/en/mental-health-brain-mind-mental-333212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all.alphacoders.com/big.php?i=103740" TargetMode="External"/><Relationship Id="rId5" Type="http://schemas.openxmlformats.org/officeDocument/2006/relationships/image" Target="../media/image18.jpg"/><Relationship Id="rId4" Type="http://schemas.openxmlformats.org/officeDocument/2006/relationships/hyperlink" Target="https://galeribungahd.blogspot.com/2020/10/terkeren-30-lukisan-bunga-tulip-merah.html" TargetMode="Externa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everypiecematters.com/jget/volume03-issue01/card-game-to-improve-critical-thinking.html" TargetMode="External"/><Relationship Id="rId5" Type="http://schemas.openxmlformats.org/officeDocument/2006/relationships/image" Target="../media/image20.jpg"/><Relationship Id="rId4" Type="http://schemas.openxmlformats.org/officeDocument/2006/relationships/hyperlink" Target="https://oercommons.org/courseware/lesson/67059"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courses.lumenlearning.com/suny-delhi-professionalnursing/chapter/critical-thinkin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www.pngall.com/allah-p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svgsilh.com/00bcd4/image/2099120.html" TargetMode="Externa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pxhere.com/en/photo/949437" TargetMode="External"/><Relationship Id="rId5" Type="http://schemas.openxmlformats.org/officeDocument/2006/relationships/image" Target="../media/image24.jpg"/><Relationship Id="rId4" Type="http://schemas.openxmlformats.org/officeDocument/2006/relationships/hyperlink" Target="https://www.thespruce.com/plants-with-big-flowers-4138211"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pxhere.com/en/photo/690969" TargetMode="External"/><Relationship Id="rId5" Type="http://schemas.openxmlformats.org/officeDocument/2006/relationships/image" Target="../media/image25.jpg"/><Relationship Id="rId4" Type="http://schemas.openxmlformats.org/officeDocument/2006/relationships/hyperlink" Target="https://myhawaiianhome.blogspot.com/2010/06/wordless-wednesday-tropical-flowers.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sunflowerwallpaper.blogspot.com/2019/09/nice-flowers-pictures.html" TargetMode="External"/><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hyperlink" Target="https://www.pouted.com/10-flowers-bloom-at-night/" TargetMode="Externa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thespruce.com/early-spring-flowers-3572236" TargetMode="External"/><Relationship Id="rId5" Type="http://schemas.openxmlformats.org/officeDocument/2006/relationships/image" Target="../media/image28.jpg"/><Relationship Id="rId4" Type="http://schemas.openxmlformats.org/officeDocument/2006/relationships/hyperlink" Target="https://www.pinterest.ca/pin/3518444082291717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pngall.com/mind-png/download/22772"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pexels.com/fr-fr/photo/bouquet-de-fleurs-colore-fleurir-fleurs-70330/" TargetMode="External"/><Relationship Id="rId5" Type="http://schemas.openxmlformats.org/officeDocument/2006/relationships/image" Target="../media/image29.jpeg"/><Relationship Id="rId4" Type="http://schemas.openxmlformats.org/officeDocument/2006/relationships/hyperlink" Target="https://pxhere.com/en/photo/1074828"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jooinn.com/beautiful-flowers-4.html" TargetMode="External"/><Relationship Id="rId5" Type="http://schemas.openxmlformats.org/officeDocument/2006/relationships/image" Target="../media/image31.jpg"/><Relationship Id="rId4" Type="http://schemas.openxmlformats.org/officeDocument/2006/relationships/hyperlink" Target="https://atozdecor.blogspot.com/2023/03/flowers-pink-flowers-wallpaper-flower.html"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thespruce.com/gerbera-daisy-flowers-2132342" TargetMode="External"/><Relationship Id="rId5" Type="http://schemas.openxmlformats.org/officeDocument/2006/relationships/image" Target="../media/image6.jpg"/><Relationship Id="rId4" Type="http://schemas.openxmlformats.org/officeDocument/2006/relationships/hyperlink" Target="https://pxhere.com/en/photo/107482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pinterest.ca/pin/35184440822917170/" TargetMode="External"/><Relationship Id="rId5" Type="http://schemas.openxmlformats.org/officeDocument/2006/relationships/image" Target="../media/image8.jpg"/><Relationship Id="rId4" Type="http://schemas.openxmlformats.org/officeDocument/2006/relationships/hyperlink" Target="https://myhawaiianhome.blogspot.com/2010/06/wordless-wednesday-tropical-flowers.html"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hyperlink" Target="https://www.rawpixel.com/search/mental%20state" TargetMode="External"/><Relationship Id="rId3" Type="http://schemas.openxmlformats.org/officeDocument/2006/relationships/image" Target="../media/image9.jpg"/><Relationship Id="rId7"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pixabay.com/en/community-friends-globe-continents-909149/" TargetMode="External"/><Relationship Id="rId5" Type="http://schemas.openxmlformats.org/officeDocument/2006/relationships/image" Target="../media/image10.jpg"/><Relationship Id="rId4" Type="http://schemas.openxmlformats.org/officeDocument/2006/relationships/hyperlink" Target="https://pixabay.com/fr/journal-intime-journal-livre-9265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rawpixel.com/search/discipline" TargetMode="External"/><Relationship Id="rId5" Type="http://schemas.openxmlformats.org/officeDocument/2006/relationships/image" Target="../media/image13.jpg"/><Relationship Id="rId4" Type="http://schemas.openxmlformats.org/officeDocument/2006/relationships/hyperlink" Target="https://www.flickr.com/photos/bitesizeinspiration/867228271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ECD84B89-83B1-AA44-B9BE-C68A3A346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ful leaf patterns">
            <a:extLst>
              <a:ext uri="{FF2B5EF4-FFF2-40B4-BE49-F238E27FC236}">
                <a16:creationId xmlns:a16="http://schemas.microsoft.com/office/drawing/2014/main" id="{179F9581-3FB0-FF06-6D60-7F3A6C1E55E9}"/>
              </a:ext>
            </a:extLst>
          </p:cNvPr>
          <p:cNvPicPr>
            <a:picLocks noChangeAspect="1"/>
          </p:cNvPicPr>
          <p:nvPr/>
        </p:nvPicPr>
        <p:blipFill rotWithShape="1">
          <a:blip r:embed="rId3"/>
          <a:srcRect t="6507" b="13136"/>
          <a:stretch/>
        </p:blipFill>
        <p:spPr>
          <a:xfrm>
            <a:off x="20" y="10"/>
            <a:ext cx="12191979" cy="6857989"/>
          </a:xfrm>
          <a:prstGeom prst="rect">
            <a:avLst/>
          </a:prstGeom>
        </p:spPr>
      </p:pic>
      <p:sp>
        <p:nvSpPr>
          <p:cNvPr id="34" name="Freeform: Shape 33">
            <a:extLst>
              <a:ext uri="{FF2B5EF4-FFF2-40B4-BE49-F238E27FC236}">
                <a16:creationId xmlns:a16="http://schemas.microsoft.com/office/drawing/2014/main" id="{DF3B9D9F-2555-4B2E-AD17-056B66596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594" y="812056"/>
            <a:ext cx="3876811" cy="5127565"/>
          </a:xfrm>
          <a:custGeom>
            <a:avLst/>
            <a:gdLst>
              <a:gd name="connsiteX0" fmla="*/ 1941583 w 3876811"/>
              <a:gd name="connsiteY0" fmla="*/ 0 h 5127565"/>
              <a:gd name="connsiteX1" fmla="*/ 2111641 w 3876811"/>
              <a:gd name="connsiteY1" fmla="*/ 149098 h 5127565"/>
              <a:gd name="connsiteX2" fmla="*/ 3370494 w 3876811"/>
              <a:gd name="connsiteY2" fmla="*/ 774450 h 5127565"/>
              <a:gd name="connsiteX3" fmla="*/ 3876811 w 3876811"/>
              <a:gd name="connsiteY3" fmla="*/ 1854685 h 5127565"/>
              <a:gd name="connsiteX4" fmla="*/ 3876810 w 3876811"/>
              <a:gd name="connsiteY4" fmla="*/ 2507216 h 5127565"/>
              <a:gd name="connsiteX5" fmla="*/ 3872563 w 3876811"/>
              <a:gd name="connsiteY5" fmla="*/ 5127565 h 5127565"/>
              <a:gd name="connsiteX6" fmla="*/ 4248 w 3876811"/>
              <a:gd name="connsiteY6" fmla="*/ 5127565 h 5127565"/>
              <a:gd name="connsiteX7" fmla="*/ 0 w 3876811"/>
              <a:gd name="connsiteY7" fmla="*/ 2507216 h 5127565"/>
              <a:gd name="connsiteX8" fmla="*/ 1 w 3876811"/>
              <a:gd name="connsiteY8" fmla="*/ 1854685 h 5127565"/>
              <a:gd name="connsiteX9" fmla="*/ 506320 w 3876811"/>
              <a:gd name="connsiteY9" fmla="*/ 774450 h 5127565"/>
              <a:gd name="connsiteX10" fmla="*/ 1765173 w 3876811"/>
              <a:gd name="connsiteY10" fmla="*/ 149098 h 51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a:solidFill>
            <a:srgbClr val="000000">
              <a:alpha val="499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B7F297D-A2D4-73EF-61FE-E3A45DC1EB33}"/>
              </a:ext>
            </a:extLst>
          </p:cNvPr>
          <p:cNvSpPr>
            <a:spLocks noGrp="1"/>
          </p:cNvSpPr>
          <p:nvPr>
            <p:ph type="ctrTitle"/>
          </p:nvPr>
        </p:nvSpPr>
        <p:spPr>
          <a:xfrm>
            <a:off x="1204332" y="1826096"/>
            <a:ext cx="3579541" cy="2472948"/>
          </a:xfrm>
        </p:spPr>
        <p:txBody>
          <a:bodyPr>
            <a:noAutofit/>
          </a:bodyPr>
          <a:lstStyle/>
          <a:p>
            <a:pPr algn="ctr">
              <a:lnSpc>
                <a:spcPct val="90000"/>
              </a:lnSpc>
            </a:pPr>
            <a:r>
              <a:rPr lang="en-US" sz="4000" i="1" dirty="0">
                <a:solidFill>
                  <a:srgbClr val="FFFFFF"/>
                </a:solidFill>
                <a:latin typeface="AkayaKanadaka" panose="02010502080401010103" pitchFamily="2" charset="77"/>
                <a:cs typeface="AkayaKanadaka" panose="02010502080401010103" pitchFamily="2" charset="77"/>
              </a:rPr>
              <a:t>Seeking Guidance, Learning, &amp; Problem Solving</a:t>
            </a:r>
          </a:p>
        </p:txBody>
      </p:sp>
      <p:sp>
        <p:nvSpPr>
          <p:cNvPr id="3" name="Subtitle 2">
            <a:extLst>
              <a:ext uri="{FF2B5EF4-FFF2-40B4-BE49-F238E27FC236}">
                <a16:creationId xmlns:a16="http://schemas.microsoft.com/office/drawing/2014/main" id="{40BEA8C9-7507-B2CD-3586-3121BD99DAC3}"/>
              </a:ext>
            </a:extLst>
          </p:cNvPr>
          <p:cNvSpPr>
            <a:spLocks noGrp="1"/>
          </p:cNvSpPr>
          <p:nvPr>
            <p:ph type="subTitle" idx="1"/>
          </p:nvPr>
        </p:nvSpPr>
        <p:spPr>
          <a:xfrm>
            <a:off x="1593274" y="4299045"/>
            <a:ext cx="3029336" cy="1152631"/>
          </a:xfrm>
        </p:spPr>
        <p:txBody>
          <a:bodyPr>
            <a:normAutofit/>
          </a:bodyPr>
          <a:lstStyle/>
          <a:p>
            <a:pPr algn="ctr">
              <a:lnSpc>
                <a:spcPct val="100000"/>
              </a:lnSpc>
            </a:pPr>
            <a:r>
              <a:rPr lang="en-US" sz="1200" dirty="0">
                <a:solidFill>
                  <a:srgbClr val="FFFFFF"/>
                </a:solidFill>
              </a:rPr>
              <a:t>Renew Seminar 2024</a:t>
            </a:r>
          </a:p>
          <a:p>
            <a:pPr algn="ctr">
              <a:lnSpc>
                <a:spcPct val="100000"/>
              </a:lnSpc>
            </a:pPr>
            <a:r>
              <a:rPr lang="en-US" sz="1200" dirty="0">
                <a:solidFill>
                  <a:srgbClr val="FFFFFF"/>
                </a:solidFill>
              </a:rPr>
              <a:t>Dr. Lyndsey </a:t>
            </a:r>
            <a:r>
              <a:rPr lang="en-US" sz="1200" dirty="0" err="1">
                <a:solidFill>
                  <a:srgbClr val="FFFFFF"/>
                </a:solidFill>
              </a:rPr>
              <a:t>Eksili</a:t>
            </a:r>
            <a:endParaRPr lang="en-US" sz="1200" dirty="0">
              <a:solidFill>
                <a:srgbClr val="FFFFFF"/>
              </a:solidFill>
            </a:endParaRPr>
          </a:p>
          <a:p>
            <a:pPr algn="ctr">
              <a:lnSpc>
                <a:spcPct val="100000"/>
              </a:lnSpc>
            </a:pPr>
            <a:r>
              <a:rPr lang="en-US" sz="1200" dirty="0">
                <a:solidFill>
                  <a:srgbClr val="FFFFFF"/>
                </a:solidFill>
              </a:rPr>
              <a:t>Research assistant: </a:t>
            </a:r>
            <a:r>
              <a:rPr lang="en-US" sz="1200" dirty="0" err="1">
                <a:solidFill>
                  <a:srgbClr val="FFFFFF"/>
                </a:solidFill>
              </a:rPr>
              <a:t>Munise</a:t>
            </a:r>
            <a:r>
              <a:rPr lang="en-US" sz="1200" dirty="0">
                <a:solidFill>
                  <a:srgbClr val="FFFFFF"/>
                </a:solidFill>
              </a:rPr>
              <a:t> A. </a:t>
            </a:r>
            <a:r>
              <a:rPr lang="en-US" sz="1200" dirty="0" err="1">
                <a:solidFill>
                  <a:srgbClr val="FFFFFF"/>
                </a:solidFill>
              </a:rPr>
              <a:t>Akkafa</a:t>
            </a:r>
            <a:endParaRPr lang="en-US" sz="1200" dirty="0">
              <a:solidFill>
                <a:srgbClr val="FFFFFF"/>
              </a:solidFill>
            </a:endParaRPr>
          </a:p>
        </p:txBody>
      </p:sp>
    </p:spTree>
    <p:extLst>
      <p:ext uri="{BB962C8B-B14F-4D97-AF65-F5344CB8AC3E}">
        <p14:creationId xmlns:p14="http://schemas.microsoft.com/office/powerpoint/2010/main" val="376030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7C80B9C-CCB9-42D2-B7D6-BDA09F3EA8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8A89DC-5202-3042-84C5-A3E7FC129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504" y="133734"/>
            <a:ext cx="11922826" cy="6590532"/>
          </a:xfrm>
          <a:prstGeom prst="rect">
            <a:avLst/>
          </a:prstGeom>
          <a:noFill/>
          <a:ln w="25400" cap="rnd">
            <a:solidFill>
              <a:schemeClr val="bg2">
                <a:lumMod val="75000"/>
                <a:alpha val="8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8FB191-E1F2-0FDE-13D8-91C00B256B4F}"/>
              </a:ext>
            </a:extLst>
          </p:cNvPr>
          <p:cNvSpPr>
            <a:spLocks noGrp="1"/>
          </p:cNvSpPr>
          <p:nvPr>
            <p:ph type="title"/>
          </p:nvPr>
        </p:nvSpPr>
        <p:spPr>
          <a:xfrm>
            <a:off x="952500" y="1581462"/>
            <a:ext cx="2776531" cy="3687580"/>
          </a:xfrm>
        </p:spPr>
        <p:txBody>
          <a:bodyPr>
            <a:normAutofit/>
          </a:bodyPr>
          <a:lstStyle/>
          <a:p>
            <a:pPr algn="ctr"/>
            <a:r>
              <a:rPr lang="en-US" dirty="0"/>
              <a:t>Additional Points about </a:t>
            </a:r>
            <a:r>
              <a:rPr lang="en-US" dirty="0" err="1"/>
              <a:t>Irade</a:t>
            </a:r>
            <a:endParaRPr lang="en-US"/>
          </a:p>
        </p:txBody>
      </p:sp>
      <p:graphicFrame>
        <p:nvGraphicFramePr>
          <p:cNvPr id="5" name="Content Placeholder 2">
            <a:extLst>
              <a:ext uri="{FF2B5EF4-FFF2-40B4-BE49-F238E27FC236}">
                <a16:creationId xmlns:a16="http://schemas.microsoft.com/office/drawing/2014/main" id="{9FEBC216-01CD-9F71-44F6-4189451315B0}"/>
              </a:ext>
            </a:extLst>
          </p:cNvPr>
          <p:cNvGraphicFramePr>
            <a:graphicFrameLocks noGrp="1"/>
          </p:cNvGraphicFramePr>
          <p:nvPr>
            <p:ph idx="1"/>
            <p:extLst>
              <p:ext uri="{D42A27DB-BD31-4B8C-83A1-F6EECF244321}">
                <p14:modId xmlns:p14="http://schemas.microsoft.com/office/powerpoint/2010/main" val="2182374378"/>
              </p:ext>
            </p:extLst>
          </p:nvPr>
        </p:nvGraphicFramePr>
        <p:xfrm>
          <a:off x="5214938" y="985838"/>
          <a:ext cx="6024561" cy="4919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6180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5305C3-9940-4541-9DEE-9AE9C3EA6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41AC345-EF35-499A-B575-4837FEF46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594" y="841778"/>
            <a:ext cx="3876811" cy="5127565"/>
          </a:xfrm>
          <a:custGeom>
            <a:avLst/>
            <a:gdLst>
              <a:gd name="connsiteX0" fmla="*/ 1941583 w 3876811"/>
              <a:gd name="connsiteY0" fmla="*/ 0 h 5127565"/>
              <a:gd name="connsiteX1" fmla="*/ 2111641 w 3876811"/>
              <a:gd name="connsiteY1" fmla="*/ 149098 h 5127565"/>
              <a:gd name="connsiteX2" fmla="*/ 3370494 w 3876811"/>
              <a:gd name="connsiteY2" fmla="*/ 774450 h 5127565"/>
              <a:gd name="connsiteX3" fmla="*/ 3876811 w 3876811"/>
              <a:gd name="connsiteY3" fmla="*/ 1854685 h 5127565"/>
              <a:gd name="connsiteX4" fmla="*/ 3876810 w 3876811"/>
              <a:gd name="connsiteY4" fmla="*/ 2507216 h 5127565"/>
              <a:gd name="connsiteX5" fmla="*/ 3872563 w 3876811"/>
              <a:gd name="connsiteY5" fmla="*/ 5127565 h 5127565"/>
              <a:gd name="connsiteX6" fmla="*/ 4248 w 3876811"/>
              <a:gd name="connsiteY6" fmla="*/ 5127565 h 5127565"/>
              <a:gd name="connsiteX7" fmla="*/ 0 w 3876811"/>
              <a:gd name="connsiteY7" fmla="*/ 2507216 h 5127565"/>
              <a:gd name="connsiteX8" fmla="*/ 1 w 3876811"/>
              <a:gd name="connsiteY8" fmla="*/ 1854685 h 5127565"/>
              <a:gd name="connsiteX9" fmla="*/ 506320 w 3876811"/>
              <a:gd name="connsiteY9" fmla="*/ 774450 h 5127565"/>
              <a:gd name="connsiteX10" fmla="*/ 1765173 w 3876811"/>
              <a:gd name="connsiteY10" fmla="*/ 149098 h 51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C071BDA1-F0B0-41DF-BC28-7DDA5D3CD7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7" y="759617"/>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9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11AFDA8-FE34-D5BE-07BA-F470CCBFAF0D}"/>
              </a:ext>
            </a:extLst>
          </p:cNvPr>
          <p:cNvSpPr>
            <a:spLocks noGrp="1"/>
          </p:cNvSpPr>
          <p:nvPr>
            <p:ph type="title"/>
          </p:nvPr>
        </p:nvSpPr>
        <p:spPr>
          <a:xfrm>
            <a:off x="1476531" y="2300991"/>
            <a:ext cx="3117954" cy="2878111"/>
          </a:xfrm>
        </p:spPr>
        <p:txBody>
          <a:bodyPr>
            <a:normAutofit/>
          </a:bodyPr>
          <a:lstStyle/>
          <a:p>
            <a:pPr algn="ctr"/>
            <a:r>
              <a:rPr lang="en-US" dirty="0"/>
              <a:t>The Psychological Benefits of </a:t>
            </a:r>
            <a:r>
              <a:rPr lang="en-US" dirty="0" err="1"/>
              <a:t>Irade</a:t>
            </a:r>
            <a:endParaRPr lang="en-US" dirty="0"/>
          </a:p>
        </p:txBody>
      </p:sp>
      <p:graphicFrame>
        <p:nvGraphicFramePr>
          <p:cNvPr id="5" name="Content Placeholder 2">
            <a:extLst>
              <a:ext uri="{FF2B5EF4-FFF2-40B4-BE49-F238E27FC236}">
                <a16:creationId xmlns:a16="http://schemas.microsoft.com/office/drawing/2014/main" id="{716817BC-C431-AAA6-35A0-03B5149527C9}"/>
              </a:ext>
            </a:extLst>
          </p:cNvPr>
          <p:cNvGraphicFramePr>
            <a:graphicFrameLocks noGrp="1"/>
          </p:cNvGraphicFramePr>
          <p:nvPr>
            <p:ph idx="1"/>
            <p:extLst>
              <p:ext uri="{D42A27DB-BD31-4B8C-83A1-F6EECF244321}">
                <p14:modId xmlns:p14="http://schemas.microsoft.com/office/powerpoint/2010/main" val="744764055"/>
              </p:ext>
            </p:extLst>
          </p:nvPr>
        </p:nvGraphicFramePr>
        <p:xfrm>
          <a:off x="5718748" y="952500"/>
          <a:ext cx="5520752" cy="5006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9582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A106DE-CE94-65C9-036C-8E883D98A98F}"/>
              </a:ext>
            </a:extLst>
          </p:cNvPr>
          <p:cNvSpPr>
            <a:spLocks noGrp="1"/>
          </p:cNvSpPr>
          <p:nvPr>
            <p:ph type="title"/>
          </p:nvPr>
        </p:nvSpPr>
        <p:spPr>
          <a:xfrm>
            <a:off x="952501" y="630820"/>
            <a:ext cx="4470832" cy="1507398"/>
          </a:xfrm>
        </p:spPr>
        <p:txBody>
          <a:bodyPr anchor="ctr">
            <a:normAutofit/>
          </a:bodyPr>
          <a:lstStyle/>
          <a:p>
            <a:r>
              <a:rPr lang="en-US" sz="3700" dirty="0"/>
              <a:t>Practical Applications of Willpower  </a:t>
            </a:r>
          </a:p>
        </p:txBody>
      </p:sp>
      <p:sp>
        <p:nvSpPr>
          <p:cNvPr id="3" name="Content Placeholder 2">
            <a:extLst>
              <a:ext uri="{FF2B5EF4-FFF2-40B4-BE49-F238E27FC236}">
                <a16:creationId xmlns:a16="http://schemas.microsoft.com/office/drawing/2014/main" id="{021AEB2D-4A72-DEE5-C231-F9A65B5F0077}"/>
              </a:ext>
            </a:extLst>
          </p:cNvPr>
          <p:cNvSpPr>
            <a:spLocks noGrp="1"/>
          </p:cNvSpPr>
          <p:nvPr>
            <p:ph idx="1"/>
          </p:nvPr>
        </p:nvSpPr>
        <p:spPr>
          <a:xfrm>
            <a:off x="952501" y="2128983"/>
            <a:ext cx="4470831" cy="4098198"/>
          </a:xfrm>
        </p:spPr>
        <p:txBody>
          <a:bodyPr anchor="t">
            <a:normAutofit fontScale="92500"/>
          </a:bodyPr>
          <a:lstStyle/>
          <a:p>
            <a:pPr>
              <a:lnSpc>
                <a:spcPct val="100000"/>
              </a:lnSpc>
            </a:pPr>
            <a:r>
              <a:rPr lang="en-US" sz="1600" b="1" dirty="0"/>
              <a:t>Mindfulness &amp; Meditation</a:t>
            </a:r>
            <a:r>
              <a:rPr lang="en-US" sz="1600" dirty="0"/>
              <a:t>: Practices like mindfulness and meditation can enhance willpower by increasing awareness and self-regulation. Research has shown that regular meditation can strengthen the prefrontal cortex, improving focus and self-control.</a:t>
            </a:r>
          </a:p>
          <a:p>
            <a:pPr>
              <a:lnSpc>
                <a:spcPct val="100000"/>
              </a:lnSpc>
            </a:pPr>
            <a:r>
              <a:rPr lang="en-US" sz="1600" b="1" dirty="0"/>
              <a:t>Physical Exercise</a:t>
            </a:r>
            <a:r>
              <a:rPr lang="en-US" sz="1600" dirty="0"/>
              <a:t>: Regular physical exercise has been linked to improved willpower. Exercise not only boosts physical health but also enhances mental discipline and resilience.</a:t>
            </a:r>
          </a:p>
          <a:p>
            <a:pPr>
              <a:lnSpc>
                <a:spcPct val="100000"/>
              </a:lnSpc>
            </a:pPr>
            <a:r>
              <a:rPr lang="en-US" sz="1600" b="1" dirty="0"/>
              <a:t>Setting SMART Goals</a:t>
            </a:r>
            <a:r>
              <a:rPr lang="en-US" sz="1600" dirty="0"/>
              <a:t>: Setting Specific, Measurable, Achievable, Relevant, and Time-bound (SMART) goals helps individuals create clear and attainable objectives, making it easier to exercise willpower and track progress. </a:t>
            </a:r>
          </a:p>
          <a:p>
            <a:pPr marL="0" indent="0">
              <a:lnSpc>
                <a:spcPct val="100000"/>
              </a:lnSpc>
              <a:buNone/>
            </a:pPr>
            <a:r>
              <a:rPr lang="en-US" sz="1600" b="1" i="1" dirty="0"/>
              <a:t>I recommend setting both short- and long-term goals!</a:t>
            </a:r>
          </a:p>
          <a:p>
            <a:pPr>
              <a:lnSpc>
                <a:spcPct val="100000"/>
              </a:lnSpc>
            </a:pPr>
            <a:endParaRPr lang="en-US" sz="1600" dirty="0"/>
          </a:p>
        </p:txBody>
      </p:sp>
      <p:cxnSp>
        <p:nvCxnSpPr>
          <p:cNvPr id="1033" name="Straight Connector 1032">
            <a:extLst>
              <a:ext uri="{FF2B5EF4-FFF2-40B4-BE49-F238E27FC236}">
                <a16:creationId xmlns:a16="http://schemas.microsoft.com/office/drawing/2014/main" id="{49151340-7EF2-0647-A719-394EFC3A18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874484"/>
            <a:ext cx="0" cy="3394558"/>
          </a:xfrm>
          <a:prstGeom prst="line">
            <a:avLst/>
          </a:prstGeom>
          <a:ln w="25400" cap="rnd">
            <a:solidFill>
              <a:schemeClr val="bg2">
                <a:lumMod val="75000"/>
                <a:alpha val="6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1026" name="Picture 2" descr="Willpower">
            <a:extLst>
              <a:ext uri="{FF2B5EF4-FFF2-40B4-BE49-F238E27FC236}">
                <a16:creationId xmlns:a16="http://schemas.microsoft.com/office/drawing/2014/main" id="{22522D7C-38A2-A198-4816-A9366F2772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68669" y="2128982"/>
            <a:ext cx="4848551" cy="2600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588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C1D360-9E1C-7786-217E-DDD4E674FDBB}"/>
              </a:ext>
            </a:extLst>
          </p:cNvPr>
          <p:cNvSpPr>
            <a:spLocks noGrp="1"/>
          </p:cNvSpPr>
          <p:nvPr>
            <p:ph type="title"/>
          </p:nvPr>
        </p:nvSpPr>
        <p:spPr>
          <a:xfrm>
            <a:off x="960120" y="960030"/>
            <a:ext cx="4470832" cy="1507398"/>
          </a:xfrm>
        </p:spPr>
        <p:txBody>
          <a:bodyPr anchor="ctr">
            <a:normAutofit/>
          </a:bodyPr>
          <a:lstStyle/>
          <a:p>
            <a:r>
              <a:rPr lang="en-US" dirty="0"/>
              <a:t>Understanding the Mind (</a:t>
            </a:r>
            <a:r>
              <a:rPr lang="en-US" dirty="0" err="1"/>
              <a:t>Zihin</a:t>
            </a:r>
            <a:r>
              <a:rPr lang="en-US" dirty="0"/>
              <a:t>) </a:t>
            </a:r>
          </a:p>
        </p:txBody>
      </p:sp>
      <p:sp>
        <p:nvSpPr>
          <p:cNvPr id="3" name="Content Placeholder 2">
            <a:extLst>
              <a:ext uri="{FF2B5EF4-FFF2-40B4-BE49-F238E27FC236}">
                <a16:creationId xmlns:a16="http://schemas.microsoft.com/office/drawing/2014/main" id="{40E636DE-09FA-1CE8-5CF0-5FE5D6C88AF7}"/>
              </a:ext>
            </a:extLst>
          </p:cNvPr>
          <p:cNvSpPr>
            <a:spLocks noGrp="1"/>
          </p:cNvSpPr>
          <p:nvPr>
            <p:ph idx="1"/>
          </p:nvPr>
        </p:nvSpPr>
        <p:spPr>
          <a:xfrm>
            <a:off x="952501" y="2844800"/>
            <a:ext cx="4470831" cy="3053170"/>
          </a:xfrm>
        </p:spPr>
        <p:txBody>
          <a:bodyPr anchor="t">
            <a:normAutofit/>
          </a:bodyPr>
          <a:lstStyle/>
          <a:p>
            <a:pPr marL="0" indent="0">
              <a:lnSpc>
                <a:spcPct val="100000"/>
              </a:lnSpc>
              <a:buNone/>
            </a:pPr>
            <a:r>
              <a:rPr lang="en-US" dirty="0"/>
              <a:t>The mind (</a:t>
            </a:r>
            <a:r>
              <a:rPr lang="en-US" dirty="0" err="1"/>
              <a:t>zihin</a:t>
            </a:r>
            <a:r>
              <a:rPr lang="en-US" dirty="0"/>
              <a:t>) is a crucial component responsible for understanding, learning, knowing, memorizing, and recalling information. It acts as a reservoir and library of consciousness, constantly nourished by streams of thoughts and experiences. </a:t>
            </a:r>
            <a:r>
              <a:rPr lang="en-US" b="1" i="1" dirty="0"/>
              <a:t>The mind's true purpose is to gain knowledge of Allah (</a:t>
            </a:r>
            <a:r>
              <a:rPr lang="en-US" b="1" i="1" dirty="0" err="1"/>
              <a:t>marifetullah</a:t>
            </a:r>
            <a:r>
              <a:rPr lang="en-US" b="1" i="1" dirty="0"/>
              <a:t>) and to apply this knowledge in daily life.</a:t>
            </a:r>
          </a:p>
          <a:p>
            <a:pPr marL="0" indent="0">
              <a:lnSpc>
                <a:spcPct val="100000"/>
              </a:lnSpc>
              <a:buNone/>
            </a:pPr>
            <a:endParaRPr lang="en-US" dirty="0"/>
          </a:p>
        </p:txBody>
      </p:sp>
      <p:cxnSp>
        <p:nvCxnSpPr>
          <p:cNvPr id="12" name="Straight Connector 11">
            <a:extLst>
              <a:ext uri="{FF2B5EF4-FFF2-40B4-BE49-F238E27FC236}">
                <a16:creationId xmlns:a16="http://schemas.microsoft.com/office/drawing/2014/main" id="{49151340-7EF2-0647-A719-394EFC3A18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874484"/>
            <a:ext cx="0" cy="3394558"/>
          </a:xfrm>
          <a:prstGeom prst="line">
            <a:avLst/>
          </a:prstGeom>
          <a:ln w="25400" cap="rnd">
            <a:solidFill>
              <a:schemeClr val="bg2">
                <a:lumMod val="75000"/>
                <a:alpha val="6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5" name="Picture 4" descr="A white silhouette of a head with colorful lines in the brain&#10;&#10;Description automatically generated">
            <a:extLst>
              <a:ext uri="{FF2B5EF4-FFF2-40B4-BE49-F238E27FC236}">
                <a16:creationId xmlns:a16="http://schemas.microsoft.com/office/drawing/2014/main" id="{A8CCE831-E69C-E138-0873-E9C747C079B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68669" y="1562307"/>
            <a:ext cx="4848551" cy="3733384"/>
          </a:xfrm>
          <a:prstGeom prst="rect">
            <a:avLst/>
          </a:prstGeom>
        </p:spPr>
      </p:pic>
    </p:spTree>
    <p:extLst>
      <p:ext uri="{BB962C8B-B14F-4D97-AF65-F5344CB8AC3E}">
        <p14:creationId xmlns:p14="http://schemas.microsoft.com/office/powerpoint/2010/main" val="327005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0C9ED2-DBC2-3342-B244-B04D4B37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5A1CD6-079C-63E4-4DC5-460878BB81FC}"/>
              </a:ext>
            </a:extLst>
          </p:cNvPr>
          <p:cNvSpPr>
            <a:spLocks noGrp="1"/>
          </p:cNvSpPr>
          <p:nvPr>
            <p:ph type="title"/>
          </p:nvPr>
        </p:nvSpPr>
        <p:spPr>
          <a:xfrm>
            <a:off x="960120" y="960120"/>
            <a:ext cx="5135880" cy="1508760"/>
          </a:xfrm>
        </p:spPr>
        <p:txBody>
          <a:bodyPr anchor="ctr">
            <a:normAutofit/>
          </a:bodyPr>
          <a:lstStyle/>
          <a:p>
            <a:r>
              <a:rPr lang="en-US" dirty="0" err="1"/>
              <a:t>Marifetullah</a:t>
            </a:r>
            <a:r>
              <a:rPr lang="en-US" dirty="0"/>
              <a:t> </a:t>
            </a:r>
          </a:p>
        </p:txBody>
      </p:sp>
      <p:sp>
        <p:nvSpPr>
          <p:cNvPr id="3" name="Content Placeholder 2">
            <a:extLst>
              <a:ext uri="{FF2B5EF4-FFF2-40B4-BE49-F238E27FC236}">
                <a16:creationId xmlns:a16="http://schemas.microsoft.com/office/drawing/2014/main" id="{22333BB6-A718-B305-127E-9484A254EB0D}"/>
              </a:ext>
            </a:extLst>
          </p:cNvPr>
          <p:cNvSpPr>
            <a:spLocks noGrp="1"/>
          </p:cNvSpPr>
          <p:nvPr>
            <p:ph idx="1"/>
          </p:nvPr>
        </p:nvSpPr>
        <p:spPr>
          <a:xfrm>
            <a:off x="952499" y="2222339"/>
            <a:ext cx="5143501" cy="3730787"/>
          </a:xfrm>
        </p:spPr>
        <p:txBody>
          <a:bodyPr>
            <a:normAutofit fontScale="92500"/>
          </a:bodyPr>
          <a:lstStyle/>
          <a:p>
            <a:r>
              <a:rPr lang="en-US" sz="2400" dirty="0" err="1"/>
              <a:t>Marifetullah</a:t>
            </a:r>
            <a:r>
              <a:rPr lang="en-US" sz="2400" dirty="0"/>
              <a:t> refers to the knowledge and recognition of Allah, encompassing a deep understanding of </a:t>
            </a:r>
            <a:r>
              <a:rPr lang="en-US" sz="2400" b="1" dirty="0"/>
              <a:t>His attributes</a:t>
            </a:r>
            <a:r>
              <a:rPr lang="en-US" sz="2400" dirty="0"/>
              <a:t>, </a:t>
            </a:r>
            <a:r>
              <a:rPr lang="en-US" sz="2400" b="1" dirty="0"/>
              <a:t>creation</a:t>
            </a:r>
            <a:r>
              <a:rPr lang="en-US" sz="2400" dirty="0"/>
              <a:t>, and </a:t>
            </a:r>
            <a:r>
              <a:rPr lang="en-US" sz="2400" b="1" dirty="0"/>
              <a:t>commands</a:t>
            </a:r>
            <a:r>
              <a:rPr lang="en-US" sz="2400" dirty="0"/>
              <a:t>. </a:t>
            </a:r>
          </a:p>
          <a:p>
            <a:r>
              <a:rPr lang="en-US" sz="2400" dirty="0"/>
              <a:t>It is derived from the Arabic word "</a:t>
            </a:r>
            <a:r>
              <a:rPr lang="en-US" sz="2400" dirty="0" err="1"/>
              <a:t>ma'rifah</a:t>
            </a:r>
            <a:r>
              <a:rPr lang="en-US" sz="2400" dirty="0"/>
              <a:t>," meaning knowledge or awareness, combined with "Allah," indicating that this knowledge specifically pertains to the divine.</a:t>
            </a:r>
          </a:p>
        </p:txBody>
      </p:sp>
      <p:pic>
        <p:nvPicPr>
          <p:cNvPr id="7" name="Picture 6" descr="A close-up of red tulips&#10;&#10;Description automatically generated">
            <a:extLst>
              <a:ext uri="{FF2B5EF4-FFF2-40B4-BE49-F238E27FC236}">
                <a16:creationId xmlns:a16="http://schemas.microsoft.com/office/drawing/2014/main" id="{0688528D-C5CE-C3E2-5724-D325A1592D9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2" b="1118"/>
          <a:stretch/>
        </p:blipFill>
        <p:spPr>
          <a:xfrm>
            <a:off x="6556895" y="10"/>
            <a:ext cx="3047936" cy="3767422"/>
          </a:xfrm>
          <a:custGeom>
            <a:avLst/>
            <a:gdLst/>
            <a:ahLst/>
            <a:cxnLst/>
            <a:rect l="l" t="t" r="r" b="b"/>
            <a:pathLst>
              <a:path w="3047936" h="3767432">
                <a:moveTo>
                  <a:pt x="0" y="0"/>
                </a:moveTo>
                <a:lnTo>
                  <a:pt x="3047936" y="0"/>
                </a:lnTo>
                <a:lnTo>
                  <a:pt x="3047936" y="2309286"/>
                </a:lnTo>
                <a:cubicBezTo>
                  <a:pt x="3047936" y="2747741"/>
                  <a:pt x="2923541" y="2967202"/>
                  <a:pt x="2649870" y="3158562"/>
                </a:cubicBezTo>
                <a:cubicBezTo>
                  <a:pt x="2365260" y="3323454"/>
                  <a:pt x="1991682" y="3394022"/>
                  <a:pt x="1660164" y="3650212"/>
                </a:cubicBezTo>
                <a:lnTo>
                  <a:pt x="1521470" y="3767432"/>
                </a:lnTo>
                <a:lnTo>
                  <a:pt x="1387771" y="3650212"/>
                </a:lnTo>
                <a:cubicBezTo>
                  <a:pt x="1056252" y="3394022"/>
                  <a:pt x="682674" y="3323454"/>
                  <a:pt x="398065" y="3158562"/>
                </a:cubicBezTo>
                <a:cubicBezTo>
                  <a:pt x="124394" y="2967202"/>
                  <a:pt x="0" y="2747741"/>
                  <a:pt x="0" y="2309286"/>
                </a:cubicBezTo>
                <a:close/>
              </a:path>
            </a:pathLst>
          </a:custGeom>
        </p:spPr>
      </p:pic>
      <p:pic>
        <p:nvPicPr>
          <p:cNvPr id="5" name="Picture 4" descr="A field of pink tulips&#10;&#10;Description automatically generated">
            <a:extLst>
              <a:ext uri="{FF2B5EF4-FFF2-40B4-BE49-F238E27FC236}">
                <a16:creationId xmlns:a16="http://schemas.microsoft.com/office/drawing/2014/main" id="{A9FEBDFB-5048-8CCC-A914-C2CBC810625D}"/>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7821" r="31616" b="2"/>
          <a:stretch/>
        </p:blipFill>
        <p:spPr>
          <a:xfrm>
            <a:off x="8217579" y="3092961"/>
            <a:ext cx="3047936" cy="3767432"/>
          </a:xfrm>
          <a:custGeom>
            <a:avLst/>
            <a:gdLst/>
            <a:ahLst/>
            <a:cxnLst/>
            <a:rect l="l" t="t" r="r" b="b"/>
            <a:pathLst>
              <a:path w="3047936" h="3767432">
                <a:moveTo>
                  <a:pt x="1521470" y="0"/>
                </a:moveTo>
                <a:lnTo>
                  <a:pt x="1660164" y="117220"/>
                </a:lnTo>
                <a:cubicBezTo>
                  <a:pt x="1991682" y="373410"/>
                  <a:pt x="2365260" y="443978"/>
                  <a:pt x="2649870" y="608870"/>
                </a:cubicBezTo>
                <a:cubicBezTo>
                  <a:pt x="2923541" y="800230"/>
                  <a:pt x="3047936" y="1019691"/>
                  <a:pt x="3047936" y="1458146"/>
                </a:cubicBezTo>
                <a:lnTo>
                  <a:pt x="3047936" y="3767432"/>
                </a:lnTo>
                <a:lnTo>
                  <a:pt x="0" y="3767432"/>
                </a:lnTo>
                <a:lnTo>
                  <a:pt x="0" y="1458146"/>
                </a:lnTo>
                <a:cubicBezTo>
                  <a:pt x="0" y="1019691"/>
                  <a:pt x="124394" y="800230"/>
                  <a:pt x="398065" y="608870"/>
                </a:cubicBezTo>
                <a:cubicBezTo>
                  <a:pt x="682674" y="443978"/>
                  <a:pt x="1056252" y="373410"/>
                  <a:pt x="1387771" y="117220"/>
                </a:cubicBezTo>
                <a:close/>
              </a:path>
            </a:pathLst>
          </a:custGeom>
        </p:spPr>
      </p:pic>
      <p:sp>
        <p:nvSpPr>
          <p:cNvPr id="14" name="Freeform: Shape 13">
            <a:extLst>
              <a:ext uri="{FF2B5EF4-FFF2-40B4-BE49-F238E27FC236}">
                <a16:creationId xmlns:a16="http://schemas.microsoft.com/office/drawing/2014/main" id="{BAD693D4-ED49-41BF-843E-43B09DBBA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4499" y="0"/>
            <a:ext cx="3152474" cy="3837982"/>
          </a:xfrm>
          <a:custGeom>
            <a:avLst/>
            <a:gdLst>
              <a:gd name="connsiteX0" fmla="*/ 0 w 3152219"/>
              <a:gd name="connsiteY0" fmla="*/ 0 h 3837982"/>
              <a:gd name="connsiteX1" fmla="*/ 3152219 w 3152219"/>
              <a:gd name="connsiteY1" fmla="*/ 0 h 3837982"/>
              <a:gd name="connsiteX2" fmla="*/ 3152219 w 3152219"/>
              <a:gd name="connsiteY2" fmla="*/ 2329946 h 3837982"/>
              <a:gd name="connsiteX3" fmla="*/ 2740534 w 3152219"/>
              <a:gd name="connsiteY3" fmla="*/ 3208280 h 3837982"/>
              <a:gd name="connsiteX4" fmla="*/ 1716965 w 3152219"/>
              <a:gd name="connsiteY4" fmla="*/ 3716751 h 3837982"/>
              <a:gd name="connsiteX5" fmla="*/ 1573526 w 3152219"/>
              <a:gd name="connsiteY5" fmla="*/ 3837982 h 3837982"/>
              <a:gd name="connsiteX6" fmla="*/ 1435253 w 3152219"/>
              <a:gd name="connsiteY6" fmla="*/ 3716751 h 3837982"/>
              <a:gd name="connsiteX7" fmla="*/ 411685 w 3152219"/>
              <a:gd name="connsiteY7" fmla="*/ 3208280 h 3837982"/>
              <a:gd name="connsiteX8" fmla="*/ 0 w 3152219"/>
              <a:gd name="connsiteY8" fmla="*/ 2329946 h 3837982"/>
              <a:gd name="connsiteX0" fmla="*/ 0 w 3152219"/>
              <a:gd name="connsiteY0" fmla="*/ 0 h 3837982"/>
              <a:gd name="connsiteX1" fmla="*/ 3152219 w 3152219"/>
              <a:gd name="connsiteY1" fmla="*/ 0 h 3837982"/>
              <a:gd name="connsiteX2" fmla="*/ 3152219 w 3152219"/>
              <a:gd name="connsiteY2" fmla="*/ 2329946 h 3837982"/>
              <a:gd name="connsiteX3" fmla="*/ 2740534 w 3152219"/>
              <a:gd name="connsiteY3" fmla="*/ 3208280 h 3837982"/>
              <a:gd name="connsiteX4" fmla="*/ 1716965 w 3152219"/>
              <a:gd name="connsiteY4" fmla="*/ 3716751 h 3837982"/>
              <a:gd name="connsiteX5" fmla="*/ 1573526 w 3152219"/>
              <a:gd name="connsiteY5" fmla="*/ 3837982 h 3837982"/>
              <a:gd name="connsiteX6" fmla="*/ 1435253 w 3152219"/>
              <a:gd name="connsiteY6" fmla="*/ 3716751 h 3837982"/>
              <a:gd name="connsiteX7" fmla="*/ 411685 w 3152219"/>
              <a:gd name="connsiteY7" fmla="*/ 3208280 h 3837982"/>
              <a:gd name="connsiteX8" fmla="*/ 0 w 3152219"/>
              <a:gd name="connsiteY8" fmla="*/ 2329946 h 3837982"/>
              <a:gd name="connsiteX9" fmla="*/ 91440 w 3152219"/>
              <a:gd name="connsiteY9" fmla="*/ 91440 h 3837982"/>
              <a:gd name="connsiteX0" fmla="*/ 5349 w 3157568"/>
              <a:gd name="connsiteY0" fmla="*/ 0 h 3837982"/>
              <a:gd name="connsiteX1" fmla="*/ 3157568 w 3157568"/>
              <a:gd name="connsiteY1" fmla="*/ 0 h 3837982"/>
              <a:gd name="connsiteX2" fmla="*/ 3157568 w 3157568"/>
              <a:gd name="connsiteY2" fmla="*/ 2329946 h 3837982"/>
              <a:gd name="connsiteX3" fmla="*/ 2745883 w 3157568"/>
              <a:gd name="connsiteY3" fmla="*/ 3208280 h 3837982"/>
              <a:gd name="connsiteX4" fmla="*/ 1722314 w 3157568"/>
              <a:gd name="connsiteY4" fmla="*/ 3716751 h 3837982"/>
              <a:gd name="connsiteX5" fmla="*/ 1578875 w 3157568"/>
              <a:gd name="connsiteY5" fmla="*/ 3837982 h 3837982"/>
              <a:gd name="connsiteX6" fmla="*/ 1440602 w 3157568"/>
              <a:gd name="connsiteY6" fmla="*/ 3716751 h 3837982"/>
              <a:gd name="connsiteX7" fmla="*/ 417034 w 3157568"/>
              <a:gd name="connsiteY7" fmla="*/ 3208280 h 3837982"/>
              <a:gd name="connsiteX8" fmla="*/ 5349 w 3157568"/>
              <a:gd name="connsiteY8" fmla="*/ 2329946 h 3837982"/>
              <a:gd name="connsiteX9" fmla="*/ 0 w 3157568"/>
              <a:gd name="connsiteY9" fmla="*/ 4839 h 3837982"/>
              <a:gd name="connsiteX0" fmla="*/ 255 w 3152474"/>
              <a:gd name="connsiteY0" fmla="*/ 0 h 3837982"/>
              <a:gd name="connsiteX1" fmla="*/ 3152474 w 3152474"/>
              <a:gd name="connsiteY1" fmla="*/ 0 h 3837982"/>
              <a:gd name="connsiteX2" fmla="*/ 3152474 w 3152474"/>
              <a:gd name="connsiteY2" fmla="*/ 2329946 h 3837982"/>
              <a:gd name="connsiteX3" fmla="*/ 2740789 w 3152474"/>
              <a:gd name="connsiteY3" fmla="*/ 3208280 h 3837982"/>
              <a:gd name="connsiteX4" fmla="*/ 1717220 w 3152474"/>
              <a:gd name="connsiteY4" fmla="*/ 3716751 h 3837982"/>
              <a:gd name="connsiteX5" fmla="*/ 1573781 w 3152474"/>
              <a:gd name="connsiteY5" fmla="*/ 3837982 h 3837982"/>
              <a:gd name="connsiteX6" fmla="*/ 1435508 w 3152474"/>
              <a:gd name="connsiteY6" fmla="*/ 3716751 h 3837982"/>
              <a:gd name="connsiteX7" fmla="*/ 411940 w 3152474"/>
              <a:gd name="connsiteY7" fmla="*/ 3208280 h 3837982"/>
              <a:gd name="connsiteX8" fmla="*/ 255 w 3152474"/>
              <a:gd name="connsiteY8" fmla="*/ 2329946 h 3837982"/>
              <a:gd name="connsiteX9" fmla="*/ 0 w 3152474"/>
              <a:gd name="connsiteY9" fmla="*/ 35404 h 3837982"/>
              <a:gd name="connsiteX0" fmla="*/ 3152474 w 3152474"/>
              <a:gd name="connsiteY0" fmla="*/ 0 h 3837982"/>
              <a:gd name="connsiteX1" fmla="*/ 3152474 w 3152474"/>
              <a:gd name="connsiteY1" fmla="*/ 2329946 h 3837982"/>
              <a:gd name="connsiteX2" fmla="*/ 2740789 w 3152474"/>
              <a:gd name="connsiteY2" fmla="*/ 3208280 h 3837982"/>
              <a:gd name="connsiteX3" fmla="*/ 1717220 w 3152474"/>
              <a:gd name="connsiteY3" fmla="*/ 3716751 h 3837982"/>
              <a:gd name="connsiteX4" fmla="*/ 1573781 w 3152474"/>
              <a:gd name="connsiteY4" fmla="*/ 3837982 h 3837982"/>
              <a:gd name="connsiteX5" fmla="*/ 1435508 w 3152474"/>
              <a:gd name="connsiteY5" fmla="*/ 3716751 h 3837982"/>
              <a:gd name="connsiteX6" fmla="*/ 411940 w 3152474"/>
              <a:gd name="connsiteY6" fmla="*/ 3208280 h 3837982"/>
              <a:gd name="connsiteX7" fmla="*/ 255 w 3152474"/>
              <a:gd name="connsiteY7" fmla="*/ 2329946 h 3837982"/>
              <a:gd name="connsiteX8" fmla="*/ 0 w 3152474"/>
              <a:gd name="connsiteY8" fmla="*/ 35404 h 3837982"/>
              <a:gd name="connsiteX0" fmla="*/ 3152474 w 3152474"/>
              <a:gd name="connsiteY0" fmla="*/ 0 h 3837982"/>
              <a:gd name="connsiteX1" fmla="*/ 3152474 w 3152474"/>
              <a:gd name="connsiteY1" fmla="*/ 2329946 h 3837982"/>
              <a:gd name="connsiteX2" fmla="*/ 2740789 w 3152474"/>
              <a:gd name="connsiteY2" fmla="*/ 3208280 h 3837982"/>
              <a:gd name="connsiteX3" fmla="*/ 1717220 w 3152474"/>
              <a:gd name="connsiteY3" fmla="*/ 3716751 h 3837982"/>
              <a:gd name="connsiteX4" fmla="*/ 1573781 w 3152474"/>
              <a:gd name="connsiteY4" fmla="*/ 3837982 h 3837982"/>
              <a:gd name="connsiteX5" fmla="*/ 1435508 w 3152474"/>
              <a:gd name="connsiteY5" fmla="*/ 3716751 h 3837982"/>
              <a:gd name="connsiteX6" fmla="*/ 411940 w 3152474"/>
              <a:gd name="connsiteY6" fmla="*/ 3208280 h 3837982"/>
              <a:gd name="connsiteX7" fmla="*/ 255 w 3152474"/>
              <a:gd name="connsiteY7" fmla="*/ 2329946 h 3837982"/>
              <a:gd name="connsiteX8" fmla="*/ 0 w 3152474"/>
              <a:gd name="connsiteY8" fmla="*/ 4839 h 383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2474" h="3837982">
                <a:moveTo>
                  <a:pt x="3152474" y="0"/>
                </a:moveTo>
                <a:lnTo>
                  <a:pt x="3152474" y="2329946"/>
                </a:lnTo>
                <a:cubicBezTo>
                  <a:pt x="3152474" y="2783403"/>
                  <a:pt x="3023823" y="3010372"/>
                  <a:pt x="2740789" y="3208280"/>
                </a:cubicBezTo>
                <a:cubicBezTo>
                  <a:pt x="2446441" y="3378814"/>
                  <a:pt x="2060081" y="3451796"/>
                  <a:pt x="1717220" y="3716751"/>
                </a:cubicBezTo>
                <a:lnTo>
                  <a:pt x="1573781" y="3837982"/>
                </a:lnTo>
                <a:lnTo>
                  <a:pt x="1435508" y="3716751"/>
                </a:lnTo>
                <a:cubicBezTo>
                  <a:pt x="1092646" y="3451796"/>
                  <a:pt x="706286" y="3378814"/>
                  <a:pt x="411940" y="3208280"/>
                </a:cubicBezTo>
                <a:cubicBezTo>
                  <a:pt x="128905" y="3010372"/>
                  <a:pt x="255" y="2783403"/>
                  <a:pt x="255" y="2329946"/>
                </a:cubicBezTo>
                <a:cubicBezTo>
                  <a:pt x="255" y="1553297"/>
                  <a:pt x="0" y="4839"/>
                  <a:pt x="0" y="4839"/>
                </a:cubicBezTo>
              </a:path>
            </a:pathLst>
          </a:custGeom>
          <a:noFill/>
          <a:ln w="25400" cap="rnd">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4BD717D-C78B-4563-834F-8AC2FA8315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5438" y="3022411"/>
            <a:ext cx="3152219" cy="3823431"/>
          </a:xfrm>
          <a:custGeom>
            <a:avLst/>
            <a:gdLst>
              <a:gd name="connsiteX0" fmla="*/ 1573526 w 3152219"/>
              <a:gd name="connsiteY0" fmla="*/ 0 h 3823431"/>
              <a:gd name="connsiteX1" fmla="*/ 1716965 w 3152219"/>
              <a:gd name="connsiteY1" fmla="*/ 121231 h 3823431"/>
              <a:gd name="connsiteX2" fmla="*/ 2740534 w 3152219"/>
              <a:gd name="connsiteY2" fmla="*/ 629702 h 3823431"/>
              <a:gd name="connsiteX3" fmla="*/ 3152219 w 3152219"/>
              <a:gd name="connsiteY3" fmla="*/ 1508036 h 3823431"/>
              <a:gd name="connsiteX4" fmla="*/ 3152219 w 3152219"/>
              <a:gd name="connsiteY4" fmla="*/ 3823431 h 3823431"/>
              <a:gd name="connsiteX5" fmla="*/ 0 w 3152219"/>
              <a:gd name="connsiteY5" fmla="*/ 3823431 h 3823431"/>
              <a:gd name="connsiteX6" fmla="*/ 0 w 3152219"/>
              <a:gd name="connsiteY6" fmla="*/ 1508036 h 3823431"/>
              <a:gd name="connsiteX7" fmla="*/ 411685 w 3152219"/>
              <a:gd name="connsiteY7" fmla="*/ 629702 h 3823431"/>
              <a:gd name="connsiteX8" fmla="*/ 1435253 w 3152219"/>
              <a:gd name="connsiteY8" fmla="*/ 121231 h 3823431"/>
              <a:gd name="connsiteX0" fmla="*/ 0 w 3152219"/>
              <a:gd name="connsiteY0" fmla="*/ 3823431 h 3914871"/>
              <a:gd name="connsiteX1" fmla="*/ 0 w 3152219"/>
              <a:gd name="connsiteY1" fmla="*/ 1508036 h 3914871"/>
              <a:gd name="connsiteX2" fmla="*/ 411685 w 3152219"/>
              <a:gd name="connsiteY2" fmla="*/ 629702 h 3914871"/>
              <a:gd name="connsiteX3" fmla="*/ 1435253 w 3152219"/>
              <a:gd name="connsiteY3" fmla="*/ 121231 h 3914871"/>
              <a:gd name="connsiteX4" fmla="*/ 1573526 w 3152219"/>
              <a:gd name="connsiteY4" fmla="*/ 0 h 3914871"/>
              <a:gd name="connsiteX5" fmla="*/ 1716965 w 3152219"/>
              <a:gd name="connsiteY5" fmla="*/ 121231 h 3914871"/>
              <a:gd name="connsiteX6" fmla="*/ 2740534 w 3152219"/>
              <a:gd name="connsiteY6" fmla="*/ 629702 h 3914871"/>
              <a:gd name="connsiteX7" fmla="*/ 3152219 w 3152219"/>
              <a:gd name="connsiteY7" fmla="*/ 1508036 h 3914871"/>
              <a:gd name="connsiteX8" fmla="*/ 3152219 w 3152219"/>
              <a:gd name="connsiteY8" fmla="*/ 3823431 h 3914871"/>
              <a:gd name="connsiteX9" fmla="*/ 91440 w 3152219"/>
              <a:gd name="connsiteY9" fmla="*/ 3914871 h 3914871"/>
              <a:gd name="connsiteX0" fmla="*/ 0 w 3152219"/>
              <a:gd name="connsiteY0" fmla="*/ 3823431 h 3823431"/>
              <a:gd name="connsiteX1" fmla="*/ 0 w 3152219"/>
              <a:gd name="connsiteY1" fmla="*/ 1508036 h 3823431"/>
              <a:gd name="connsiteX2" fmla="*/ 411685 w 3152219"/>
              <a:gd name="connsiteY2" fmla="*/ 629702 h 3823431"/>
              <a:gd name="connsiteX3" fmla="*/ 1435253 w 3152219"/>
              <a:gd name="connsiteY3" fmla="*/ 121231 h 3823431"/>
              <a:gd name="connsiteX4" fmla="*/ 1573526 w 3152219"/>
              <a:gd name="connsiteY4" fmla="*/ 0 h 3823431"/>
              <a:gd name="connsiteX5" fmla="*/ 1716965 w 3152219"/>
              <a:gd name="connsiteY5" fmla="*/ 121231 h 3823431"/>
              <a:gd name="connsiteX6" fmla="*/ 2740534 w 3152219"/>
              <a:gd name="connsiteY6" fmla="*/ 629702 h 3823431"/>
              <a:gd name="connsiteX7" fmla="*/ 3152219 w 3152219"/>
              <a:gd name="connsiteY7" fmla="*/ 1508036 h 3823431"/>
              <a:gd name="connsiteX8" fmla="*/ 3152219 w 3152219"/>
              <a:gd name="connsiteY8" fmla="*/ 3823431 h 38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2219" h="3823431">
                <a:moveTo>
                  <a:pt x="0" y="3823431"/>
                </a:moveTo>
                <a:lnTo>
                  <a:pt x="0" y="1508036"/>
                </a:lnTo>
                <a:cubicBezTo>
                  <a:pt x="0" y="1054579"/>
                  <a:pt x="128650" y="827610"/>
                  <a:pt x="411685" y="629702"/>
                </a:cubicBezTo>
                <a:cubicBezTo>
                  <a:pt x="706031" y="459168"/>
                  <a:pt x="1092391" y="386186"/>
                  <a:pt x="1435253" y="121231"/>
                </a:cubicBezTo>
                <a:lnTo>
                  <a:pt x="1573526" y="0"/>
                </a:lnTo>
                <a:lnTo>
                  <a:pt x="1716965" y="121231"/>
                </a:lnTo>
                <a:cubicBezTo>
                  <a:pt x="2059826" y="386186"/>
                  <a:pt x="2446186" y="459168"/>
                  <a:pt x="2740534" y="629702"/>
                </a:cubicBezTo>
                <a:cubicBezTo>
                  <a:pt x="3023568" y="827610"/>
                  <a:pt x="3152219" y="1054579"/>
                  <a:pt x="3152219" y="1508036"/>
                </a:cubicBezTo>
                <a:lnTo>
                  <a:pt x="3152219" y="3823431"/>
                </a:lnTo>
              </a:path>
            </a:pathLst>
          </a:custGeom>
          <a:noFill/>
          <a:ln w="25400" cap="rnd">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86465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EC5B12-9FF3-41FE-B789-2696F5195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81CDD6-6FE4-E3D8-886C-A4BAB3FB11A3}"/>
              </a:ext>
            </a:extLst>
          </p:cNvPr>
          <p:cNvSpPr>
            <a:spLocks noGrp="1"/>
          </p:cNvSpPr>
          <p:nvPr>
            <p:ph type="title"/>
          </p:nvPr>
        </p:nvSpPr>
        <p:spPr>
          <a:xfrm>
            <a:off x="952500" y="1581462"/>
            <a:ext cx="2776531" cy="3687580"/>
          </a:xfrm>
        </p:spPr>
        <p:txBody>
          <a:bodyPr>
            <a:normAutofit/>
          </a:bodyPr>
          <a:lstStyle/>
          <a:p>
            <a:pPr algn="ctr"/>
            <a:r>
              <a:rPr lang="en-US" dirty="0"/>
              <a:t>Importance of </a:t>
            </a:r>
            <a:r>
              <a:rPr lang="en-US" dirty="0" err="1"/>
              <a:t>Marifetullah</a:t>
            </a:r>
            <a:endParaRPr lang="en-US"/>
          </a:p>
        </p:txBody>
      </p:sp>
      <p:cxnSp>
        <p:nvCxnSpPr>
          <p:cNvPr id="11" name="Straight Connector 10">
            <a:extLst>
              <a:ext uri="{FF2B5EF4-FFF2-40B4-BE49-F238E27FC236}">
                <a16:creationId xmlns:a16="http://schemas.microsoft.com/office/drawing/2014/main" id="{4FCEE13B-EFB1-46F2-BC11-110F05BFB6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9630" y="1852474"/>
            <a:ext cx="0" cy="3394558"/>
          </a:xfrm>
          <a:prstGeom prst="line">
            <a:avLst/>
          </a:prstGeom>
          <a:ln w="25400" cap="rnd">
            <a:solidFill>
              <a:schemeClr val="bg2">
                <a:lumMod val="75000"/>
              </a:schemeClr>
            </a:solidFill>
            <a:prstDash val="sysDot"/>
            <a:round/>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D7F1495D-1CB1-00AA-FAAC-E9449D1658FB}"/>
              </a:ext>
            </a:extLst>
          </p:cNvPr>
          <p:cNvGraphicFramePr>
            <a:graphicFrameLocks noGrp="1"/>
          </p:cNvGraphicFramePr>
          <p:nvPr>
            <p:ph idx="1"/>
            <p:extLst>
              <p:ext uri="{D42A27DB-BD31-4B8C-83A1-F6EECF244321}">
                <p14:modId xmlns:p14="http://schemas.microsoft.com/office/powerpoint/2010/main" val="3029385183"/>
              </p:ext>
            </p:extLst>
          </p:nvPr>
        </p:nvGraphicFramePr>
        <p:xfrm>
          <a:off x="5214938" y="985838"/>
          <a:ext cx="6024561" cy="4919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9793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9EC5B12-9FF3-41FE-B789-2696F5195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827FAA-82CB-7498-E37A-1973FA06A4D1}"/>
              </a:ext>
            </a:extLst>
          </p:cNvPr>
          <p:cNvSpPr>
            <a:spLocks noGrp="1"/>
          </p:cNvSpPr>
          <p:nvPr>
            <p:ph type="title"/>
          </p:nvPr>
        </p:nvSpPr>
        <p:spPr>
          <a:xfrm>
            <a:off x="952500" y="1581462"/>
            <a:ext cx="2776531" cy="3687580"/>
          </a:xfrm>
        </p:spPr>
        <p:txBody>
          <a:bodyPr>
            <a:normAutofit/>
          </a:bodyPr>
          <a:lstStyle/>
          <a:p>
            <a:pPr algn="ctr"/>
            <a:r>
              <a:rPr lang="en-US"/>
              <a:t>How to Seek Marifetullah</a:t>
            </a:r>
          </a:p>
        </p:txBody>
      </p:sp>
      <p:cxnSp>
        <p:nvCxnSpPr>
          <p:cNvPr id="16" name="Straight Connector 15">
            <a:extLst>
              <a:ext uri="{FF2B5EF4-FFF2-40B4-BE49-F238E27FC236}">
                <a16:creationId xmlns:a16="http://schemas.microsoft.com/office/drawing/2014/main" id="{4FCEE13B-EFB1-46F2-BC11-110F05BFB6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9630" y="1852474"/>
            <a:ext cx="0" cy="3394558"/>
          </a:xfrm>
          <a:prstGeom prst="line">
            <a:avLst/>
          </a:prstGeom>
          <a:ln w="25400" cap="rnd">
            <a:solidFill>
              <a:schemeClr val="bg2">
                <a:lumMod val="75000"/>
              </a:schemeClr>
            </a:solidFill>
            <a:prstDash val="sysDot"/>
            <a:round/>
          </a:ln>
        </p:spPr>
        <p:style>
          <a:lnRef idx="1">
            <a:schemeClr val="accent1"/>
          </a:lnRef>
          <a:fillRef idx="0">
            <a:schemeClr val="accent1"/>
          </a:fillRef>
          <a:effectRef idx="0">
            <a:schemeClr val="accent1"/>
          </a:effectRef>
          <a:fontRef idx="minor">
            <a:schemeClr val="tx1"/>
          </a:fontRef>
        </p:style>
      </p:cxnSp>
      <p:graphicFrame>
        <p:nvGraphicFramePr>
          <p:cNvPr id="17" name="Content Placeholder 2">
            <a:extLst>
              <a:ext uri="{FF2B5EF4-FFF2-40B4-BE49-F238E27FC236}">
                <a16:creationId xmlns:a16="http://schemas.microsoft.com/office/drawing/2014/main" id="{785FC42F-3A1E-65DB-3B7F-4BCD0922EC5B}"/>
              </a:ext>
            </a:extLst>
          </p:cNvPr>
          <p:cNvGraphicFramePr>
            <a:graphicFrameLocks noGrp="1"/>
          </p:cNvGraphicFramePr>
          <p:nvPr>
            <p:ph idx="1"/>
            <p:extLst>
              <p:ext uri="{D42A27DB-BD31-4B8C-83A1-F6EECF244321}">
                <p14:modId xmlns:p14="http://schemas.microsoft.com/office/powerpoint/2010/main" val="3919999260"/>
              </p:ext>
            </p:extLst>
          </p:nvPr>
        </p:nvGraphicFramePr>
        <p:xfrm>
          <a:off x="5214938" y="985838"/>
          <a:ext cx="6024561" cy="4919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9412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B6B04054-9023-8941-A94B-771CBBABE3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4ECD46-82F1-EE44-42FE-C903BDE8CF7D}"/>
              </a:ext>
            </a:extLst>
          </p:cNvPr>
          <p:cNvSpPr>
            <a:spLocks noGrp="1"/>
          </p:cNvSpPr>
          <p:nvPr>
            <p:ph type="title"/>
          </p:nvPr>
        </p:nvSpPr>
        <p:spPr>
          <a:xfrm>
            <a:off x="952499" y="498132"/>
            <a:ext cx="5428423" cy="1508760"/>
          </a:xfrm>
        </p:spPr>
        <p:txBody>
          <a:bodyPr anchor="ctr">
            <a:normAutofit/>
          </a:bodyPr>
          <a:lstStyle/>
          <a:p>
            <a:r>
              <a:rPr lang="en-US" dirty="0"/>
              <a:t>Additional Points About the Mind</a:t>
            </a:r>
          </a:p>
        </p:txBody>
      </p:sp>
      <p:sp>
        <p:nvSpPr>
          <p:cNvPr id="3" name="Content Placeholder 2">
            <a:extLst>
              <a:ext uri="{FF2B5EF4-FFF2-40B4-BE49-F238E27FC236}">
                <a16:creationId xmlns:a16="http://schemas.microsoft.com/office/drawing/2014/main" id="{F2C6990B-2DB7-0461-EF14-D29F39E510FA}"/>
              </a:ext>
            </a:extLst>
          </p:cNvPr>
          <p:cNvSpPr>
            <a:spLocks noGrp="1"/>
          </p:cNvSpPr>
          <p:nvPr>
            <p:ph idx="1"/>
          </p:nvPr>
        </p:nvSpPr>
        <p:spPr>
          <a:xfrm>
            <a:off x="952499" y="2006892"/>
            <a:ext cx="5293857" cy="3898609"/>
          </a:xfrm>
        </p:spPr>
        <p:txBody>
          <a:bodyPr anchor="t">
            <a:normAutofit/>
          </a:bodyPr>
          <a:lstStyle/>
          <a:p>
            <a:pPr>
              <a:lnSpc>
                <a:spcPct val="100000"/>
              </a:lnSpc>
            </a:pPr>
            <a:r>
              <a:rPr lang="en-US" sz="1800" dirty="0"/>
              <a:t>Connection to the Heart (</a:t>
            </a:r>
            <a:r>
              <a:rPr lang="en-US" sz="1800" dirty="0" err="1"/>
              <a:t>Qalb</a:t>
            </a:r>
            <a:r>
              <a:rPr lang="en-US" sz="1800" dirty="0"/>
              <a:t>)</a:t>
            </a:r>
          </a:p>
          <a:p>
            <a:pPr>
              <a:lnSpc>
                <a:spcPct val="100000"/>
              </a:lnSpc>
            </a:pPr>
            <a:r>
              <a:rPr lang="en-US" sz="1800" dirty="0"/>
              <a:t>Reflection on Divine Signs (Ayat)</a:t>
            </a:r>
          </a:p>
          <a:p>
            <a:pPr>
              <a:lnSpc>
                <a:spcPct val="100000"/>
              </a:lnSpc>
            </a:pPr>
            <a:r>
              <a:rPr lang="en-US" sz="1800" dirty="0"/>
              <a:t>Critical Thinking &amp; Reasoning </a:t>
            </a:r>
          </a:p>
          <a:p>
            <a:pPr>
              <a:lnSpc>
                <a:spcPct val="100000"/>
              </a:lnSpc>
            </a:pPr>
            <a:r>
              <a:rPr lang="en-US" sz="1800" dirty="0"/>
              <a:t>Creativity &amp; Innovation</a:t>
            </a:r>
          </a:p>
          <a:p>
            <a:pPr>
              <a:lnSpc>
                <a:spcPct val="100000"/>
              </a:lnSpc>
            </a:pPr>
            <a:r>
              <a:rPr lang="en-US" sz="1800" dirty="0"/>
              <a:t>Time Management &amp; Organization</a:t>
            </a:r>
          </a:p>
          <a:p>
            <a:pPr>
              <a:lnSpc>
                <a:spcPct val="100000"/>
              </a:lnSpc>
            </a:pPr>
            <a:r>
              <a:rPr lang="en-US" sz="1800" dirty="0"/>
              <a:t>Adaptability &amp; Flexibility </a:t>
            </a:r>
          </a:p>
          <a:p>
            <a:pPr>
              <a:lnSpc>
                <a:spcPct val="100000"/>
              </a:lnSpc>
            </a:pPr>
            <a:r>
              <a:rPr lang="en-US" sz="1800" dirty="0"/>
              <a:t>Self-Regulation</a:t>
            </a:r>
          </a:p>
          <a:p>
            <a:pPr>
              <a:lnSpc>
                <a:spcPct val="100000"/>
              </a:lnSpc>
            </a:pPr>
            <a:r>
              <a:rPr lang="en-US" sz="1800" dirty="0"/>
              <a:t>Empathy &amp; Social Skills </a:t>
            </a:r>
          </a:p>
          <a:p>
            <a:pPr>
              <a:lnSpc>
                <a:spcPct val="100000"/>
              </a:lnSpc>
            </a:pPr>
            <a:r>
              <a:rPr lang="en-US" sz="1800" dirty="0"/>
              <a:t>Stress Management &amp; Mental Resilience</a:t>
            </a:r>
          </a:p>
        </p:txBody>
      </p:sp>
      <p:pic>
        <p:nvPicPr>
          <p:cNvPr id="5" name="Picture 4" descr="A diagram of a maze in a head&#10;&#10;Description automatically generated">
            <a:extLst>
              <a:ext uri="{FF2B5EF4-FFF2-40B4-BE49-F238E27FC236}">
                <a16:creationId xmlns:a16="http://schemas.microsoft.com/office/drawing/2014/main" id="{B1871B3D-0FAD-8B17-F932-B153D87BB7E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198855" y="870280"/>
            <a:ext cx="3902532" cy="2273224"/>
          </a:xfrm>
          <a:prstGeom prst="rect">
            <a:avLst/>
          </a:prstGeom>
        </p:spPr>
      </p:pic>
      <p:cxnSp>
        <p:nvCxnSpPr>
          <p:cNvPr id="32" name="Straight Connector 31">
            <a:extLst>
              <a:ext uri="{FF2B5EF4-FFF2-40B4-BE49-F238E27FC236}">
                <a16:creationId xmlns:a16="http://schemas.microsoft.com/office/drawing/2014/main" id="{10778A53-7ADF-F948-B939-0EB454DA2C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88812" y="3429000"/>
            <a:ext cx="3350727" cy="0"/>
          </a:xfrm>
          <a:prstGeom prst="line">
            <a:avLst/>
          </a:prstGeom>
          <a:ln w="25400" cap="rnd">
            <a:solidFill>
              <a:schemeClr val="bg2">
                <a:lumMod val="7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8" name="Picture 7" descr="A group of stick figures with words&#10;&#10;Description automatically generated">
            <a:extLst>
              <a:ext uri="{FF2B5EF4-FFF2-40B4-BE49-F238E27FC236}">
                <a16:creationId xmlns:a16="http://schemas.microsoft.com/office/drawing/2014/main" id="{C167B1B9-5977-7DC0-CAA7-484772C3C34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198856" y="3992551"/>
            <a:ext cx="3902532" cy="1717114"/>
          </a:xfrm>
          <a:prstGeom prst="rect">
            <a:avLst/>
          </a:prstGeom>
        </p:spPr>
      </p:pic>
    </p:spTree>
    <p:extLst>
      <p:ext uri="{BB962C8B-B14F-4D97-AF65-F5344CB8AC3E}">
        <p14:creationId xmlns:p14="http://schemas.microsoft.com/office/powerpoint/2010/main" val="3440340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CE2FD-058F-69C4-97BA-3949875BB2CD}"/>
              </a:ext>
            </a:extLst>
          </p:cNvPr>
          <p:cNvSpPr>
            <a:spLocks noGrp="1"/>
          </p:cNvSpPr>
          <p:nvPr>
            <p:ph type="title"/>
          </p:nvPr>
        </p:nvSpPr>
        <p:spPr/>
        <p:txBody>
          <a:bodyPr/>
          <a:lstStyle/>
          <a:p>
            <a:r>
              <a:rPr lang="en-US" dirty="0"/>
              <a:t>Research on the Mind</a:t>
            </a:r>
          </a:p>
        </p:txBody>
      </p:sp>
      <p:sp>
        <p:nvSpPr>
          <p:cNvPr id="3" name="Content Placeholder 2">
            <a:extLst>
              <a:ext uri="{FF2B5EF4-FFF2-40B4-BE49-F238E27FC236}">
                <a16:creationId xmlns:a16="http://schemas.microsoft.com/office/drawing/2014/main" id="{BE273F3C-04FB-8637-12C9-BDF4AA7A089F}"/>
              </a:ext>
            </a:extLst>
          </p:cNvPr>
          <p:cNvSpPr>
            <a:spLocks noGrp="1"/>
          </p:cNvSpPr>
          <p:nvPr>
            <p:ph idx="1"/>
          </p:nvPr>
        </p:nvSpPr>
        <p:spPr/>
        <p:txBody>
          <a:bodyPr>
            <a:normAutofit/>
          </a:bodyPr>
          <a:lstStyle/>
          <a:p>
            <a:pPr lvl="1"/>
            <a:r>
              <a:rPr lang="en-US" dirty="0"/>
              <a:t>1. Studies using functional MRI (fMRI) have shown that regular meditation can increase gray matter in the brain, enhancing areas involved in learning, memory, and emotional regulation.</a:t>
            </a:r>
          </a:p>
          <a:p>
            <a:pPr lvl="1"/>
            <a:r>
              <a:rPr lang="en-US" dirty="0"/>
              <a:t>2. Mindfulness: Numerous studies have demonstrated that mindfulness practices improve mental clarity, focus, and emotional regulation. Mindfulness helps reduce stress, anxiety, and depression by promoting present-moment awareness and self-regulation.</a:t>
            </a:r>
          </a:p>
          <a:p>
            <a:pPr lvl="1"/>
            <a:r>
              <a:rPr lang="en-US" dirty="0"/>
              <a:t>3. Problem-Solving and Cognitive Flexibility: Engaging in problem-solving activities and intellectual discussions enhances cognitive flexibility and critical thinking skills. Research has shown that these activities can delay cognitive decline and improve overall brain function.</a:t>
            </a:r>
          </a:p>
        </p:txBody>
      </p:sp>
      <p:pic>
        <p:nvPicPr>
          <p:cNvPr id="5" name="Picture 4" descr="A colorful swirls on a black background&#10;&#10;Description automatically generated">
            <a:extLst>
              <a:ext uri="{FF2B5EF4-FFF2-40B4-BE49-F238E27FC236}">
                <a16:creationId xmlns:a16="http://schemas.microsoft.com/office/drawing/2014/main" id="{A187F216-9B3E-13AE-14B4-42604ACA550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82765" y="-408798"/>
            <a:ext cx="5131443" cy="2736769"/>
          </a:xfrm>
          <a:prstGeom prst="rect">
            <a:avLst/>
          </a:prstGeom>
        </p:spPr>
      </p:pic>
      <p:pic>
        <p:nvPicPr>
          <p:cNvPr id="9" name="Picture 8" descr="A colorful swirls on a black background&#10;&#10;Description automatically generated">
            <a:extLst>
              <a:ext uri="{FF2B5EF4-FFF2-40B4-BE49-F238E27FC236}">
                <a16:creationId xmlns:a16="http://schemas.microsoft.com/office/drawing/2014/main" id="{F3A11810-49E7-D4DB-52D2-0C49D1E70A7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21437170">
            <a:off x="10400215" y="1958607"/>
            <a:ext cx="5513977" cy="2940787"/>
          </a:xfrm>
          <a:prstGeom prst="rect">
            <a:avLst/>
          </a:prstGeom>
        </p:spPr>
      </p:pic>
    </p:spTree>
    <p:extLst>
      <p:ext uri="{BB962C8B-B14F-4D97-AF65-F5344CB8AC3E}">
        <p14:creationId xmlns:p14="http://schemas.microsoft.com/office/powerpoint/2010/main" val="491444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558B-96EB-421C-BA06-ABE9F6F9C37A}"/>
              </a:ext>
            </a:extLst>
          </p:cNvPr>
          <p:cNvSpPr>
            <a:spLocks noGrp="1"/>
          </p:cNvSpPr>
          <p:nvPr>
            <p:ph type="title"/>
          </p:nvPr>
        </p:nvSpPr>
        <p:spPr>
          <a:xfrm>
            <a:off x="966744" y="427448"/>
            <a:ext cx="9076329" cy="1064277"/>
          </a:xfrm>
        </p:spPr>
        <p:txBody>
          <a:bodyPr/>
          <a:lstStyle/>
          <a:p>
            <a:r>
              <a:rPr lang="en-US" dirty="0"/>
              <a:t>Research on </a:t>
            </a:r>
            <a:r>
              <a:rPr lang="en-US" dirty="0" err="1"/>
              <a:t>Marifetullah</a:t>
            </a:r>
            <a:endParaRPr lang="en-US" dirty="0"/>
          </a:p>
        </p:txBody>
      </p:sp>
      <p:sp>
        <p:nvSpPr>
          <p:cNvPr id="3" name="Content Placeholder 2">
            <a:extLst>
              <a:ext uri="{FF2B5EF4-FFF2-40B4-BE49-F238E27FC236}">
                <a16:creationId xmlns:a16="http://schemas.microsoft.com/office/drawing/2014/main" id="{181E9A78-CD21-D317-9AFD-8C07CC0BF46E}"/>
              </a:ext>
            </a:extLst>
          </p:cNvPr>
          <p:cNvSpPr>
            <a:spLocks noGrp="1"/>
          </p:cNvSpPr>
          <p:nvPr>
            <p:ph idx="1"/>
          </p:nvPr>
        </p:nvSpPr>
        <p:spPr>
          <a:xfrm>
            <a:off x="966744" y="1491725"/>
            <a:ext cx="9076329" cy="4406688"/>
          </a:xfrm>
        </p:spPr>
        <p:txBody>
          <a:bodyPr>
            <a:normAutofit fontScale="92500" lnSpcReduction="20000"/>
          </a:bodyPr>
          <a:lstStyle/>
          <a:p>
            <a:pPr marL="0" indent="0">
              <a:buNone/>
            </a:pPr>
            <a:r>
              <a:rPr lang="en-US" b="1" dirty="0"/>
              <a:t>Impact of Spiritual Beliefs on Mental Health</a:t>
            </a:r>
            <a:r>
              <a:rPr lang="en-US" dirty="0"/>
              <a:t>: Research in spiritual psychology has found that strong spiritual beliefs and practices are associated with lower levels of depression, anxiety, and stress. Belief in a higher power provides a sense of purpose and meaning, enhancing overall well-being.</a:t>
            </a:r>
          </a:p>
          <a:p>
            <a:pPr marL="0" indent="0">
              <a:buNone/>
            </a:pPr>
            <a:r>
              <a:rPr lang="en-US" b="1" dirty="0"/>
              <a:t>Religious Coping Mechanisms</a:t>
            </a:r>
            <a:r>
              <a:rPr lang="en-US" dirty="0"/>
              <a:t>: Studies have shown that religious coping mechanisms, such as prayer and trust in Allah, improve resilience and the ability to handle life’s challenges. These practices provide emotional support and a sense of comfort during difficult times.</a:t>
            </a:r>
          </a:p>
          <a:p>
            <a:pPr marL="0" indent="0">
              <a:buNone/>
            </a:pPr>
            <a:r>
              <a:rPr lang="en-US" b="1" dirty="0"/>
              <a:t>Reflective Practices</a:t>
            </a:r>
            <a:r>
              <a:rPr lang="en-US" dirty="0"/>
              <a:t>: Reflective practices, such as contemplating nature and personal experiences, enhance self-awareness and spiritual growth. Research indicates that these practices promote a deeper understanding of oneself and one’s place in the universe, contributing to psychological well-being.</a:t>
            </a:r>
          </a:p>
          <a:p>
            <a:pPr marL="0" indent="0">
              <a:buNone/>
            </a:pPr>
            <a:r>
              <a:rPr lang="en-US" b="1" dirty="0"/>
              <a:t>Community and Social Support</a:t>
            </a:r>
            <a:r>
              <a:rPr lang="en-US" dirty="0"/>
              <a:t>: Engaging in religious communities and activities fosters a sense of belonging and social support, which are crucial for mental health. Research highlights the positive impact of social connections and communal worship on emotional and psychological well-being.</a:t>
            </a:r>
          </a:p>
          <a:p>
            <a:endParaRPr lang="en-US" dirty="0"/>
          </a:p>
        </p:txBody>
      </p:sp>
      <p:pic>
        <p:nvPicPr>
          <p:cNvPr id="5" name="Picture 4" descr="A circular gold and black design with black background&#10;&#10;Description automatically generated">
            <a:extLst>
              <a:ext uri="{FF2B5EF4-FFF2-40B4-BE49-F238E27FC236}">
                <a16:creationId xmlns:a16="http://schemas.microsoft.com/office/drawing/2014/main" id="{8F356E07-82D8-A8E2-38A7-C1DE4F215BE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502815" y="10166"/>
            <a:ext cx="1979271" cy="1979271"/>
          </a:xfrm>
          <a:prstGeom prst="rect">
            <a:avLst/>
          </a:prstGeom>
        </p:spPr>
      </p:pic>
      <p:pic>
        <p:nvPicPr>
          <p:cNvPr id="7" name="Picture 6" descr="A circular gold and black design with black background&#10;&#10;Description automatically generated">
            <a:extLst>
              <a:ext uri="{FF2B5EF4-FFF2-40B4-BE49-F238E27FC236}">
                <a16:creationId xmlns:a16="http://schemas.microsoft.com/office/drawing/2014/main" id="{45D86291-3026-365A-C6C7-BFCB3D0B25A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708511" y="2406719"/>
            <a:ext cx="1979271" cy="1979271"/>
          </a:xfrm>
          <a:prstGeom prst="rect">
            <a:avLst/>
          </a:prstGeom>
        </p:spPr>
      </p:pic>
      <p:sp>
        <p:nvSpPr>
          <p:cNvPr id="8" name="TextBox 7">
            <a:extLst>
              <a:ext uri="{FF2B5EF4-FFF2-40B4-BE49-F238E27FC236}">
                <a16:creationId xmlns:a16="http://schemas.microsoft.com/office/drawing/2014/main" id="{55324298-73A6-9278-FF38-6FCD7F42BB85}"/>
              </a:ext>
            </a:extLst>
          </p:cNvPr>
          <p:cNvSpPr txBox="1"/>
          <p:nvPr/>
        </p:nvSpPr>
        <p:spPr>
          <a:xfrm>
            <a:off x="4463246" y="8664003"/>
            <a:ext cx="5676900" cy="230832"/>
          </a:xfrm>
          <a:prstGeom prst="rect">
            <a:avLst/>
          </a:prstGeom>
          <a:noFill/>
        </p:spPr>
        <p:txBody>
          <a:bodyPr wrap="square" rtlCol="0">
            <a:spAutoFit/>
          </a:bodyPr>
          <a:lstStyle/>
          <a:p>
            <a:r>
              <a:rPr lang="en-US" sz="900">
                <a:hlinkClick r:id="rId4" tooltip="https://www.pngall.com/allah-png/"/>
              </a:rPr>
              <a:t>This Photo</a:t>
            </a:r>
            <a:r>
              <a:rPr lang="en-US" sz="900"/>
              <a:t> by Unknown Author is licensed under </a:t>
            </a:r>
            <a:r>
              <a:rPr lang="en-US" sz="900">
                <a:hlinkClick r:id="rId5" tooltip="https://creativecommons.org/licenses/by-nc/3.0/"/>
              </a:rPr>
              <a:t>CC BY-NC</a:t>
            </a:r>
            <a:endParaRPr lang="en-US" sz="900"/>
          </a:p>
        </p:txBody>
      </p:sp>
    </p:spTree>
    <p:extLst>
      <p:ext uri="{BB962C8B-B14F-4D97-AF65-F5344CB8AC3E}">
        <p14:creationId xmlns:p14="http://schemas.microsoft.com/office/powerpoint/2010/main" val="3859946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1048D-0AB7-286D-FAE7-9C6EB72B28E7}"/>
              </a:ext>
            </a:extLst>
          </p:cNvPr>
          <p:cNvSpPr>
            <a:spLocks noGrp="1"/>
          </p:cNvSpPr>
          <p:nvPr>
            <p:ph type="title"/>
          </p:nvPr>
        </p:nvSpPr>
        <p:spPr>
          <a:xfrm>
            <a:off x="966744" y="868916"/>
            <a:ext cx="9076329" cy="1064277"/>
          </a:xfrm>
        </p:spPr>
        <p:txBody>
          <a:bodyPr>
            <a:noAutofit/>
          </a:bodyPr>
          <a:lstStyle/>
          <a:p>
            <a:r>
              <a:rPr lang="en-US" sz="4400" dirty="0"/>
              <a:t>What is the mind? Why has it been bestowed upon us?</a:t>
            </a:r>
          </a:p>
        </p:txBody>
      </p:sp>
      <p:sp>
        <p:nvSpPr>
          <p:cNvPr id="3" name="Content Placeholder 2">
            <a:extLst>
              <a:ext uri="{FF2B5EF4-FFF2-40B4-BE49-F238E27FC236}">
                <a16:creationId xmlns:a16="http://schemas.microsoft.com/office/drawing/2014/main" id="{78B08D24-BB56-5C50-53CA-5F0ED472BE57}"/>
              </a:ext>
            </a:extLst>
          </p:cNvPr>
          <p:cNvSpPr>
            <a:spLocks noGrp="1"/>
          </p:cNvSpPr>
          <p:nvPr>
            <p:ph idx="1"/>
          </p:nvPr>
        </p:nvSpPr>
        <p:spPr/>
        <p:txBody>
          <a:bodyPr>
            <a:normAutofit/>
          </a:bodyPr>
          <a:lstStyle/>
          <a:p>
            <a:pPr marL="0" indent="0" algn="l">
              <a:buNone/>
            </a:pPr>
            <a:r>
              <a:rPr lang="en-US" sz="2300" b="0" i="0" u="none" strike="noStrike" dirty="0">
                <a:solidFill>
                  <a:srgbClr val="000000"/>
                </a:solidFill>
                <a:effectLst/>
              </a:rPr>
              <a:t>The mind is an essential part of the human being, responsible for several crucial functions:</a:t>
            </a:r>
            <a:endParaRPr lang="en-US" sz="2300" dirty="0">
              <a:solidFill>
                <a:srgbClr val="000000"/>
              </a:solidFill>
            </a:endParaRPr>
          </a:p>
          <a:p>
            <a:pPr marL="560070" lvl="1" indent="-285750">
              <a:buFont typeface="Arial" panose="020B0604020202020204" pitchFamily="34" charset="0"/>
              <a:buChar char="•"/>
            </a:pPr>
            <a:r>
              <a:rPr lang="en-US" sz="2300" b="0" i="0" u="none" strike="noStrike" dirty="0">
                <a:solidFill>
                  <a:srgbClr val="000000"/>
                </a:solidFill>
                <a:effectLst/>
              </a:rPr>
              <a:t>Understanding: The ability to comprehend new information and skills</a:t>
            </a:r>
            <a:endParaRPr lang="en-US" sz="2300" dirty="0">
              <a:solidFill>
                <a:srgbClr val="000000"/>
              </a:solidFill>
            </a:endParaRPr>
          </a:p>
          <a:p>
            <a:pPr marL="560070" lvl="1" indent="-285750">
              <a:buFont typeface="Arial" panose="020B0604020202020204" pitchFamily="34" charset="0"/>
              <a:buChar char="•"/>
            </a:pPr>
            <a:r>
              <a:rPr lang="en-US" sz="2300" b="0" i="0" u="none" strike="noStrike" dirty="0">
                <a:solidFill>
                  <a:srgbClr val="000000"/>
                </a:solidFill>
                <a:effectLst/>
              </a:rPr>
              <a:t>Learning: The process of acquiring new knowledge or skills</a:t>
            </a:r>
          </a:p>
          <a:p>
            <a:pPr marL="560070" lvl="1" indent="-285750">
              <a:buFont typeface="Arial" panose="020B0604020202020204" pitchFamily="34" charset="0"/>
              <a:buChar char="•"/>
            </a:pPr>
            <a:r>
              <a:rPr lang="en-US" sz="2300" dirty="0">
                <a:solidFill>
                  <a:srgbClr val="000000"/>
                </a:solidFill>
              </a:rPr>
              <a:t>Knowing: Having awareness or familiarity with facts and concepts</a:t>
            </a:r>
          </a:p>
          <a:p>
            <a:pPr marL="560070" lvl="1" indent="-285750">
              <a:buFont typeface="Arial" panose="020B0604020202020204" pitchFamily="34" charset="0"/>
              <a:buChar char="•"/>
            </a:pPr>
            <a:r>
              <a:rPr lang="en-US" sz="2300" b="0" i="0" u="none" strike="noStrike" dirty="0">
                <a:solidFill>
                  <a:srgbClr val="000000"/>
                </a:solidFill>
                <a:effectLst/>
              </a:rPr>
              <a:t>Memorizing: Storing information for future recall</a:t>
            </a:r>
          </a:p>
          <a:p>
            <a:pPr marL="560070" lvl="1" indent="-285750">
              <a:buFont typeface="Arial" panose="020B0604020202020204" pitchFamily="34" charset="0"/>
              <a:buChar char="•"/>
            </a:pPr>
            <a:r>
              <a:rPr lang="en-US" sz="2300" dirty="0">
                <a:solidFill>
                  <a:srgbClr val="000000"/>
                </a:solidFill>
              </a:rPr>
              <a:t>Recalling: Retrieving stored information when needed</a:t>
            </a:r>
            <a:endParaRPr lang="en-US" sz="2300" b="0" i="0" u="none" strike="noStrike" dirty="0">
              <a:solidFill>
                <a:srgbClr val="000000"/>
              </a:solidFill>
              <a:effectLst/>
            </a:endParaRPr>
          </a:p>
        </p:txBody>
      </p:sp>
      <p:pic>
        <p:nvPicPr>
          <p:cNvPr id="5" name="Graphic 4">
            <a:extLst>
              <a:ext uri="{FF2B5EF4-FFF2-40B4-BE49-F238E27FC236}">
                <a16:creationId xmlns:a16="http://schemas.microsoft.com/office/drawing/2014/main" id="{9F7865EE-C3E8-5F1B-873C-812A24FDF91F}"/>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9018494" y="3429000"/>
            <a:ext cx="2984942" cy="3091202"/>
          </a:xfrm>
          <a:prstGeom prst="rect">
            <a:avLst/>
          </a:prstGeom>
        </p:spPr>
      </p:pic>
    </p:spTree>
    <p:extLst>
      <p:ext uri="{BB962C8B-B14F-4D97-AF65-F5344CB8AC3E}">
        <p14:creationId xmlns:p14="http://schemas.microsoft.com/office/powerpoint/2010/main" val="17523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EC5B12-9FF3-41FE-B789-2696F5195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BC1036-1EF4-C128-F4CE-70DE696FE630}"/>
              </a:ext>
            </a:extLst>
          </p:cNvPr>
          <p:cNvSpPr>
            <a:spLocks noGrp="1"/>
          </p:cNvSpPr>
          <p:nvPr>
            <p:ph type="title"/>
          </p:nvPr>
        </p:nvSpPr>
        <p:spPr>
          <a:xfrm>
            <a:off x="952500" y="1581462"/>
            <a:ext cx="2776531" cy="3687580"/>
          </a:xfrm>
        </p:spPr>
        <p:txBody>
          <a:bodyPr>
            <a:normAutofit/>
          </a:bodyPr>
          <a:lstStyle/>
          <a:p>
            <a:pPr algn="ctr"/>
            <a:r>
              <a:rPr lang="en-US" sz="3700" b="1" i="0" u="none" strike="noStrike">
                <a:effectLst/>
              </a:rPr>
              <a:t>Practical Applications for the Mind (</a:t>
            </a:r>
            <a:r>
              <a:rPr lang="en-US" sz="3700" b="1" i="0" u="none" strike="noStrike" err="1">
                <a:effectLst/>
              </a:rPr>
              <a:t>Zihin</a:t>
            </a:r>
            <a:r>
              <a:rPr lang="en-US" sz="3700" b="1" i="0" u="none" strike="noStrike">
                <a:effectLst/>
              </a:rPr>
              <a:t>)</a:t>
            </a:r>
            <a:endParaRPr lang="en-US" sz="3700"/>
          </a:p>
        </p:txBody>
      </p:sp>
      <p:cxnSp>
        <p:nvCxnSpPr>
          <p:cNvPr id="11" name="Straight Connector 10">
            <a:extLst>
              <a:ext uri="{FF2B5EF4-FFF2-40B4-BE49-F238E27FC236}">
                <a16:creationId xmlns:a16="http://schemas.microsoft.com/office/drawing/2014/main" id="{4FCEE13B-EFB1-46F2-BC11-110F05BFB6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9630" y="1852474"/>
            <a:ext cx="0" cy="3394558"/>
          </a:xfrm>
          <a:prstGeom prst="line">
            <a:avLst/>
          </a:prstGeom>
          <a:ln w="25400" cap="rnd">
            <a:solidFill>
              <a:schemeClr val="bg2">
                <a:lumMod val="75000"/>
              </a:schemeClr>
            </a:solidFill>
            <a:prstDash val="sysDot"/>
            <a:round/>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142B7DAE-662B-4192-1E0A-E66AEDE16A60}"/>
              </a:ext>
            </a:extLst>
          </p:cNvPr>
          <p:cNvGraphicFramePr>
            <a:graphicFrameLocks noGrp="1"/>
          </p:cNvGraphicFramePr>
          <p:nvPr>
            <p:ph idx="1"/>
            <p:extLst>
              <p:ext uri="{D42A27DB-BD31-4B8C-83A1-F6EECF244321}">
                <p14:modId xmlns:p14="http://schemas.microsoft.com/office/powerpoint/2010/main" val="3280948594"/>
              </p:ext>
            </p:extLst>
          </p:nvPr>
        </p:nvGraphicFramePr>
        <p:xfrm>
          <a:off x="5214938" y="985838"/>
          <a:ext cx="6024561" cy="4919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1180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B5305C3-9940-4541-9DEE-9AE9C3EA6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0">
            <a:extLst>
              <a:ext uri="{FF2B5EF4-FFF2-40B4-BE49-F238E27FC236}">
                <a16:creationId xmlns:a16="http://schemas.microsoft.com/office/drawing/2014/main" id="{D41AC345-EF35-499A-B575-4837FEF46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594" y="841778"/>
            <a:ext cx="3876811" cy="5127565"/>
          </a:xfrm>
          <a:custGeom>
            <a:avLst/>
            <a:gdLst>
              <a:gd name="connsiteX0" fmla="*/ 1941583 w 3876811"/>
              <a:gd name="connsiteY0" fmla="*/ 0 h 5127565"/>
              <a:gd name="connsiteX1" fmla="*/ 2111641 w 3876811"/>
              <a:gd name="connsiteY1" fmla="*/ 149098 h 5127565"/>
              <a:gd name="connsiteX2" fmla="*/ 3370494 w 3876811"/>
              <a:gd name="connsiteY2" fmla="*/ 774450 h 5127565"/>
              <a:gd name="connsiteX3" fmla="*/ 3876811 w 3876811"/>
              <a:gd name="connsiteY3" fmla="*/ 1854685 h 5127565"/>
              <a:gd name="connsiteX4" fmla="*/ 3876810 w 3876811"/>
              <a:gd name="connsiteY4" fmla="*/ 2507216 h 5127565"/>
              <a:gd name="connsiteX5" fmla="*/ 3872563 w 3876811"/>
              <a:gd name="connsiteY5" fmla="*/ 5127565 h 5127565"/>
              <a:gd name="connsiteX6" fmla="*/ 4248 w 3876811"/>
              <a:gd name="connsiteY6" fmla="*/ 5127565 h 5127565"/>
              <a:gd name="connsiteX7" fmla="*/ 0 w 3876811"/>
              <a:gd name="connsiteY7" fmla="*/ 2507216 h 5127565"/>
              <a:gd name="connsiteX8" fmla="*/ 1 w 3876811"/>
              <a:gd name="connsiteY8" fmla="*/ 1854685 h 5127565"/>
              <a:gd name="connsiteX9" fmla="*/ 506320 w 3876811"/>
              <a:gd name="connsiteY9" fmla="*/ 774450 h 5127565"/>
              <a:gd name="connsiteX10" fmla="*/ 1765173 w 3876811"/>
              <a:gd name="connsiteY10" fmla="*/ 149098 h 51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C071BDA1-F0B0-41DF-BC28-7DDA5D3CD7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7" y="759617"/>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9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50FBF98-62BF-641B-6CE1-1EB7DDB172B3}"/>
              </a:ext>
            </a:extLst>
          </p:cNvPr>
          <p:cNvSpPr>
            <a:spLocks noGrp="1"/>
          </p:cNvSpPr>
          <p:nvPr>
            <p:ph type="title"/>
          </p:nvPr>
        </p:nvSpPr>
        <p:spPr>
          <a:xfrm>
            <a:off x="1476531" y="2300991"/>
            <a:ext cx="3117954" cy="2878111"/>
          </a:xfrm>
        </p:spPr>
        <p:txBody>
          <a:bodyPr>
            <a:normAutofit/>
          </a:bodyPr>
          <a:lstStyle/>
          <a:p>
            <a:pPr algn="ctr"/>
            <a:r>
              <a:rPr lang="en-US"/>
              <a:t>Practical Applications of Marifetullah</a:t>
            </a:r>
          </a:p>
        </p:txBody>
      </p:sp>
      <p:graphicFrame>
        <p:nvGraphicFramePr>
          <p:cNvPr id="16" name="Content Placeholder 2">
            <a:extLst>
              <a:ext uri="{FF2B5EF4-FFF2-40B4-BE49-F238E27FC236}">
                <a16:creationId xmlns:a16="http://schemas.microsoft.com/office/drawing/2014/main" id="{7C45BE70-620B-DFBC-75F3-2B9706C9C31C}"/>
              </a:ext>
            </a:extLst>
          </p:cNvPr>
          <p:cNvGraphicFramePr>
            <a:graphicFrameLocks noGrp="1"/>
          </p:cNvGraphicFramePr>
          <p:nvPr>
            <p:ph idx="1"/>
            <p:extLst>
              <p:ext uri="{D42A27DB-BD31-4B8C-83A1-F6EECF244321}">
                <p14:modId xmlns:p14="http://schemas.microsoft.com/office/powerpoint/2010/main" val="3159485795"/>
              </p:ext>
            </p:extLst>
          </p:nvPr>
        </p:nvGraphicFramePr>
        <p:xfrm>
          <a:off x="5718748" y="952500"/>
          <a:ext cx="5520752" cy="5006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9629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B5305C3-9940-4541-9DEE-9AE9C3EA6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1EEBEC-7D0E-8AC0-30FF-C7A182D78D69}"/>
              </a:ext>
            </a:extLst>
          </p:cNvPr>
          <p:cNvSpPr>
            <a:spLocks noGrp="1"/>
          </p:cNvSpPr>
          <p:nvPr>
            <p:ph type="title"/>
          </p:nvPr>
        </p:nvSpPr>
        <p:spPr>
          <a:xfrm>
            <a:off x="959994" y="943705"/>
            <a:ext cx="10287000" cy="1279329"/>
          </a:xfrm>
        </p:spPr>
        <p:txBody>
          <a:bodyPr>
            <a:normAutofit/>
          </a:bodyPr>
          <a:lstStyle/>
          <a:p>
            <a:pPr algn="ctr"/>
            <a:r>
              <a:rPr lang="en-US"/>
              <a:t>Emotions </a:t>
            </a:r>
          </a:p>
        </p:txBody>
      </p:sp>
      <p:cxnSp>
        <p:nvCxnSpPr>
          <p:cNvPr id="16" name="Straight Connector 15">
            <a:extLst>
              <a:ext uri="{FF2B5EF4-FFF2-40B4-BE49-F238E27FC236}">
                <a16:creationId xmlns:a16="http://schemas.microsoft.com/office/drawing/2014/main" id="{AB882E83-38EA-4A57-928E-B07CFAFB70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73574" y="2359560"/>
            <a:ext cx="7217448" cy="0"/>
          </a:xfrm>
          <a:prstGeom prst="line">
            <a:avLst/>
          </a:prstGeom>
          <a:ln w="25400" cap="rnd">
            <a:solidFill>
              <a:schemeClr val="bg2">
                <a:lumMod val="75000"/>
              </a:schemeClr>
            </a:solidFill>
            <a:prstDash val="sysDot"/>
            <a:round/>
          </a:ln>
        </p:spPr>
        <p:style>
          <a:lnRef idx="1">
            <a:schemeClr val="accent1"/>
          </a:lnRef>
          <a:fillRef idx="0">
            <a:schemeClr val="accent1"/>
          </a:fillRef>
          <a:effectRef idx="0">
            <a:schemeClr val="accent1"/>
          </a:effectRef>
          <a:fontRef idx="minor">
            <a:schemeClr val="tx1"/>
          </a:fontRef>
        </p:style>
      </p:cxnSp>
      <p:graphicFrame>
        <p:nvGraphicFramePr>
          <p:cNvPr id="17" name="Content Placeholder 2">
            <a:extLst>
              <a:ext uri="{FF2B5EF4-FFF2-40B4-BE49-F238E27FC236}">
                <a16:creationId xmlns:a16="http://schemas.microsoft.com/office/drawing/2014/main" id="{60838769-4A9D-C5E3-4742-771BC735039F}"/>
              </a:ext>
            </a:extLst>
          </p:cNvPr>
          <p:cNvGraphicFramePr>
            <a:graphicFrameLocks noGrp="1"/>
          </p:cNvGraphicFramePr>
          <p:nvPr>
            <p:ph idx="1"/>
            <p:extLst>
              <p:ext uri="{D42A27DB-BD31-4B8C-83A1-F6EECF244321}">
                <p14:modId xmlns:p14="http://schemas.microsoft.com/office/powerpoint/2010/main" val="2419667897"/>
              </p:ext>
            </p:extLst>
          </p:nvPr>
        </p:nvGraphicFramePr>
        <p:xfrm>
          <a:off x="1386590" y="2864825"/>
          <a:ext cx="9458794" cy="32672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3084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EC5B12-9FF3-41FE-B789-2696F5195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D15F90-62C6-3239-4D23-23FA1B5F2DB5}"/>
              </a:ext>
            </a:extLst>
          </p:cNvPr>
          <p:cNvSpPr>
            <a:spLocks noGrp="1"/>
          </p:cNvSpPr>
          <p:nvPr>
            <p:ph type="title"/>
          </p:nvPr>
        </p:nvSpPr>
        <p:spPr>
          <a:xfrm>
            <a:off x="952500" y="1581462"/>
            <a:ext cx="2776531" cy="3687580"/>
          </a:xfrm>
        </p:spPr>
        <p:txBody>
          <a:bodyPr>
            <a:normAutofit/>
          </a:bodyPr>
          <a:lstStyle/>
          <a:p>
            <a:pPr algn="ctr"/>
            <a:r>
              <a:rPr lang="en-US" dirty="0"/>
              <a:t>Cultivate Positive Emotions</a:t>
            </a:r>
            <a:endParaRPr lang="en-US"/>
          </a:p>
        </p:txBody>
      </p:sp>
      <p:cxnSp>
        <p:nvCxnSpPr>
          <p:cNvPr id="11" name="Straight Connector 10">
            <a:extLst>
              <a:ext uri="{FF2B5EF4-FFF2-40B4-BE49-F238E27FC236}">
                <a16:creationId xmlns:a16="http://schemas.microsoft.com/office/drawing/2014/main" id="{4FCEE13B-EFB1-46F2-BC11-110F05BFB6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9630" y="1852474"/>
            <a:ext cx="0" cy="3394558"/>
          </a:xfrm>
          <a:prstGeom prst="line">
            <a:avLst/>
          </a:prstGeom>
          <a:ln w="25400" cap="rnd">
            <a:solidFill>
              <a:schemeClr val="bg2">
                <a:lumMod val="75000"/>
              </a:schemeClr>
            </a:solidFill>
            <a:prstDash val="sysDot"/>
            <a:round/>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9D46F448-3210-1782-BFDB-A73F10DFD66D}"/>
              </a:ext>
            </a:extLst>
          </p:cNvPr>
          <p:cNvGraphicFramePr>
            <a:graphicFrameLocks noGrp="1"/>
          </p:cNvGraphicFramePr>
          <p:nvPr>
            <p:ph idx="1"/>
            <p:extLst>
              <p:ext uri="{D42A27DB-BD31-4B8C-83A1-F6EECF244321}">
                <p14:modId xmlns:p14="http://schemas.microsoft.com/office/powerpoint/2010/main" val="275101099"/>
              </p:ext>
            </p:extLst>
          </p:nvPr>
        </p:nvGraphicFramePr>
        <p:xfrm>
          <a:off x="5214938" y="985838"/>
          <a:ext cx="6024561" cy="4919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6366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EC5B12-9FF3-41FE-B789-2696F5195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8A2D07-E53B-CFE4-916C-167805CFFFE9}"/>
              </a:ext>
            </a:extLst>
          </p:cNvPr>
          <p:cNvSpPr>
            <a:spLocks noGrp="1"/>
          </p:cNvSpPr>
          <p:nvPr>
            <p:ph type="title"/>
          </p:nvPr>
        </p:nvSpPr>
        <p:spPr>
          <a:xfrm>
            <a:off x="952500" y="1581462"/>
            <a:ext cx="2776531" cy="3687580"/>
          </a:xfrm>
        </p:spPr>
        <p:txBody>
          <a:bodyPr>
            <a:normAutofit/>
          </a:bodyPr>
          <a:lstStyle/>
          <a:p>
            <a:pPr algn="ctr"/>
            <a:r>
              <a:rPr lang="en-US" sz="3700"/>
              <a:t>Psychological Benefits of Positive Emotions</a:t>
            </a:r>
          </a:p>
        </p:txBody>
      </p:sp>
      <p:cxnSp>
        <p:nvCxnSpPr>
          <p:cNvPr id="11" name="Straight Connector 10">
            <a:extLst>
              <a:ext uri="{FF2B5EF4-FFF2-40B4-BE49-F238E27FC236}">
                <a16:creationId xmlns:a16="http://schemas.microsoft.com/office/drawing/2014/main" id="{4FCEE13B-EFB1-46F2-BC11-110F05BFB6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9630" y="1852474"/>
            <a:ext cx="0" cy="3394558"/>
          </a:xfrm>
          <a:prstGeom prst="line">
            <a:avLst/>
          </a:prstGeom>
          <a:ln w="25400" cap="rnd">
            <a:solidFill>
              <a:schemeClr val="bg2">
                <a:lumMod val="75000"/>
              </a:schemeClr>
            </a:solidFill>
            <a:prstDash val="sysDot"/>
            <a:round/>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F32A9A10-F45D-F96E-49D7-5B63751ADFE6}"/>
              </a:ext>
            </a:extLst>
          </p:cNvPr>
          <p:cNvGraphicFramePr>
            <a:graphicFrameLocks noGrp="1"/>
          </p:cNvGraphicFramePr>
          <p:nvPr>
            <p:ph idx="1"/>
            <p:extLst>
              <p:ext uri="{D42A27DB-BD31-4B8C-83A1-F6EECF244321}">
                <p14:modId xmlns:p14="http://schemas.microsoft.com/office/powerpoint/2010/main" val="1042168324"/>
              </p:ext>
            </p:extLst>
          </p:nvPr>
        </p:nvGraphicFramePr>
        <p:xfrm>
          <a:off x="5214938" y="985838"/>
          <a:ext cx="6024561" cy="4919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048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5305C3-9940-4541-9DEE-9AE9C3EA6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41AC345-EF35-499A-B575-4837FEF46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594" y="841778"/>
            <a:ext cx="3876811" cy="5127565"/>
          </a:xfrm>
          <a:custGeom>
            <a:avLst/>
            <a:gdLst>
              <a:gd name="connsiteX0" fmla="*/ 1941583 w 3876811"/>
              <a:gd name="connsiteY0" fmla="*/ 0 h 5127565"/>
              <a:gd name="connsiteX1" fmla="*/ 2111641 w 3876811"/>
              <a:gd name="connsiteY1" fmla="*/ 149098 h 5127565"/>
              <a:gd name="connsiteX2" fmla="*/ 3370494 w 3876811"/>
              <a:gd name="connsiteY2" fmla="*/ 774450 h 5127565"/>
              <a:gd name="connsiteX3" fmla="*/ 3876811 w 3876811"/>
              <a:gd name="connsiteY3" fmla="*/ 1854685 h 5127565"/>
              <a:gd name="connsiteX4" fmla="*/ 3876810 w 3876811"/>
              <a:gd name="connsiteY4" fmla="*/ 2507216 h 5127565"/>
              <a:gd name="connsiteX5" fmla="*/ 3872563 w 3876811"/>
              <a:gd name="connsiteY5" fmla="*/ 5127565 h 5127565"/>
              <a:gd name="connsiteX6" fmla="*/ 4248 w 3876811"/>
              <a:gd name="connsiteY6" fmla="*/ 5127565 h 5127565"/>
              <a:gd name="connsiteX7" fmla="*/ 0 w 3876811"/>
              <a:gd name="connsiteY7" fmla="*/ 2507216 h 5127565"/>
              <a:gd name="connsiteX8" fmla="*/ 1 w 3876811"/>
              <a:gd name="connsiteY8" fmla="*/ 1854685 h 5127565"/>
              <a:gd name="connsiteX9" fmla="*/ 506320 w 3876811"/>
              <a:gd name="connsiteY9" fmla="*/ 774450 h 5127565"/>
              <a:gd name="connsiteX10" fmla="*/ 1765173 w 3876811"/>
              <a:gd name="connsiteY10" fmla="*/ 149098 h 51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C071BDA1-F0B0-41DF-BC28-7DDA5D3CD7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7" y="759617"/>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9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DF37380-D278-C74B-2AB8-5A29D55CB5BB}"/>
              </a:ext>
            </a:extLst>
          </p:cNvPr>
          <p:cNvSpPr>
            <a:spLocks noGrp="1"/>
          </p:cNvSpPr>
          <p:nvPr>
            <p:ph type="title"/>
          </p:nvPr>
        </p:nvSpPr>
        <p:spPr>
          <a:xfrm>
            <a:off x="1476531" y="2300991"/>
            <a:ext cx="3117954" cy="2878111"/>
          </a:xfrm>
        </p:spPr>
        <p:txBody>
          <a:bodyPr>
            <a:normAutofit/>
          </a:bodyPr>
          <a:lstStyle/>
          <a:p>
            <a:pPr algn="ctr">
              <a:lnSpc>
                <a:spcPct val="90000"/>
              </a:lnSpc>
            </a:pPr>
            <a:r>
              <a:rPr lang="en-US" sz="3100"/>
              <a:t>Applying Islamic Spiritual Principles and Positive Emotions to Problem Solving</a:t>
            </a:r>
          </a:p>
        </p:txBody>
      </p:sp>
      <p:graphicFrame>
        <p:nvGraphicFramePr>
          <p:cNvPr id="5" name="Content Placeholder 2">
            <a:extLst>
              <a:ext uri="{FF2B5EF4-FFF2-40B4-BE49-F238E27FC236}">
                <a16:creationId xmlns:a16="http://schemas.microsoft.com/office/drawing/2014/main" id="{EFF759C1-9C60-7109-AFD7-8008C6CD5766}"/>
              </a:ext>
            </a:extLst>
          </p:cNvPr>
          <p:cNvGraphicFramePr>
            <a:graphicFrameLocks noGrp="1"/>
          </p:cNvGraphicFramePr>
          <p:nvPr>
            <p:ph idx="1"/>
            <p:extLst>
              <p:ext uri="{D42A27DB-BD31-4B8C-83A1-F6EECF244321}">
                <p14:modId xmlns:p14="http://schemas.microsoft.com/office/powerpoint/2010/main" val="1508021791"/>
              </p:ext>
            </p:extLst>
          </p:nvPr>
        </p:nvGraphicFramePr>
        <p:xfrm>
          <a:off x="5718748" y="952500"/>
          <a:ext cx="5520752" cy="5006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9677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FFD9017-7632-9D4E-87FD-2A741A909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66339E-72AB-077F-1FBC-5845A4420954}"/>
              </a:ext>
            </a:extLst>
          </p:cNvPr>
          <p:cNvSpPr>
            <a:spLocks noGrp="1"/>
          </p:cNvSpPr>
          <p:nvPr>
            <p:ph type="title"/>
          </p:nvPr>
        </p:nvSpPr>
        <p:spPr>
          <a:xfrm>
            <a:off x="960120" y="960120"/>
            <a:ext cx="4838700" cy="1597817"/>
          </a:xfrm>
        </p:spPr>
        <p:txBody>
          <a:bodyPr anchor="ctr">
            <a:normAutofit/>
          </a:bodyPr>
          <a:lstStyle/>
          <a:p>
            <a:r>
              <a:rPr lang="en-US" dirty="0"/>
              <a:t>Conflict at Work</a:t>
            </a:r>
          </a:p>
        </p:txBody>
      </p:sp>
      <p:sp>
        <p:nvSpPr>
          <p:cNvPr id="3" name="Content Placeholder 2">
            <a:extLst>
              <a:ext uri="{FF2B5EF4-FFF2-40B4-BE49-F238E27FC236}">
                <a16:creationId xmlns:a16="http://schemas.microsoft.com/office/drawing/2014/main" id="{12747698-1F8B-9AD4-81CB-7541BE104987}"/>
              </a:ext>
            </a:extLst>
          </p:cNvPr>
          <p:cNvSpPr>
            <a:spLocks noGrp="1"/>
          </p:cNvSpPr>
          <p:nvPr>
            <p:ph idx="1"/>
          </p:nvPr>
        </p:nvSpPr>
        <p:spPr>
          <a:xfrm>
            <a:off x="952501" y="2245490"/>
            <a:ext cx="4838699" cy="4109012"/>
          </a:xfrm>
        </p:spPr>
        <p:txBody>
          <a:bodyPr anchor="b">
            <a:normAutofit/>
          </a:bodyPr>
          <a:lstStyle/>
          <a:p>
            <a:pPr marL="0" indent="0">
              <a:lnSpc>
                <a:spcPct val="100000"/>
              </a:lnSpc>
              <a:buNone/>
            </a:pPr>
            <a:r>
              <a:rPr lang="en-US" sz="1600" b="1" i="0" u="none" strike="noStrike" dirty="0">
                <a:effectLst/>
              </a:rPr>
              <a:t>1. Divine Subtlety (</a:t>
            </a:r>
            <a:r>
              <a:rPr lang="en-US" sz="1600" b="1" i="0" u="none" strike="noStrike" dirty="0" err="1">
                <a:effectLst/>
              </a:rPr>
              <a:t>Latife-i</a:t>
            </a:r>
            <a:r>
              <a:rPr lang="en-US" sz="1600" b="1" i="0" u="none" strike="noStrike" dirty="0">
                <a:effectLst/>
              </a:rPr>
              <a:t> </a:t>
            </a:r>
            <a:r>
              <a:rPr lang="en-US" sz="1600" b="1" i="0" u="none" strike="noStrike" dirty="0" err="1">
                <a:effectLst/>
              </a:rPr>
              <a:t>Rabbaniye</a:t>
            </a:r>
            <a:r>
              <a:rPr lang="en-US" sz="1600" b="1" i="0" u="none" strike="noStrike" dirty="0">
                <a:effectLst/>
              </a:rPr>
              <a:t>)</a:t>
            </a:r>
          </a:p>
          <a:p>
            <a:pPr marL="0" indent="0">
              <a:lnSpc>
                <a:spcPct val="100000"/>
              </a:lnSpc>
              <a:buNone/>
            </a:pPr>
            <a:r>
              <a:rPr lang="en-US" sz="1600" b="1" i="0" u="none" strike="noStrike" dirty="0">
                <a:effectLst/>
              </a:rPr>
              <a:t>	Spiritual Insight</a:t>
            </a:r>
            <a:r>
              <a:rPr lang="en-US" sz="1600" b="0" i="0" u="none" strike="noStrike" dirty="0">
                <a:effectLst/>
              </a:rPr>
              <a:t>: Use your spiritual awareness to sense the deeper aspects of the conflict. Recognize any underlying emotional or spiritual issues that may be influencing your friend’s behavior</a:t>
            </a:r>
          </a:p>
          <a:p>
            <a:pPr marL="0" indent="0">
              <a:lnSpc>
                <a:spcPct val="100000"/>
              </a:lnSpc>
              <a:buNone/>
            </a:pPr>
            <a:r>
              <a:rPr lang="en-US" sz="1600" b="1" i="0" u="none" strike="noStrike" dirty="0">
                <a:effectLst/>
              </a:rPr>
              <a:t>	Inner Purity</a:t>
            </a:r>
            <a:r>
              <a:rPr lang="en-US" sz="1600" b="0" i="0" u="none" strike="noStrike" dirty="0">
                <a:effectLst/>
              </a:rPr>
              <a:t>: Approach the situation with a pure heart, free from negative emotions like anger or resentment. This purity helps you stay focused on finding a resolution that is pleasing to Allah.</a:t>
            </a:r>
          </a:p>
          <a:p>
            <a:pPr marL="0" indent="0">
              <a:lnSpc>
                <a:spcPct val="100000"/>
              </a:lnSpc>
              <a:buNone/>
            </a:pPr>
            <a:r>
              <a:rPr lang="en-US" sz="1600" b="1" i="0" u="none" strike="noStrike" dirty="0">
                <a:effectLst/>
              </a:rPr>
              <a:t>	Intuitive Understanding</a:t>
            </a:r>
            <a:r>
              <a:rPr lang="en-US" sz="1600" b="0" i="0" u="none" strike="noStrike" dirty="0">
                <a:effectLst/>
              </a:rPr>
              <a:t>: Rely on your intuition and spiritual insight to guide your actions and words during the resolution process. This can help you respond with empathy and wisdom.</a:t>
            </a:r>
          </a:p>
          <a:p>
            <a:pPr>
              <a:lnSpc>
                <a:spcPct val="100000"/>
              </a:lnSpc>
            </a:pPr>
            <a:endParaRPr lang="en-US" sz="1600" dirty="0"/>
          </a:p>
        </p:txBody>
      </p:sp>
      <p:pic>
        <p:nvPicPr>
          <p:cNvPr id="9" name="Picture 8" descr="A close up of a pink flower&#10;&#10;Description automatically generated">
            <a:extLst>
              <a:ext uri="{FF2B5EF4-FFF2-40B4-BE49-F238E27FC236}">
                <a16:creationId xmlns:a16="http://schemas.microsoft.com/office/drawing/2014/main" id="{984E03FB-6500-B7F7-6C80-6A98748F92B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7835" r="4491" b="-3"/>
          <a:stretch/>
        </p:blipFill>
        <p:spPr>
          <a:xfrm>
            <a:off x="8197739" y="10"/>
            <a:ext cx="3047936" cy="2619351"/>
          </a:xfrm>
          <a:custGeom>
            <a:avLst/>
            <a:gdLst/>
            <a:ahLst/>
            <a:cxnLst/>
            <a:rect l="l" t="t" r="r" b="b"/>
            <a:pathLst>
              <a:path w="3047936" h="2619361">
                <a:moveTo>
                  <a:pt x="0" y="0"/>
                </a:moveTo>
                <a:lnTo>
                  <a:pt x="3047936" y="0"/>
                </a:lnTo>
                <a:lnTo>
                  <a:pt x="3047936" y="83371"/>
                </a:lnTo>
                <a:lnTo>
                  <a:pt x="3047936" y="454181"/>
                </a:lnTo>
                <a:lnTo>
                  <a:pt x="3047936" y="660498"/>
                </a:lnTo>
                <a:lnTo>
                  <a:pt x="3047936" y="944597"/>
                </a:lnTo>
                <a:lnTo>
                  <a:pt x="3047936" y="1161215"/>
                </a:lnTo>
                <a:cubicBezTo>
                  <a:pt x="3047936" y="1599670"/>
                  <a:pt x="2923541" y="1819131"/>
                  <a:pt x="2649870" y="2010491"/>
                </a:cubicBezTo>
                <a:cubicBezTo>
                  <a:pt x="2365260" y="2175383"/>
                  <a:pt x="1991682" y="2245951"/>
                  <a:pt x="1660163" y="2502141"/>
                </a:cubicBezTo>
                <a:lnTo>
                  <a:pt x="1521470" y="2619361"/>
                </a:lnTo>
                <a:lnTo>
                  <a:pt x="1387771" y="2502141"/>
                </a:lnTo>
                <a:cubicBezTo>
                  <a:pt x="1056252" y="2245951"/>
                  <a:pt x="682674" y="2175383"/>
                  <a:pt x="398065" y="2010491"/>
                </a:cubicBezTo>
                <a:cubicBezTo>
                  <a:pt x="124394" y="1819131"/>
                  <a:pt x="0" y="1599670"/>
                  <a:pt x="0" y="1161215"/>
                </a:cubicBezTo>
                <a:lnTo>
                  <a:pt x="0" y="944597"/>
                </a:lnTo>
                <a:lnTo>
                  <a:pt x="0" y="660498"/>
                </a:lnTo>
                <a:lnTo>
                  <a:pt x="0" y="454181"/>
                </a:lnTo>
                <a:lnTo>
                  <a:pt x="0" y="83371"/>
                </a:lnTo>
                <a:close/>
              </a:path>
            </a:pathLst>
          </a:custGeom>
        </p:spPr>
      </p:pic>
      <p:pic>
        <p:nvPicPr>
          <p:cNvPr id="11" name="Picture 10" descr="A purple flower with black background&#10;&#10;Description automatically generated">
            <a:extLst>
              <a:ext uri="{FF2B5EF4-FFF2-40B4-BE49-F238E27FC236}">
                <a16:creationId xmlns:a16="http://schemas.microsoft.com/office/drawing/2014/main" id="{0E28158A-8A9D-5DB1-2920-3B7FA06999DF}"/>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5389" r="25279" b="1"/>
          <a:stretch/>
        </p:blipFill>
        <p:spPr>
          <a:xfrm>
            <a:off x="6552862" y="1959388"/>
            <a:ext cx="3047936" cy="4124044"/>
          </a:xfrm>
          <a:custGeom>
            <a:avLst/>
            <a:gdLst/>
            <a:ahLst/>
            <a:cxnLst/>
            <a:rect l="l" t="t" r="r" b="b"/>
            <a:pathLst>
              <a:path w="3047936" h="4124044">
                <a:moveTo>
                  <a:pt x="1526466" y="0"/>
                </a:moveTo>
                <a:lnTo>
                  <a:pt x="1660166" y="117220"/>
                </a:lnTo>
                <a:cubicBezTo>
                  <a:pt x="1991684" y="373411"/>
                  <a:pt x="2365262" y="443978"/>
                  <a:pt x="2649871" y="608871"/>
                </a:cubicBezTo>
                <a:cubicBezTo>
                  <a:pt x="2923543" y="800231"/>
                  <a:pt x="3047936" y="1019692"/>
                  <a:pt x="3047936" y="1458146"/>
                </a:cubicBezTo>
                <a:lnTo>
                  <a:pt x="3047936" y="1588054"/>
                </a:lnTo>
                <a:lnTo>
                  <a:pt x="3047936" y="1958864"/>
                </a:lnTo>
                <a:lnTo>
                  <a:pt x="3047936" y="2165181"/>
                </a:lnTo>
                <a:lnTo>
                  <a:pt x="3047936" y="2449280"/>
                </a:lnTo>
                <a:lnTo>
                  <a:pt x="3047936" y="2665898"/>
                </a:lnTo>
                <a:cubicBezTo>
                  <a:pt x="3047936" y="3104353"/>
                  <a:pt x="2923541" y="3323814"/>
                  <a:pt x="2649871" y="3515174"/>
                </a:cubicBezTo>
                <a:cubicBezTo>
                  <a:pt x="2365260" y="3680066"/>
                  <a:pt x="1991682" y="3750634"/>
                  <a:pt x="1660164" y="4006824"/>
                </a:cubicBezTo>
                <a:lnTo>
                  <a:pt x="1521470" y="4124044"/>
                </a:lnTo>
                <a:lnTo>
                  <a:pt x="1387771" y="4006824"/>
                </a:lnTo>
                <a:cubicBezTo>
                  <a:pt x="1056252" y="3750634"/>
                  <a:pt x="682674" y="3680066"/>
                  <a:pt x="398065" y="3515174"/>
                </a:cubicBezTo>
                <a:cubicBezTo>
                  <a:pt x="124394" y="3323814"/>
                  <a:pt x="0" y="3104353"/>
                  <a:pt x="0" y="2665898"/>
                </a:cubicBezTo>
                <a:lnTo>
                  <a:pt x="0" y="2449280"/>
                </a:lnTo>
                <a:lnTo>
                  <a:pt x="0" y="2165181"/>
                </a:lnTo>
                <a:lnTo>
                  <a:pt x="0" y="1958864"/>
                </a:lnTo>
                <a:lnTo>
                  <a:pt x="0" y="1588054"/>
                </a:lnTo>
                <a:lnTo>
                  <a:pt x="0" y="1458146"/>
                </a:lnTo>
                <a:cubicBezTo>
                  <a:pt x="0" y="1019692"/>
                  <a:pt x="124395" y="800231"/>
                  <a:pt x="398066" y="608871"/>
                </a:cubicBezTo>
                <a:cubicBezTo>
                  <a:pt x="682676" y="443978"/>
                  <a:pt x="1056254" y="373411"/>
                  <a:pt x="1387773" y="117220"/>
                </a:cubicBezTo>
                <a:close/>
              </a:path>
            </a:pathLst>
          </a:custGeom>
        </p:spPr>
      </p:pic>
      <p:sp>
        <p:nvSpPr>
          <p:cNvPr id="18" name="Freeform: Shape 14">
            <a:extLst>
              <a:ext uri="{FF2B5EF4-FFF2-40B4-BE49-F238E27FC236}">
                <a16:creationId xmlns:a16="http://schemas.microsoft.com/office/drawing/2014/main" id="{BB9E6B53-D8C9-D645-B853-93F60873D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902" y="1888109"/>
            <a:ext cx="3152219" cy="426514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1">
            <a:extLst>
              <a:ext uri="{FF2B5EF4-FFF2-40B4-BE49-F238E27FC236}">
                <a16:creationId xmlns:a16="http://schemas.microsoft.com/office/drawing/2014/main" id="{A21235A2-7EE5-C54E-8FDC-B918CE778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7557" y="0"/>
            <a:ext cx="3152404" cy="2703357"/>
          </a:xfrm>
          <a:custGeom>
            <a:avLst/>
            <a:gdLst>
              <a:gd name="connsiteX0" fmla="*/ 0 w 3152219"/>
              <a:gd name="connsiteY0" fmla="*/ 0 h 2530637"/>
              <a:gd name="connsiteX1" fmla="*/ 3152219 w 3152219"/>
              <a:gd name="connsiteY1" fmla="*/ 0 h 2530637"/>
              <a:gd name="connsiteX2" fmla="*/ 3152219 w 3152219"/>
              <a:gd name="connsiteY2" fmla="*/ 291376 h 2530637"/>
              <a:gd name="connsiteX3" fmla="*/ 3152219 w 3152219"/>
              <a:gd name="connsiteY3" fmla="*/ 504753 h 2530637"/>
              <a:gd name="connsiteX4" fmla="*/ 3152219 w 3152219"/>
              <a:gd name="connsiteY4" fmla="*/ 798572 h 2530637"/>
              <a:gd name="connsiteX5" fmla="*/ 3152219 w 3152219"/>
              <a:gd name="connsiteY5" fmla="*/ 1022601 h 2530637"/>
              <a:gd name="connsiteX6" fmla="*/ 2740534 w 3152219"/>
              <a:gd name="connsiteY6" fmla="*/ 1900935 h 2530637"/>
              <a:gd name="connsiteX7" fmla="*/ 1716965 w 3152219"/>
              <a:gd name="connsiteY7" fmla="*/ 2409406 h 2530637"/>
              <a:gd name="connsiteX8" fmla="*/ 1573526 w 3152219"/>
              <a:gd name="connsiteY8" fmla="*/ 2530637 h 2530637"/>
              <a:gd name="connsiteX9" fmla="*/ 1435253 w 3152219"/>
              <a:gd name="connsiteY9" fmla="*/ 2409406 h 2530637"/>
              <a:gd name="connsiteX10" fmla="*/ 411684 w 3152219"/>
              <a:gd name="connsiteY10" fmla="*/ 1900935 h 2530637"/>
              <a:gd name="connsiteX11" fmla="*/ 0 w 3152219"/>
              <a:gd name="connsiteY11" fmla="*/ 1022601 h 2530637"/>
              <a:gd name="connsiteX12" fmla="*/ 0 w 3152219"/>
              <a:gd name="connsiteY12" fmla="*/ 798572 h 2530637"/>
              <a:gd name="connsiteX13" fmla="*/ 0 w 3152219"/>
              <a:gd name="connsiteY13" fmla="*/ 504753 h 2530637"/>
              <a:gd name="connsiteX14" fmla="*/ 0 w 3152219"/>
              <a:gd name="connsiteY14" fmla="*/ 291376 h 2530637"/>
              <a:gd name="connsiteX0" fmla="*/ 0 w 3152219"/>
              <a:gd name="connsiteY0" fmla="*/ 0 h 2530637"/>
              <a:gd name="connsiteX1" fmla="*/ 3152219 w 3152219"/>
              <a:gd name="connsiteY1" fmla="*/ 0 h 2530637"/>
              <a:gd name="connsiteX2" fmla="*/ 3152219 w 3152219"/>
              <a:gd name="connsiteY2" fmla="*/ 291376 h 2530637"/>
              <a:gd name="connsiteX3" fmla="*/ 3152219 w 3152219"/>
              <a:gd name="connsiteY3" fmla="*/ 504753 h 2530637"/>
              <a:gd name="connsiteX4" fmla="*/ 3152219 w 3152219"/>
              <a:gd name="connsiteY4" fmla="*/ 798572 h 2530637"/>
              <a:gd name="connsiteX5" fmla="*/ 3152219 w 3152219"/>
              <a:gd name="connsiteY5" fmla="*/ 1022601 h 2530637"/>
              <a:gd name="connsiteX6" fmla="*/ 2740534 w 3152219"/>
              <a:gd name="connsiteY6" fmla="*/ 1900935 h 2530637"/>
              <a:gd name="connsiteX7" fmla="*/ 1716965 w 3152219"/>
              <a:gd name="connsiteY7" fmla="*/ 2409406 h 2530637"/>
              <a:gd name="connsiteX8" fmla="*/ 1573526 w 3152219"/>
              <a:gd name="connsiteY8" fmla="*/ 2530637 h 2530637"/>
              <a:gd name="connsiteX9" fmla="*/ 1435253 w 3152219"/>
              <a:gd name="connsiteY9" fmla="*/ 2409406 h 2530637"/>
              <a:gd name="connsiteX10" fmla="*/ 411684 w 3152219"/>
              <a:gd name="connsiteY10" fmla="*/ 1900935 h 2530637"/>
              <a:gd name="connsiteX11" fmla="*/ 0 w 3152219"/>
              <a:gd name="connsiteY11" fmla="*/ 1022601 h 2530637"/>
              <a:gd name="connsiteX12" fmla="*/ 0 w 3152219"/>
              <a:gd name="connsiteY12" fmla="*/ 798572 h 2530637"/>
              <a:gd name="connsiteX13" fmla="*/ 0 w 3152219"/>
              <a:gd name="connsiteY13" fmla="*/ 504753 h 2530637"/>
              <a:gd name="connsiteX14" fmla="*/ 0 w 3152219"/>
              <a:gd name="connsiteY14" fmla="*/ 291376 h 2530637"/>
              <a:gd name="connsiteX15" fmla="*/ 91440 w 3152219"/>
              <a:gd name="connsiteY15" fmla="*/ 91440 h 2530637"/>
              <a:gd name="connsiteX0" fmla="*/ 3152219 w 3152219"/>
              <a:gd name="connsiteY0" fmla="*/ 0 h 2530637"/>
              <a:gd name="connsiteX1" fmla="*/ 3152219 w 3152219"/>
              <a:gd name="connsiteY1" fmla="*/ 291376 h 2530637"/>
              <a:gd name="connsiteX2" fmla="*/ 3152219 w 3152219"/>
              <a:gd name="connsiteY2" fmla="*/ 504753 h 2530637"/>
              <a:gd name="connsiteX3" fmla="*/ 3152219 w 3152219"/>
              <a:gd name="connsiteY3" fmla="*/ 798572 h 2530637"/>
              <a:gd name="connsiteX4" fmla="*/ 3152219 w 3152219"/>
              <a:gd name="connsiteY4" fmla="*/ 1022601 h 2530637"/>
              <a:gd name="connsiteX5" fmla="*/ 2740534 w 3152219"/>
              <a:gd name="connsiteY5" fmla="*/ 1900935 h 2530637"/>
              <a:gd name="connsiteX6" fmla="*/ 1716965 w 3152219"/>
              <a:gd name="connsiteY6" fmla="*/ 2409406 h 2530637"/>
              <a:gd name="connsiteX7" fmla="*/ 1573526 w 3152219"/>
              <a:gd name="connsiteY7" fmla="*/ 2530637 h 2530637"/>
              <a:gd name="connsiteX8" fmla="*/ 1435253 w 3152219"/>
              <a:gd name="connsiteY8" fmla="*/ 2409406 h 2530637"/>
              <a:gd name="connsiteX9" fmla="*/ 411684 w 3152219"/>
              <a:gd name="connsiteY9" fmla="*/ 1900935 h 2530637"/>
              <a:gd name="connsiteX10" fmla="*/ 0 w 3152219"/>
              <a:gd name="connsiteY10" fmla="*/ 1022601 h 2530637"/>
              <a:gd name="connsiteX11" fmla="*/ 0 w 3152219"/>
              <a:gd name="connsiteY11" fmla="*/ 798572 h 2530637"/>
              <a:gd name="connsiteX12" fmla="*/ 0 w 3152219"/>
              <a:gd name="connsiteY12" fmla="*/ 504753 h 2530637"/>
              <a:gd name="connsiteX13" fmla="*/ 0 w 3152219"/>
              <a:gd name="connsiteY13" fmla="*/ 291376 h 2530637"/>
              <a:gd name="connsiteX14" fmla="*/ 91440 w 3152219"/>
              <a:gd name="connsiteY14" fmla="*/ 91440 h 2530637"/>
              <a:gd name="connsiteX0" fmla="*/ 3152219 w 3152219"/>
              <a:gd name="connsiteY0" fmla="*/ 0 h 2530637"/>
              <a:gd name="connsiteX1" fmla="*/ 3152219 w 3152219"/>
              <a:gd name="connsiteY1" fmla="*/ 504753 h 2530637"/>
              <a:gd name="connsiteX2" fmla="*/ 3152219 w 3152219"/>
              <a:gd name="connsiteY2" fmla="*/ 798572 h 2530637"/>
              <a:gd name="connsiteX3" fmla="*/ 3152219 w 3152219"/>
              <a:gd name="connsiteY3" fmla="*/ 1022601 h 2530637"/>
              <a:gd name="connsiteX4" fmla="*/ 2740534 w 3152219"/>
              <a:gd name="connsiteY4" fmla="*/ 1900935 h 2530637"/>
              <a:gd name="connsiteX5" fmla="*/ 1716965 w 3152219"/>
              <a:gd name="connsiteY5" fmla="*/ 2409406 h 2530637"/>
              <a:gd name="connsiteX6" fmla="*/ 1573526 w 3152219"/>
              <a:gd name="connsiteY6" fmla="*/ 2530637 h 2530637"/>
              <a:gd name="connsiteX7" fmla="*/ 1435253 w 3152219"/>
              <a:gd name="connsiteY7" fmla="*/ 2409406 h 2530637"/>
              <a:gd name="connsiteX8" fmla="*/ 411684 w 3152219"/>
              <a:gd name="connsiteY8" fmla="*/ 1900935 h 2530637"/>
              <a:gd name="connsiteX9" fmla="*/ 0 w 3152219"/>
              <a:gd name="connsiteY9" fmla="*/ 1022601 h 2530637"/>
              <a:gd name="connsiteX10" fmla="*/ 0 w 3152219"/>
              <a:gd name="connsiteY10" fmla="*/ 798572 h 2530637"/>
              <a:gd name="connsiteX11" fmla="*/ 0 w 3152219"/>
              <a:gd name="connsiteY11" fmla="*/ 504753 h 2530637"/>
              <a:gd name="connsiteX12" fmla="*/ 0 w 3152219"/>
              <a:gd name="connsiteY12" fmla="*/ 291376 h 2530637"/>
              <a:gd name="connsiteX13" fmla="*/ 91440 w 3152219"/>
              <a:gd name="connsiteY13" fmla="*/ 91440 h 2530637"/>
              <a:gd name="connsiteX0" fmla="*/ 3152219 w 3152219"/>
              <a:gd name="connsiteY0" fmla="*/ 0 h 2530637"/>
              <a:gd name="connsiteX1" fmla="*/ 3152219 w 3152219"/>
              <a:gd name="connsiteY1" fmla="*/ 798572 h 2530637"/>
              <a:gd name="connsiteX2" fmla="*/ 3152219 w 3152219"/>
              <a:gd name="connsiteY2" fmla="*/ 1022601 h 2530637"/>
              <a:gd name="connsiteX3" fmla="*/ 2740534 w 3152219"/>
              <a:gd name="connsiteY3" fmla="*/ 1900935 h 2530637"/>
              <a:gd name="connsiteX4" fmla="*/ 1716965 w 3152219"/>
              <a:gd name="connsiteY4" fmla="*/ 2409406 h 2530637"/>
              <a:gd name="connsiteX5" fmla="*/ 1573526 w 3152219"/>
              <a:gd name="connsiteY5" fmla="*/ 2530637 h 2530637"/>
              <a:gd name="connsiteX6" fmla="*/ 1435253 w 3152219"/>
              <a:gd name="connsiteY6" fmla="*/ 2409406 h 2530637"/>
              <a:gd name="connsiteX7" fmla="*/ 411684 w 3152219"/>
              <a:gd name="connsiteY7" fmla="*/ 1900935 h 2530637"/>
              <a:gd name="connsiteX8" fmla="*/ 0 w 3152219"/>
              <a:gd name="connsiteY8" fmla="*/ 1022601 h 2530637"/>
              <a:gd name="connsiteX9" fmla="*/ 0 w 3152219"/>
              <a:gd name="connsiteY9" fmla="*/ 798572 h 2530637"/>
              <a:gd name="connsiteX10" fmla="*/ 0 w 3152219"/>
              <a:gd name="connsiteY10" fmla="*/ 504753 h 2530637"/>
              <a:gd name="connsiteX11" fmla="*/ 0 w 3152219"/>
              <a:gd name="connsiteY11" fmla="*/ 291376 h 2530637"/>
              <a:gd name="connsiteX12" fmla="*/ 91440 w 3152219"/>
              <a:gd name="connsiteY12" fmla="*/ 91440 h 2530637"/>
              <a:gd name="connsiteX0" fmla="*/ 3152219 w 3152219"/>
              <a:gd name="connsiteY0" fmla="*/ 0 h 2530637"/>
              <a:gd name="connsiteX1" fmla="*/ 3152219 w 3152219"/>
              <a:gd name="connsiteY1" fmla="*/ 798572 h 2530637"/>
              <a:gd name="connsiteX2" fmla="*/ 3152219 w 3152219"/>
              <a:gd name="connsiteY2" fmla="*/ 1022601 h 2530637"/>
              <a:gd name="connsiteX3" fmla="*/ 2740534 w 3152219"/>
              <a:gd name="connsiteY3" fmla="*/ 1900935 h 2530637"/>
              <a:gd name="connsiteX4" fmla="*/ 1716965 w 3152219"/>
              <a:gd name="connsiteY4" fmla="*/ 2409406 h 2530637"/>
              <a:gd name="connsiteX5" fmla="*/ 1573526 w 3152219"/>
              <a:gd name="connsiteY5" fmla="*/ 2530637 h 2530637"/>
              <a:gd name="connsiteX6" fmla="*/ 1435253 w 3152219"/>
              <a:gd name="connsiteY6" fmla="*/ 2409406 h 2530637"/>
              <a:gd name="connsiteX7" fmla="*/ 411684 w 3152219"/>
              <a:gd name="connsiteY7" fmla="*/ 1900935 h 2530637"/>
              <a:gd name="connsiteX8" fmla="*/ 0 w 3152219"/>
              <a:gd name="connsiteY8" fmla="*/ 1022601 h 2530637"/>
              <a:gd name="connsiteX9" fmla="*/ 0 w 3152219"/>
              <a:gd name="connsiteY9" fmla="*/ 798572 h 2530637"/>
              <a:gd name="connsiteX10" fmla="*/ 0 w 3152219"/>
              <a:gd name="connsiteY10" fmla="*/ 291376 h 2530637"/>
              <a:gd name="connsiteX11" fmla="*/ 91440 w 3152219"/>
              <a:gd name="connsiteY11" fmla="*/ 91440 h 2530637"/>
              <a:gd name="connsiteX0" fmla="*/ 3152219 w 3152219"/>
              <a:gd name="connsiteY0" fmla="*/ 0 h 2530637"/>
              <a:gd name="connsiteX1" fmla="*/ 3152219 w 3152219"/>
              <a:gd name="connsiteY1" fmla="*/ 798572 h 2530637"/>
              <a:gd name="connsiteX2" fmla="*/ 3152219 w 3152219"/>
              <a:gd name="connsiteY2" fmla="*/ 1022601 h 2530637"/>
              <a:gd name="connsiteX3" fmla="*/ 2740534 w 3152219"/>
              <a:gd name="connsiteY3" fmla="*/ 1900935 h 2530637"/>
              <a:gd name="connsiteX4" fmla="*/ 1716965 w 3152219"/>
              <a:gd name="connsiteY4" fmla="*/ 2409406 h 2530637"/>
              <a:gd name="connsiteX5" fmla="*/ 1573526 w 3152219"/>
              <a:gd name="connsiteY5" fmla="*/ 2530637 h 2530637"/>
              <a:gd name="connsiteX6" fmla="*/ 1435253 w 3152219"/>
              <a:gd name="connsiteY6" fmla="*/ 2409406 h 2530637"/>
              <a:gd name="connsiteX7" fmla="*/ 411684 w 3152219"/>
              <a:gd name="connsiteY7" fmla="*/ 1900935 h 2530637"/>
              <a:gd name="connsiteX8" fmla="*/ 0 w 3152219"/>
              <a:gd name="connsiteY8" fmla="*/ 1022601 h 2530637"/>
              <a:gd name="connsiteX9" fmla="*/ 0 w 3152219"/>
              <a:gd name="connsiteY9" fmla="*/ 798572 h 2530637"/>
              <a:gd name="connsiteX10" fmla="*/ 0 w 3152219"/>
              <a:gd name="connsiteY10" fmla="*/ 291376 h 2530637"/>
              <a:gd name="connsiteX11" fmla="*/ 11926 w 3152219"/>
              <a:gd name="connsiteY11" fmla="*/ 11927 h 2530637"/>
              <a:gd name="connsiteX0" fmla="*/ 3152404 w 3152404"/>
              <a:gd name="connsiteY0" fmla="*/ 185 h 2530822"/>
              <a:gd name="connsiteX1" fmla="*/ 3152404 w 3152404"/>
              <a:gd name="connsiteY1" fmla="*/ 798757 h 2530822"/>
              <a:gd name="connsiteX2" fmla="*/ 3152404 w 3152404"/>
              <a:gd name="connsiteY2" fmla="*/ 1022786 h 2530822"/>
              <a:gd name="connsiteX3" fmla="*/ 2740719 w 3152404"/>
              <a:gd name="connsiteY3" fmla="*/ 1901120 h 2530822"/>
              <a:gd name="connsiteX4" fmla="*/ 1717150 w 3152404"/>
              <a:gd name="connsiteY4" fmla="*/ 2409591 h 2530822"/>
              <a:gd name="connsiteX5" fmla="*/ 1573711 w 3152404"/>
              <a:gd name="connsiteY5" fmla="*/ 2530822 h 2530822"/>
              <a:gd name="connsiteX6" fmla="*/ 1435438 w 3152404"/>
              <a:gd name="connsiteY6" fmla="*/ 2409591 h 2530822"/>
              <a:gd name="connsiteX7" fmla="*/ 411869 w 3152404"/>
              <a:gd name="connsiteY7" fmla="*/ 1901120 h 2530822"/>
              <a:gd name="connsiteX8" fmla="*/ 185 w 3152404"/>
              <a:gd name="connsiteY8" fmla="*/ 1022786 h 2530822"/>
              <a:gd name="connsiteX9" fmla="*/ 185 w 3152404"/>
              <a:gd name="connsiteY9" fmla="*/ 798757 h 2530822"/>
              <a:gd name="connsiteX10" fmla="*/ 185 w 3152404"/>
              <a:gd name="connsiteY10" fmla="*/ 291561 h 2530822"/>
              <a:gd name="connsiteX11" fmla="*/ 0 w 3152404"/>
              <a:gd name="connsiteY11" fmla="*/ 0 h 2530822"/>
              <a:gd name="connsiteX0" fmla="*/ 3152404 w 3152404"/>
              <a:gd name="connsiteY0" fmla="*/ 162745 h 2693382"/>
              <a:gd name="connsiteX1" fmla="*/ 3152404 w 3152404"/>
              <a:gd name="connsiteY1" fmla="*/ 961317 h 2693382"/>
              <a:gd name="connsiteX2" fmla="*/ 3152404 w 3152404"/>
              <a:gd name="connsiteY2" fmla="*/ 1185346 h 2693382"/>
              <a:gd name="connsiteX3" fmla="*/ 2740719 w 3152404"/>
              <a:gd name="connsiteY3" fmla="*/ 2063680 h 2693382"/>
              <a:gd name="connsiteX4" fmla="*/ 1717150 w 3152404"/>
              <a:gd name="connsiteY4" fmla="*/ 2572151 h 2693382"/>
              <a:gd name="connsiteX5" fmla="*/ 1573711 w 3152404"/>
              <a:gd name="connsiteY5" fmla="*/ 2693382 h 2693382"/>
              <a:gd name="connsiteX6" fmla="*/ 1435438 w 3152404"/>
              <a:gd name="connsiteY6" fmla="*/ 2572151 h 2693382"/>
              <a:gd name="connsiteX7" fmla="*/ 411869 w 3152404"/>
              <a:gd name="connsiteY7" fmla="*/ 2063680 h 2693382"/>
              <a:gd name="connsiteX8" fmla="*/ 185 w 3152404"/>
              <a:gd name="connsiteY8" fmla="*/ 1185346 h 2693382"/>
              <a:gd name="connsiteX9" fmla="*/ 185 w 3152404"/>
              <a:gd name="connsiteY9" fmla="*/ 961317 h 2693382"/>
              <a:gd name="connsiteX10" fmla="*/ 185 w 3152404"/>
              <a:gd name="connsiteY10" fmla="*/ 454121 h 2693382"/>
              <a:gd name="connsiteX11" fmla="*/ 0 w 3152404"/>
              <a:gd name="connsiteY11" fmla="*/ 0 h 2693382"/>
              <a:gd name="connsiteX0" fmla="*/ 3152404 w 3152404"/>
              <a:gd name="connsiteY0" fmla="*/ 0 h 2703357"/>
              <a:gd name="connsiteX1" fmla="*/ 3152404 w 3152404"/>
              <a:gd name="connsiteY1" fmla="*/ 971292 h 2703357"/>
              <a:gd name="connsiteX2" fmla="*/ 3152404 w 3152404"/>
              <a:gd name="connsiteY2" fmla="*/ 1195321 h 2703357"/>
              <a:gd name="connsiteX3" fmla="*/ 2740719 w 3152404"/>
              <a:gd name="connsiteY3" fmla="*/ 2073655 h 2703357"/>
              <a:gd name="connsiteX4" fmla="*/ 1717150 w 3152404"/>
              <a:gd name="connsiteY4" fmla="*/ 2582126 h 2703357"/>
              <a:gd name="connsiteX5" fmla="*/ 1573711 w 3152404"/>
              <a:gd name="connsiteY5" fmla="*/ 2703357 h 2703357"/>
              <a:gd name="connsiteX6" fmla="*/ 1435438 w 3152404"/>
              <a:gd name="connsiteY6" fmla="*/ 2582126 h 2703357"/>
              <a:gd name="connsiteX7" fmla="*/ 411869 w 3152404"/>
              <a:gd name="connsiteY7" fmla="*/ 2073655 h 2703357"/>
              <a:gd name="connsiteX8" fmla="*/ 185 w 3152404"/>
              <a:gd name="connsiteY8" fmla="*/ 1195321 h 2703357"/>
              <a:gd name="connsiteX9" fmla="*/ 185 w 3152404"/>
              <a:gd name="connsiteY9" fmla="*/ 971292 h 2703357"/>
              <a:gd name="connsiteX10" fmla="*/ 185 w 3152404"/>
              <a:gd name="connsiteY10" fmla="*/ 464096 h 2703357"/>
              <a:gd name="connsiteX11" fmla="*/ 0 w 3152404"/>
              <a:gd name="connsiteY11" fmla="*/ 9975 h 2703357"/>
              <a:gd name="connsiteX0" fmla="*/ 3152404 w 3152404"/>
              <a:gd name="connsiteY0" fmla="*/ 0 h 2703357"/>
              <a:gd name="connsiteX1" fmla="*/ 3152404 w 3152404"/>
              <a:gd name="connsiteY1" fmla="*/ 971292 h 2703357"/>
              <a:gd name="connsiteX2" fmla="*/ 3152404 w 3152404"/>
              <a:gd name="connsiteY2" fmla="*/ 1195321 h 2703357"/>
              <a:gd name="connsiteX3" fmla="*/ 2740719 w 3152404"/>
              <a:gd name="connsiteY3" fmla="*/ 2073655 h 2703357"/>
              <a:gd name="connsiteX4" fmla="*/ 1717150 w 3152404"/>
              <a:gd name="connsiteY4" fmla="*/ 2582126 h 2703357"/>
              <a:gd name="connsiteX5" fmla="*/ 1573711 w 3152404"/>
              <a:gd name="connsiteY5" fmla="*/ 2703357 h 2703357"/>
              <a:gd name="connsiteX6" fmla="*/ 1435438 w 3152404"/>
              <a:gd name="connsiteY6" fmla="*/ 2582126 h 2703357"/>
              <a:gd name="connsiteX7" fmla="*/ 411869 w 3152404"/>
              <a:gd name="connsiteY7" fmla="*/ 2073655 h 2703357"/>
              <a:gd name="connsiteX8" fmla="*/ 185 w 3152404"/>
              <a:gd name="connsiteY8" fmla="*/ 1195321 h 2703357"/>
              <a:gd name="connsiteX9" fmla="*/ 185 w 3152404"/>
              <a:gd name="connsiteY9" fmla="*/ 464096 h 2703357"/>
              <a:gd name="connsiteX10" fmla="*/ 0 w 3152404"/>
              <a:gd name="connsiteY10" fmla="*/ 9975 h 2703357"/>
              <a:gd name="connsiteX0" fmla="*/ 3152404 w 3152404"/>
              <a:gd name="connsiteY0" fmla="*/ 0 h 2703357"/>
              <a:gd name="connsiteX1" fmla="*/ 3152404 w 3152404"/>
              <a:gd name="connsiteY1" fmla="*/ 971292 h 2703357"/>
              <a:gd name="connsiteX2" fmla="*/ 3152404 w 3152404"/>
              <a:gd name="connsiteY2" fmla="*/ 1195321 h 2703357"/>
              <a:gd name="connsiteX3" fmla="*/ 2740719 w 3152404"/>
              <a:gd name="connsiteY3" fmla="*/ 2073655 h 2703357"/>
              <a:gd name="connsiteX4" fmla="*/ 1717150 w 3152404"/>
              <a:gd name="connsiteY4" fmla="*/ 2582126 h 2703357"/>
              <a:gd name="connsiteX5" fmla="*/ 1573711 w 3152404"/>
              <a:gd name="connsiteY5" fmla="*/ 2703357 h 2703357"/>
              <a:gd name="connsiteX6" fmla="*/ 1435438 w 3152404"/>
              <a:gd name="connsiteY6" fmla="*/ 2582126 h 2703357"/>
              <a:gd name="connsiteX7" fmla="*/ 411869 w 3152404"/>
              <a:gd name="connsiteY7" fmla="*/ 2073655 h 2703357"/>
              <a:gd name="connsiteX8" fmla="*/ 185 w 3152404"/>
              <a:gd name="connsiteY8" fmla="*/ 1195321 h 2703357"/>
              <a:gd name="connsiteX9" fmla="*/ 0 w 3152404"/>
              <a:gd name="connsiteY9" fmla="*/ 9975 h 2703357"/>
              <a:gd name="connsiteX0" fmla="*/ 3152404 w 3152404"/>
              <a:gd name="connsiteY0" fmla="*/ 0 h 2703357"/>
              <a:gd name="connsiteX1" fmla="*/ 3152404 w 3152404"/>
              <a:gd name="connsiteY1" fmla="*/ 1195321 h 2703357"/>
              <a:gd name="connsiteX2" fmla="*/ 2740719 w 3152404"/>
              <a:gd name="connsiteY2" fmla="*/ 2073655 h 2703357"/>
              <a:gd name="connsiteX3" fmla="*/ 1717150 w 3152404"/>
              <a:gd name="connsiteY3" fmla="*/ 2582126 h 2703357"/>
              <a:gd name="connsiteX4" fmla="*/ 1573711 w 3152404"/>
              <a:gd name="connsiteY4" fmla="*/ 2703357 h 2703357"/>
              <a:gd name="connsiteX5" fmla="*/ 1435438 w 3152404"/>
              <a:gd name="connsiteY5" fmla="*/ 2582126 h 2703357"/>
              <a:gd name="connsiteX6" fmla="*/ 411869 w 3152404"/>
              <a:gd name="connsiteY6" fmla="*/ 2073655 h 2703357"/>
              <a:gd name="connsiteX7" fmla="*/ 185 w 3152404"/>
              <a:gd name="connsiteY7" fmla="*/ 1195321 h 2703357"/>
              <a:gd name="connsiteX8" fmla="*/ 0 w 3152404"/>
              <a:gd name="connsiteY8" fmla="*/ 9975 h 270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2404" h="2703357">
                <a:moveTo>
                  <a:pt x="3152404" y="0"/>
                </a:moveTo>
                <a:lnTo>
                  <a:pt x="3152404" y="1195321"/>
                </a:lnTo>
                <a:cubicBezTo>
                  <a:pt x="3152404" y="1648778"/>
                  <a:pt x="3023753" y="1875747"/>
                  <a:pt x="2740719" y="2073655"/>
                </a:cubicBezTo>
                <a:cubicBezTo>
                  <a:pt x="2446371" y="2244189"/>
                  <a:pt x="2060011" y="2317171"/>
                  <a:pt x="1717150" y="2582126"/>
                </a:cubicBezTo>
                <a:lnTo>
                  <a:pt x="1573711" y="2703357"/>
                </a:lnTo>
                <a:lnTo>
                  <a:pt x="1435438" y="2582126"/>
                </a:lnTo>
                <a:cubicBezTo>
                  <a:pt x="1092576" y="2317171"/>
                  <a:pt x="706216" y="2244189"/>
                  <a:pt x="411869" y="2073655"/>
                </a:cubicBezTo>
                <a:cubicBezTo>
                  <a:pt x="128835" y="1875747"/>
                  <a:pt x="185" y="1648778"/>
                  <a:pt x="185" y="1195321"/>
                </a:cubicBezTo>
                <a:cubicBezTo>
                  <a:pt x="123" y="800206"/>
                  <a:pt x="62" y="405090"/>
                  <a:pt x="0" y="997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68164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0C9ED2-DBC2-3342-B244-B04D4B37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66339E-72AB-077F-1FBC-5845A4420954}"/>
              </a:ext>
            </a:extLst>
          </p:cNvPr>
          <p:cNvSpPr>
            <a:spLocks noGrp="1"/>
          </p:cNvSpPr>
          <p:nvPr>
            <p:ph type="title"/>
          </p:nvPr>
        </p:nvSpPr>
        <p:spPr>
          <a:xfrm>
            <a:off x="960120" y="960120"/>
            <a:ext cx="5135880" cy="1508760"/>
          </a:xfrm>
        </p:spPr>
        <p:txBody>
          <a:bodyPr anchor="ctr">
            <a:normAutofit/>
          </a:bodyPr>
          <a:lstStyle/>
          <a:p>
            <a:r>
              <a:rPr lang="en-US" dirty="0"/>
              <a:t>Conflict at Work</a:t>
            </a:r>
          </a:p>
        </p:txBody>
      </p:sp>
      <p:sp>
        <p:nvSpPr>
          <p:cNvPr id="3" name="Content Placeholder 2">
            <a:extLst>
              <a:ext uri="{FF2B5EF4-FFF2-40B4-BE49-F238E27FC236}">
                <a16:creationId xmlns:a16="http://schemas.microsoft.com/office/drawing/2014/main" id="{12747698-1F8B-9AD4-81CB-7541BE104987}"/>
              </a:ext>
            </a:extLst>
          </p:cNvPr>
          <p:cNvSpPr>
            <a:spLocks noGrp="1"/>
          </p:cNvSpPr>
          <p:nvPr>
            <p:ph idx="1"/>
          </p:nvPr>
        </p:nvSpPr>
        <p:spPr>
          <a:xfrm>
            <a:off x="952499" y="2129695"/>
            <a:ext cx="5143501" cy="4433151"/>
          </a:xfrm>
        </p:spPr>
        <p:txBody>
          <a:bodyPr>
            <a:normAutofit lnSpcReduction="10000"/>
          </a:bodyPr>
          <a:lstStyle/>
          <a:p>
            <a:pPr marL="0" indent="0">
              <a:lnSpc>
                <a:spcPct val="100000"/>
              </a:lnSpc>
              <a:buNone/>
            </a:pPr>
            <a:r>
              <a:rPr lang="en-US" sz="1800" b="1" i="0" u="none" strike="noStrike" dirty="0">
                <a:effectLst/>
              </a:rPr>
              <a:t>2. Mind (</a:t>
            </a:r>
            <a:r>
              <a:rPr lang="en-US" sz="1800" b="1" i="0" u="none" strike="noStrike" dirty="0" err="1">
                <a:effectLst/>
              </a:rPr>
              <a:t>Zihin</a:t>
            </a:r>
            <a:r>
              <a:rPr lang="en-US" sz="1800" b="1" i="0" u="none" strike="noStrike" dirty="0">
                <a:effectLst/>
              </a:rPr>
              <a:t>): Understanding and Reflective Thinking</a:t>
            </a:r>
          </a:p>
          <a:p>
            <a:pPr marL="0" indent="0">
              <a:lnSpc>
                <a:spcPct val="100000"/>
              </a:lnSpc>
              <a:buNone/>
            </a:pPr>
            <a:r>
              <a:rPr lang="en-US" sz="1800" b="1" i="0" u="none" strike="noStrike" dirty="0">
                <a:effectLst/>
              </a:rPr>
              <a:t>	Understanding</a:t>
            </a:r>
            <a:r>
              <a:rPr lang="en-US" sz="1800" b="0" i="0" u="none" strike="noStrike" dirty="0">
                <a:effectLst/>
              </a:rPr>
              <a:t>: Use your mind to fully understand the situation. Analyze the conflict objectively and try to see it from your friend’s perspective.</a:t>
            </a:r>
          </a:p>
          <a:p>
            <a:pPr marL="0" indent="0">
              <a:lnSpc>
                <a:spcPct val="100000"/>
              </a:lnSpc>
              <a:buNone/>
            </a:pPr>
            <a:r>
              <a:rPr lang="en-US" sz="1800" b="1" i="0" u="none" strike="noStrike" dirty="0">
                <a:effectLst/>
              </a:rPr>
              <a:t>	Reflective Thinking</a:t>
            </a:r>
            <a:r>
              <a:rPr lang="en-US" sz="1800" b="0" i="0" u="none" strike="noStrike" dirty="0">
                <a:effectLst/>
              </a:rPr>
              <a:t>: Reflect on past experiences where you successfully resolved conflicts with friends. Consider the lessons learned and how they can be applied here.</a:t>
            </a:r>
          </a:p>
          <a:p>
            <a:pPr marL="0" indent="0">
              <a:lnSpc>
                <a:spcPct val="100000"/>
              </a:lnSpc>
              <a:buNone/>
            </a:pPr>
            <a:r>
              <a:rPr lang="en-US" sz="1800" b="1" i="0" u="none" strike="noStrike" dirty="0">
                <a:effectLst/>
              </a:rPr>
              <a:t>	</a:t>
            </a:r>
            <a:r>
              <a:rPr lang="en-US" sz="1800" b="1" i="0" u="none" strike="noStrike" dirty="0" err="1">
                <a:effectLst/>
              </a:rPr>
              <a:t>Marifetullah</a:t>
            </a:r>
            <a:r>
              <a:rPr lang="en-US" sz="1800" b="0" i="0" u="none" strike="noStrike" dirty="0">
                <a:effectLst/>
              </a:rPr>
              <a:t>: Reflect on Allah’s guidance in handling interpersonal conflicts. Remembering Allah’s attributes such as mercy, justice, and wisdom can help you approach the situation with fairness and compassion.</a:t>
            </a:r>
          </a:p>
          <a:p>
            <a:pPr>
              <a:lnSpc>
                <a:spcPct val="100000"/>
              </a:lnSpc>
            </a:pPr>
            <a:endParaRPr lang="en-US" sz="1800" dirty="0"/>
          </a:p>
        </p:txBody>
      </p:sp>
      <p:pic>
        <p:nvPicPr>
          <p:cNvPr id="5" name="Picture 4" descr="A close up of pink flowers&#10;&#10;Description automatically generated">
            <a:extLst>
              <a:ext uri="{FF2B5EF4-FFF2-40B4-BE49-F238E27FC236}">
                <a16:creationId xmlns:a16="http://schemas.microsoft.com/office/drawing/2014/main" id="{B9D10969-CA85-A817-EC9C-BCBB19D68CF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6617" r="15519" b="5"/>
          <a:stretch/>
        </p:blipFill>
        <p:spPr>
          <a:xfrm>
            <a:off x="6556895" y="10"/>
            <a:ext cx="3047936" cy="3767422"/>
          </a:xfrm>
          <a:custGeom>
            <a:avLst/>
            <a:gdLst/>
            <a:ahLst/>
            <a:cxnLst/>
            <a:rect l="l" t="t" r="r" b="b"/>
            <a:pathLst>
              <a:path w="3047936" h="3767432">
                <a:moveTo>
                  <a:pt x="0" y="0"/>
                </a:moveTo>
                <a:lnTo>
                  <a:pt x="3047936" y="0"/>
                </a:lnTo>
                <a:lnTo>
                  <a:pt x="3047936" y="2309286"/>
                </a:lnTo>
                <a:cubicBezTo>
                  <a:pt x="3047936" y="2747741"/>
                  <a:pt x="2923541" y="2967202"/>
                  <a:pt x="2649870" y="3158562"/>
                </a:cubicBezTo>
                <a:cubicBezTo>
                  <a:pt x="2365260" y="3323454"/>
                  <a:pt x="1991682" y="3394022"/>
                  <a:pt x="1660164" y="3650212"/>
                </a:cubicBezTo>
                <a:lnTo>
                  <a:pt x="1521470" y="3767432"/>
                </a:lnTo>
                <a:lnTo>
                  <a:pt x="1387771" y="3650212"/>
                </a:lnTo>
                <a:cubicBezTo>
                  <a:pt x="1056252" y="3394022"/>
                  <a:pt x="682674" y="3323454"/>
                  <a:pt x="398065" y="3158562"/>
                </a:cubicBezTo>
                <a:cubicBezTo>
                  <a:pt x="124394" y="2967202"/>
                  <a:pt x="0" y="2747741"/>
                  <a:pt x="0" y="2309286"/>
                </a:cubicBezTo>
                <a:close/>
              </a:path>
            </a:pathLst>
          </a:custGeom>
        </p:spPr>
      </p:pic>
      <p:pic>
        <p:nvPicPr>
          <p:cNvPr id="7" name="Picture 6" descr="A purple flower with yellow center&#10;&#10;Description automatically generated">
            <a:extLst>
              <a:ext uri="{FF2B5EF4-FFF2-40B4-BE49-F238E27FC236}">
                <a16:creationId xmlns:a16="http://schemas.microsoft.com/office/drawing/2014/main" id="{389B616C-5991-9DF6-4D51-9921E01897E9}"/>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33534" r="12462" b="-2"/>
          <a:stretch/>
        </p:blipFill>
        <p:spPr>
          <a:xfrm>
            <a:off x="8217579" y="3092961"/>
            <a:ext cx="3047936" cy="3767432"/>
          </a:xfrm>
          <a:custGeom>
            <a:avLst/>
            <a:gdLst/>
            <a:ahLst/>
            <a:cxnLst/>
            <a:rect l="l" t="t" r="r" b="b"/>
            <a:pathLst>
              <a:path w="3047936" h="3767432">
                <a:moveTo>
                  <a:pt x="1521470" y="0"/>
                </a:moveTo>
                <a:lnTo>
                  <a:pt x="1660164" y="117220"/>
                </a:lnTo>
                <a:cubicBezTo>
                  <a:pt x="1991682" y="373410"/>
                  <a:pt x="2365260" y="443978"/>
                  <a:pt x="2649870" y="608870"/>
                </a:cubicBezTo>
                <a:cubicBezTo>
                  <a:pt x="2923541" y="800230"/>
                  <a:pt x="3047936" y="1019691"/>
                  <a:pt x="3047936" y="1458146"/>
                </a:cubicBezTo>
                <a:lnTo>
                  <a:pt x="3047936" y="3767432"/>
                </a:lnTo>
                <a:lnTo>
                  <a:pt x="0" y="3767432"/>
                </a:lnTo>
                <a:lnTo>
                  <a:pt x="0" y="1458146"/>
                </a:lnTo>
                <a:cubicBezTo>
                  <a:pt x="0" y="1019691"/>
                  <a:pt x="124394" y="800230"/>
                  <a:pt x="398065" y="608870"/>
                </a:cubicBezTo>
                <a:cubicBezTo>
                  <a:pt x="682674" y="443978"/>
                  <a:pt x="1056252" y="373410"/>
                  <a:pt x="1387771" y="117220"/>
                </a:cubicBezTo>
                <a:close/>
              </a:path>
            </a:pathLst>
          </a:custGeom>
        </p:spPr>
      </p:pic>
      <p:sp>
        <p:nvSpPr>
          <p:cNvPr id="14" name="Freeform: Shape 13">
            <a:extLst>
              <a:ext uri="{FF2B5EF4-FFF2-40B4-BE49-F238E27FC236}">
                <a16:creationId xmlns:a16="http://schemas.microsoft.com/office/drawing/2014/main" id="{BAD693D4-ED49-41BF-843E-43B09DBBA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4499" y="0"/>
            <a:ext cx="3152474" cy="3837982"/>
          </a:xfrm>
          <a:custGeom>
            <a:avLst/>
            <a:gdLst>
              <a:gd name="connsiteX0" fmla="*/ 0 w 3152219"/>
              <a:gd name="connsiteY0" fmla="*/ 0 h 3837982"/>
              <a:gd name="connsiteX1" fmla="*/ 3152219 w 3152219"/>
              <a:gd name="connsiteY1" fmla="*/ 0 h 3837982"/>
              <a:gd name="connsiteX2" fmla="*/ 3152219 w 3152219"/>
              <a:gd name="connsiteY2" fmla="*/ 2329946 h 3837982"/>
              <a:gd name="connsiteX3" fmla="*/ 2740534 w 3152219"/>
              <a:gd name="connsiteY3" fmla="*/ 3208280 h 3837982"/>
              <a:gd name="connsiteX4" fmla="*/ 1716965 w 3152219"/>
              <a:gd name="connsiteY4" fmla="*/ 3716751 h 3837982"/>
              <a:gd name="connsiteX5" fmla="*/ 1573526 w 3152219"/>
              <a:gd name="connsiteY5" fmla="*/ 3837982 h 3837982"/>
              <a:gd name="connsiteX6" fmla="*/ 1435253 w 3152219"/>
              <a:gd name="connsiteY6" fmla="*/ 3716751 h 3837982"/>
              <a:gd name="connsiteX7" fmla="*/ 411685 w 3152219"/>
              <a:gd name="connsiteY7" fmla="*/ 3208280 h 3837982"/>
              <a:gd name="connsiteX8" fmla="*/ 0 w 3152219"/>
              <a:gd name="connsiteY8" fmla="*/ 2329946 h 3837982"/>
              <a:gd name="connsiteX0" fmla="*/ 0 w 3152219"/>
              <a:gd name="connsiteY0" fmla="*/ 0 h 3837982"/>
              <a:gd name="connsiteX1" fmla="*/ 3152219 w 3152219"/>
              <a:gd name="connsiteY1" fmla="*/ 0 h 3837982"/>
              <a:gd name="connsiteX2" fmla="*/ 3152219 w 3152219"/>
              <a:gd name="connsiteY2" fmla="*/ 2329946 h 3837982"/>
              <a:gd name="connsiteX3" fmla="*/ 2740534 w 3152219"/>
              <a:gd name="connsiteY3" fmla="*/ 3208280 h 3837982"/>
              <a:gd name="connsiteX4" fmla="*/ 1716965 w 3152219"/>
              <a:gd name="connsiteY4" fmla="*/ 3716751 h 3837982"/>
              <a:gd name="connsiteX5" fmla="*/ 1573526 w 3152219"/>
              <a:gd name="connsiteY5" fmla="*/ 3837982 h 3837982"/>
              <a:gd name="connsiteX6" fmla="*/ 1435253 w 3152219"/>
              <a:gd name="connsiteY6" fmla="*/ 3716751 h 3837982"/>
              <a:gd name="connsiteX7" fmla="*/ 411685 w 3152219"/>
              <a:gd name="connsiteY7" fmla="*/ 3208280 h 3837982"/>
              <a:gd name="connsiteX8" fmla="*/ 0 w 3152219"/>
              <a:gd name="connsiteY8" fmla="*/ 2329946 h 3837982"/>
              <a:gd name="connsiteX9" fmla="*/ 91440 w 3152219"/>
              <a:gd name="connsiteY9" fmla="*/ 91440 h 3837982"/>
              <a:gd name="connsiteX0" fmla="*/ 5349 w 3157568"/>
              <a:gd name="connsiteY0" fmla="*/ 0 h 3837982"/>
              <a:gd name="connsiteX1" fmla="*/ 3157568 w 3157568"/>
              <a:gd name="connsiteY1" fmla="*/ 0 h 3837982"/>
              <a:gd name="connsiteX2" fmla="*/ 3157568 w 3157568"/>
              <a:gd name="connsiteY2" fmla="*/ 2329946 h 3837982"/>
              <a:gd name="connsiteX3" fmla="*/ 2745883 w 3157568"/>
              <a:gd name="connsiteY3" fmla="*/ 3208280 h 3837982"/>
              <a:gd name="connsiteX4" fmla="*/ 1722314 w 3157568"/>
              <a:gd name="connsiteY4" fmla="*/ 3716751 h 3837982"/>
              <a:gd name="connsiteX5" fmla="*/ 1578875 w 3157568"/>
              <a:gd name="connsiteY5" fmla="*/ 3837982 h 3837982"/>
              <a:gd name="connsiteX6" fmla="*/ 1440602 w 3157568"/>
              <a:gd name="connsiteY6" fmla="*/ 3716751 h 3837982"/>
              <a:gd name="connsiteX7" fmla="*/ 417034 w 3157568"/>
              <a:gd name="connsiteY7" fmla="*/ 3208280 h 3837982"/>
              <a:gd name="connsiteX8" fmla="*/ 5349 w 3157568"/>
              <a:gd name="connsiteY8" fmla="*/ 2329946 h 3837982"/>
              <a:gd name="connsiteX9" fmla="*/ 0 w 3157568"/>
              <a:gd name="connsiteY9" fmla="*/ 4839 h 3837982"/>
              <a:gd name="connsiteX0" fmla="*/ 255 w 3152474"/>
              <a:gd name="connsiteY0" fmla="*/ 0 h 3837982"/>
              <a:gd name="connsiteX1" fmla="*/ 3152474 w 3152474"/>
              <a:gd name="connsiteY1" fmla="*/ 0 h 3837982"/>
              <a:gd name="connsiteX2" fmla="*/ 3152474 w 3152474"/>
              <a:gd name="connsiteY2" fmla="*/ 2329946 h 3837982"/>
              <a:gd name="connsiteX3" fmla="*/ 2740789 w 3152474"/>
              <a:gd name="connsiteY3" fmla="*/ 3208280 h 3837982"/>
              <a:gd name="connsiteX4" fmla="*/ 1717220 w 3152474"/>
              <a:gd name="connsiteY4" fmla="*/ 3716751 h 3837982"/>
              <a:gd name="connsiteX5" fmla="*/ 1573781 w 3152474"/>
              <a:gd name="connsiteY5" fmla="*/ 3837982 h 3837982"/>
              <a:gd name="connsiteX6" fmla="*/ 1435508 w 3152474"/>
              <a:gd name="connsiteY6" fmla="*/ 3716751 h 3837982"/>
              <a:gd name="connsiteX7" fmla="*/ 411940 w 3152474"/>
              <a:gd name="connsiteY7" fmla="*/ 3208280 h 3837982"/>
              <a:gd name="connsiteX8" fmla="*/ 255 w 3152474"/>
              <a:gd name="connsiteY8" fmla="*/ 2329946 h 3837982"/>
              <a:gd name="connsiteX9" fmla="*/ 0 w 3152474"/>
              <a:gd name="connsiteY9" fmla="*/ 35404 h 3837982"/>
              <a:gd name="connsiteX0" fmla="*/ 3152474 w 3152474"/>
              <a:gd name="connsiteY0" fmla="*/ 0 h 3837982"/>
              <a:gd name="connsiteX1" fmla="*/ 3152474 w 3152474"/>
              <a:gd name="connsiteY1" fmla="*/ 2329946 h 3837982"/>
              <a:gd name="connsiteX2" fmla="*/ 2740789 w 3152474"/>
              <a:gd name="connsiteY2" fmla="*/ 3208280 h 3837982"/>
              <a:gd name="connsiteX3" fmla="*/ 1717220 w 3152474"/>
              <a:gd name="connsiteY3" fmla="*/ 3716751 h 3837982"/>
              <a:gd name="connsiteX4" fmla="*/ 1573781 w 3152474"/>
              <a:gd name="connsiteY4" fmla="*/ 3837982 h 3837982"/>
              <a:gd name="connsiteX5" fmla="*/ 1435508 w 3152474"/>
              <a:gd name="connsiteY5" fmla="*/ 3716751 h 3837982"/>
              <a:gd name="connsiteX6" fmla="*/ 411940 w 3152474"/>
              <a:gd name="connsiteY6" fmla="*/ 3208280 h 3837982"/>
              <a:gd name="connsiteX7" fmla="*/ 255 w 3152474"/>
              <a:gd name="connsiteY7" fmla="*/ 2329946 h 3837982"/>
              <a:gd name="connsiteX8" fmla="*/ 0 w 3152474"/>
              <a:gd name="connsiteY8" fmla="*/ 35404 h 3837982"/>
              <a:gd name="connsiteX0" fmla="*/ 3152474 w 3152474"/>
              <a:gd name="connsiteY0" fmla="*/ 0 h 3837982"/>
              <a:gd name="connsiteX1" fmla="*/ 3152474 w 3152474"/>
              <a:gd name="connsiteY1" fmla="*/ 2329946 h 3837982"/>
              <a:gd name="connsiteX2" fmla="*/ 2740789 w 3152474"/>
              <a:gd name="connsiteY2" fmla="*/ 3208280 h 3837982"/>
              <a:gd name="connsiteX3" fmla="*/ 1717220 w 3152474"/>
              <a:gd name="connsiteY3" fmla="*/ 3716751 h 3837982"/>
              <a:gd name="connsiteX4" fmla="*/ 1573781 w 3152474"/>
              <a:gd name="connsiteY4" fmla="*/ 3837982 h 3837982"/>
              <a:gd name="connsiteX5" fmla="*/ 1435508 w 3152474"/>
              <a:gd name="connsiteY5" fmla="*/ 3716751 h 3837982"/>
              <a:gd name="connsiteX6" fmla="*/ 411940 w 3152474"/>
              <a:gd name="connsiteY6" fmla="*/ 3208280 h 3837982"/>
              <a:gd name="connsiteX7" fmla="*/ 255 w 3152474"/>
              <a:gd name="connsiteY7" fmla="*/ 2329946 h 3837982"/>
              <a:gd name="connsiteX8" fmla="*/ 0 w 3152474"/>
              <a:gd name="connsiteY8" fmla="*/ 4839 h 383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2474" h="3837982">
                <a:moveTo>
                  <a:pt x="3152474" y="0"/>
                </a:moveTo>
                <a:lnTo>
                  <a:pt x="3152474" y="2329946"/>
                </a:lnTo>
                <a:cubicBezTo>
                  <a:pt x="3152474" y="2783403"/>
                  <a:pt x="3023823" y="3010372"/>
                  <a:pt x="2740789" y="3208280"/>
                </a:cubicBezTo>
                <a:cubicBezTo>
                  <a:pt x="2446441" y="3378814"/>
                  <a:pt x="2060081" y="3451796"/>
                  <a:pt x="1717220" y="3716751"/>
                </a:cubicBezTo>
                <a:lnTo>
                  <a:pt x="1573781" y="3837982"/>
                </a:lnTo>
                <a:lnTo>
                  <a:pt x="1435508" y="3716751"/>
                </a:lnTo>
                <a:cubicBezTo>
                  <a:pt x="1092646" y="3451796"/>
                  <a:pt x="706286" y="3378814"/>
                  <a:pt x="411940" y="3208280"/>
                </a:cubicBezTo>
                <a:cubicBezTo>
                  <a:pt x="128905" y="3010372"/>
                  <a:pt x="255" y="2783403"/>
                  <a:pt x="255" y="2329946"/>
                </a:cubicBezTo>
                <a:cubicBezTo>
                  <a:pt x="255" y="1553297"/>
                  <a:pt x="0" y="4839"/>
                  <a:pt x="0" y="4839"/>
                </a:cubicBezTo>
              </a:path>
            </a:pathLst>
          </a:custGeom>
          <a:noFill/>
          <a:ln w="25400" cap="rnd">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4BD717D-C78B-4563-834F-8AC2FA8315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5438" y="3022411"/>
            <a:ext cx="3152219" cy="3823431"/>
          </a:xfrm>
          <a:custGeom>
            <a:avLst/>
            <a:gdLst>
              <a:gd name="connsiteX0" fmla="*/ 1573526 w 3152219"/>
              <a:gd name="connsiteY0" fmla="*/ 0 h 3823431"/>
              <a:gd name="connsiteX1" fmla="*/ 1716965 w 3152219"/>
              <a:gd name="connsiteY1" fmla="*/ 121231 h 3823431"/>
              <a:gd name="connsiteX2" fmla="*/ 2740534 w 3152219"/>
              <a:gd name="connsiteY2" fmla="*/ 629702 h 3823431"/>
              <a:gd name="connsiteX3" fmla="*/ 3152219 w 3152219"/>
              <a:gd name="connsiteY3" fmla="*/ 1508036 h 3823431"/>
              <a:gd name="connsiteX4" fmla="*/ 3152219 w 3152219"/>
              <a:gd name="connsiteY4" fmla="*/ 3823431 h 3823431"/>
              <a:gd name="connsiteX5" fmla="*/ 0 w 3152219"/>
              <a:gd name="connsiteY5" fmla="*/ 3823431 h 3823431"/>
              <a:gd name="connsiteX6" fmla="*/ 0 w 3152219"/>
              <a:gd name="connsiteY6" fmla="*/ 1508036 h 3823431"/>
              <a:gd name="connsiteX7" fmla="*/ 411685 w 3152219"/>
              <a:gd name="connsiteY7" fmla="*/ 629702 h 3823431"/>
              <a:gd name="connsiteX8" fmla="*/ 1435253 w 3152219"/>
              <a:gd name="connsiteY8" fmla="*/ 121231 h 3823431"/>
              <a:gd name="connsiteX0" fmla="*/ 0 w 3152219"/>
              <a:gd name="connsiteY0" fmla="*/ 3823431 h 3914871"/>
              <a:gd name="connsiteX1" fmla="*/ 0 w 3152219"/>
              <a:gd name="connsiteY1" fmla="*/ 1508036 h 3914871"/>
              <a:gd name="connsiteX2" fmla="*/ 411685 w 3152219"/>
              <a:gd name="connsiteY2" fmla="*/ 629702 h 3914871"/>
              <a:gd name="connsiteX3" fmla="*/ 1435253 w 3152219"/>
              <a:gd name="connsiteY3" fmla="*/ 121231 h 3914871"/>
              <a:gd name="connsiteX4" fmla="*/ 1573526 w 3152219"/>
              <a:gd name="connsiteY4" fmla="*/ 0 h 3914871"/>
              <a:gd name="connsiteX5" fmla="*/ 1716965 w 3152219"/>
              <a:gd name="connsiteY5" fmla="*/ 121231 h 3914871"/>
              <a:gd name="connsiteX6" fmla="*/ 2740534 w 3152219"/>
              <a:gd name="connsiteY6" fmla="*/ 629702 h 3914871"/>
              <a:gd name="connsiteX7" fmla="*/ 3152219 w 3152219"/>
              <a:gd name="connsiteY7" fmla="*/ 1508036 h 3914871"/>
              <a:gd name="connsiteX8" fmla="*/ 3152219 w 3152219"/>
              <a:gd name="connsiteY8" fmla="*/ 3823431 h 3914871"/>
              <a:gd name="connsiteX9" fmla="*/ 91440 w 3152219"/>
              <a:gd name="connsiteY9" fmla="*/ 3914871 h 3914871"/>
              <a:gd name="connsiteX0" fmla="*/ 0 w 3152219"/>
              <a:gd name="connsiteY0" fmla="*/ 3823431 h 3823431"/>
              <a:gd name="connsiteX1" fmla="*/ 0 w 3152219"/>
              <a:gd name="connsiteY1" fmla="*/ 1508036 h 3823431"/>
              <a:gd name="connsiteX2" fmla="*/ 411685 w 3152219"/>
              <a:gd name="connsiteY2" fmla="*/ 629702 h 3823431"/>
              <a:gd name="connsiteX3" fmla="*/ 1435253 w 3152219"/>
              <a:gd name="connsiteY3" fmla="*/ 121231 h 3823431"/>
              <a:gd name="connsiteX4" fmla="*/ 1573526 w 3152219"/>
              <a:gd name="connsiteY4" fmla="*/ 0 h 3823431"/>
              <a:gd name="connsiteX5" fmla="*/ 1716965 w 3152219"/>
              <a:gd name="connsiteY5" fmla="*/ 121231 h 3823431"/>
              <a:gd name="connsiteX6" fmla="*/ 2740534 w 3152219"/>
              <a:gd name="connsiteY6" fmla="*/ 629702 h 3823431"/>
              <a:gd name="connsiteX7" fmla="*/ 3152219 w 3152219"/>
              <a:gd name="connsiteY7" fmla="*/ 1508036 h 3823431"/>
              <a:gd name="connsiteX8" fmla="*/ 3152219 w 3152219"/>
              <a:gd name="connsiteY8" fmla="*/ 3823431 h 38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2219" h="3823431">
                <a:moveTo>
                  <a:pt x="0" y="3823431"/>
                </a:moveTo>
                <a:lnTo>
                  <a:pt x="0" y="1508036"/>
                </a:lnTo>
                <a:cubicBezTo>
                  <a:pt x="0" y="1054579"/>
                  <a:pt x="128650" y="827610"/>
                  <a:pt x="411685" y="629702"/>
                </a:cubicBezTo>
                <a:cubicBezTo>
                  <a:pt x="706031" y="459168"/>
                  <a:pt x="1092391" y="386186"/>
                  <a:pt x="1435253" y="121231"/>
                </a:cubicBezTo>
                <a:lnTo>
                  <a:pt x="1573526" y="0"/>
                </a:lnTo>
                <a:lnTo>
                  <a:pt x="1716965" y="121231"/>
                </a:lnTo>
                <a:cubicBezTo>
                  <a:pt x="2059826" y="386186"/>
                  <a:pt x="2446186" y="459168"/>
                  <a:pt x="2740534" y="629702"/>
                </a:cubicBezTo>
                <a:cubicBezTo>
                  <a:pt x="3023568" y="827610"/>
                  <a:pt x="3152219" y="1054579"/>
                  <a:pt x="3152219" y="1508036"/>
                </a:cubicBezTo>
                <a:lnTo>
                  <a:pt x="3152219" y="3823431"/>
                </a:lnTo>
              </a:path>
            </a:pathLst>
          </a:custGeom>
          <a:noFill/>
          <a:ln w="25400" cap="rnd">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62092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0C9ED2-DBC2-3342-B244-B04D4B37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87E6E3-8A5B-90FD-3A51-BCF87F8D577A}"/>
              </a:ext>
            </a:extLst>
          </p:cNvPr>
          <p:cNvSpPr>
            <a:spLocks noGrp="1"/>
          </p:cNvSpPr>
          <p:nvPr>
            <p:ph type="title"/>
          </p:nvPr>
        </p:nvSpPr>
        <p:spPr>
          <a:xfrm>
            <a:off x="960120" y="960120"/>
            <a:ext cx="5135880" cy="1508760"/>
          </a:xfrm>
        </p:spPr>
        <p:txBody>
          <a:bodyPr anchor="ctr">
            <a:normAutofit/>
          </a:bodyPr>
          <a:lstStyle/>
          <a:p>
            <a:r>
              <a:rPr lang="en-US" dirty="0"/>
              <a:t>Conflict at Work</a:t>
            </a:r>
          </a:p>
        </p:txBody>
      </p:sp>
      <p:sp>
        <p:nvSpPr>
          <p:cNvPr id="3" name="Content Placeholder 2">
            <a:extLst>
              <a:ext uri="{FF2B5EF4-FFF2-40B4-BE49-F238E27FC236}">
                <a16:creationId xmlns:a16="http://schemas.microsoft.com/office/drawing/2014/main" id="{1613BA89-1CA4-973A-6A54-9EC2E49A2263}"/>
              </a:ext>
            </a:extLst>
          </p:cNvPr>
          <p:cNvSpPr>
            <a:spLocks noGrp="1"/>
          </p:cNvSpPr>
          <p:nvPr>
            <p:ph idx="1"/>
          </p:nvPr>
        </p:nvSpPr>
        <p:spPr>
          <a:xfrm>
            <a:off x="952499" y="2115144"/>
            <a:ext cx="5143501" cy="3837982"/>
          </a:xfrm>
        </p:spPr>
        <p:txBody>
          <a:bodyPr>
            <a:normAutofit lnSpcReduction="10000"/>
          </a:bodyPr>
          <a:lstStyle/>
          <a:p>
            <a:pPr marL="0" indent="0">
              <a:lnSpc>
                <a:spcPct val="100000"/>
              </a:lnSpc>
              <a:buNone/>
            </a:pPr>
            <a:r>
              <a:rPr lang="en-US" sz="2400" b="1" i="0" u="none" strike="noStrike" dirty="0">
                <a:effectLst/>
              </a:rPr>
              <a:t>2. Will (</a:t>
            </a:r>
            <a:r>
              <a:rPr lang="en-US" sz="2400" b="1" i="0" u="none" strike="noStrike" dirty="0" err="1">
                <a:effectLst/>
              </a:rPr>
              <a:t>Irade</a:t>
            </a:r>
            <a:r>
              <a:rPr lang="en-US" sz="2400" b="1" i="0" u="none" strike="noStrike" dirty="0">
                <a:effectLst/>
              </a:rPr>
              <a:t>): Determination and Discipline</a:t>
            </a:r>
          </a:p>
          <a:p>
            <a:pPr marL="0" indent="0">
              <a:lnSpc>
                <a:spcPct val="100000"/>
              </a:lnSpc>
              <a:buNone/>
            </a:pPr>
            <a:r>
              <a:rPr lang="en-US" sz="2400" b="1" i="0" u="none" strike="noStrike" dirty="0">
                <a:effectLst/>
              </a:rPr>
              <a:t>	Determination</a:t>
            </a:r>
            <a:r>
              <a:rPr lang="en-US" sz="2400" b="0" i="0" u="none" strike="noStrike" dirty="0">
                <a:effectLst/>
              </a:rPr>
              <a:t>: Decide to resolve the conflict with patience and perseverance. Use your willpower to stay committed to finding a solution, despite any discomfort or challenges.</a:t>
            </a:r>
          </a:p>
          <a:p>
            <a:pPr marL="0" indent="0">
              <a:lnSpc>
                <a:spcPct val="100000"/>
              </a:lnSpc>
              <a:buNone/>
            </a:pPr>
            <a:r>
              <a:rPr lang="en-US" sz="2400" b="1" i="0" u="none" strike="noStrike" dirty="0">
                <a:effectLst/>
              </a:rPr>
              <a:t>	Discipline</a:t>
            </a:r>
            <a:r>
              <a:rPr lang="en-US" sz="2400" b="0" i="0" u="none" strike="noStrike" dirty="0">
                <a:effectLst/>
              </a:rPr>
              <a:t>: Maintain self-control in your interactions with your friend. Avoid reacting impulsively or defensively.</a:t>
            </a:r>
          </a:p>
          <a:p>
            <a:pPr marL="0" indent="0">
              <a:lnSpc>
                <a:spcPct val="100000"/>
              </a:lnSpc>
              <a:buNone/>
            </a:pPr>
            <a:endParaRPr lang="en-US" sz="2400" dirty="0"/>
          </a:p>
        </p:txBody>
      </p:sp>
      <p:pic>
        <p:nvPicPr>
          <p:cNvPr id="7" name="Picture 6" descr="A bee on a purple flower&#10;&#10;Description automatically generated">
            <a:extLst>
              <a:ext uri="{FF2B5EF4-FFF2-40B4-BE49-F238E27FC236}">
                <a16:creationId xmlns:a16="http://schemas.microsoft.com/office/drawing/2014/main" id="{E93B638E-815A-9DCD-32CF-73BBE433E59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5786" r="12932" b="2"/>
          <a:stretch/>
        </p:blipFill>
        <p:spPr>
          <a:xfrm>
            <a:off x="6556895" y="10"/>
            <a:ext cx="3047936" cy="3767422"/>
          </a:xfrm>
          <a:custGeom>
            <a:avLst/>
            <a:gdLst/>
            <a:ahLst/>
            <a:cxnLst/>
            <a:rect l="l" t="t" r="r" b="b"/>
            <a:pathLst>
              <a:path w="3047936" h="3767432">
                <a:moveTo>
                  <a:pt x="0" y="0"/>
                </a:moveTo>
                <a:lnTo>
                  <a:pt x="3047936" y="0"/>
                </a:lnTo>
                <a:lnTo>
                  <a:pt x="3047936" y="2309286"/>
                </a:lnTo>
                <a:cubicBezTo>
                  <a:pt x="3047936" y="2747741"/>
                  <a:pt x="2923541" y="2967202"/>
                  <a:pt x="2649870" y="3158562"/>
                </a:cubicBezTo>
                <a:cubicBezTo>
                  <a:pt x="2365260" y="3323454"/>
                  <a:pt x="1991682" y="3394022"/>
                  <a:pt x="1660164" y="3650212"/>
                </a:cubicBezTo>
                <a:lnTo>
                  <a:pt x="1521470" y="3767432"/>
                </a:lnTo>
                <a:lnTo>
                  <a:pt x="1387771" y="3650212"/>
                </a:lnTo>
                <a:cubicBezTo>
                  <a:pt x="1056252" y="3394022"/>
                  <a:pt x="682674" y="3323454"/>
                  <a:pt x="398065" y="3158562"/>
                </a:cubicBezTo>
                <a:cubicBezTo>
                  <a:pt x="124394" y="2967202"/>
                  <a:pt x="0" y="2747741"/>
                  <a:pt x="0" y="2309286"/>
                </a:cubicBezTo>
                <a:close/>
              </a:path>
            </a:pathLst>
          </a:custGeom>
        </p:spPr>
      </p:pic>
      <p:pic>
        <p:nvPicPr>
          <p:cNvPr id="5" name="Picture 4" descr="A purple flower with yellow center&#10;&#10;Description automatically generated">
            <a:extLst>
              <a:ext uri="{FF2B5EF4-FFF2-40B4-BE49-F238E27FC236}">
                <a16:creationId xmlns:a16="http://schemas.microsoft.com/office/drawing/2014/main" id="{45F1A88C-D9DC-73BE-C847-41BBADC44AEB}"/>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1533" r="17790" b="-1"/>
          <a:stretch/>
        </p:blipFill>
        <p:spPr>
          <a:xfrm>
            <a:off x="8217579" y="3092961"/>
            <a:ext cx="3047936" cy="3767432"/>
          </a:xfrm>
          <a:custGeom>
            <a:avLst/>
            <a:gdLst/>
            <a:ahLst/>
            <a:cxnLst/>
            <a:rect l="l" t="t" r="r" b="b"/>
            <a:pathLst>
              <a:path w="3047936" h="3767432">
                <a:moveTo>
                  <a:pt x="1521470" y="0"/>
                </a:moveTo>
                <a:lnTo>
                  <a:pt x="1660164" y="117220"/>
                </a:lnTo>
                <a:cubicBezTo>
                  <a:pt x="1991682" y="373410"/>
                  <a:pt x="2365260" y="443978"/>
                  <a:pt x="2649870" y="608870"/>
                </a:cubicBezTo>
                <a:cubicBezTo>
                  <a:pt x="2923541" y="800230"/>
                  <a:pt x="3047936" y="1019691"/>
                  <a:pt x="3047936" y="1458146"/>
                </a:cubicBezTo>
                <a:lnTo>
                  <a:pt x="3047936" y="3767432"/>
                </a:lnTo>
                <a:lnTo>
                  <a:pt x="0" y="3767432"/>
                </a:lnTo>
                <a:lnTo>
                  <a:pt x="0" y="1458146"/>
                </a:lnTo>
                <a:cubicBezTo>
                  <a:pt x="0" y="1019691"/>
                  <a:pt x="124394" y="800230"/>
                  <a:pt x="398065" y="608870"/>
                </a:cubicBezTo>
                <a:cubicBezTo>
                  <a:pt x="682674" y="443978"/>
                  <a:pt x="1056252" y="373410"/>
                  <a:pt x="1387771" y="117220"/>
                </a:cubicBezTo>
                <a:close/>
              </a:path>
            </a:pathLst>
          </a:custGeom>
        </p:spPr>
      </p:pic>
      <p:sp>
        <p:nvSpPr>
          <p:cNvPr id="14" name="Freeform: Shape 13">
            <a:extLst>
              <a:ext uri="{FF2B5EF4-FFF2-40B4-BE49-F238E27FC236}">
                <a16:creationId xmlns:a16="http://schemas.microsoft.com/office/drawing/2014/main" id="{BAD693D4-ED49-41BF-843E-43B09DBBA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4499" y="0"/>
            <a:ext cx="3152474" cy="3837982"/>
          </a:xfrm>
          <a:custGeom>
            <a:avLst/>
            <a:gdLst>
              <a:gd name="connsiteX0" fmla="*/ 0 w 3152219"/>
              <a:gd name="connsiteY0" fmla="*/ 0 h 3837982"/>
              <a:gd name="connsiteX1" fmla="*/ 3152219 w 3152219"/>
              <a:gd name="connsiteY1" fmla="*/ 0 h 3837982"/>
              <a:gd name="connsiteX2" fmla="*/ 3152219 w 3152219"/>
              <a:gd name="connsiteY2" fmla="*/ 2329946 h 3837982"/>
              <a:gd name="connsiteX3" fmla="*/ 2740534 w 3152219"/>
              <a:gd name="connsiteY3" fmla="*/ 3208280 h 3837982"/>
              <a:gd name="connsiteX4" fmla="*/ 1716965 w 3152219"/>
              <a:gd name="connsiteY4" fmla="*/ 3716751 h 3837982"/>
              <a:gd name="connsiteX5" fmla="*/ 1573526 w 3152219"/>
              <a:gd name="connsiteY5" fmla="*/ 3837982 h 3837982"/>
              <a:gd name="connsiteX6" fmla="*/ 1435253 w 3152219"/>
              <a:gd name="connsiteY6" fmla="*/ 3716751 h 3837982"/>
              <a:gd name="connsiteX7" fmla="*/ 411685 w 3152219"/>
              <a:gd name="connsiteY7" fmla="*/ 3208280 h 3837982"/>
              <a:gd name="connsiteX8" fmla="*/ 0 w 3152219"/>
              <a:gd name="connsiteY8" fmla="*/ 2329946 h 3837982"/>
              <a:gd name="connsiteX0" fmla="*/ 0 w 3152219"/>
              <a:gd name="connsiteY0" fmla="*/ 0 h 3837982"/>
              <a:gd name="connsiteX1" fmla="*/ 3152219 w 3152219"/>
              <a:gd name="connsiteY1" fmla="*/ 0 h 3837982"/>
              <a:gd name="connsiteX2" fmla="*/ 3152219 w 3152219"/>
              <a:gd name="connsiteY2" fmla="*/ 2329946 h 3837982"/>
              <a:gd name="connsiteX3" fmla="*/ 2740534 w 3152219"/>
              <a:gd name="connsiteY3" fmla="*/ 3208280 h 3837982"/>
              <a:gd name="connsiteX4" fmla="*/ 1716965 w 3152219"/>
              <a:gd name="connsiteY4" fmla="*/ 3716751 h 3837982"/>
              <a:gd name="connsiteX5" fmla="*/ 1573526 w 3152219"/>
              <a:gd name="connsiteY5" fmla="*/ 3837982 h 3837982"/>
              <a:gd name="connsiteX6" fmla="*/ 1435253 w 3152219"/>
              <a:gd name="connsiteY6" fmla="*/ 3716751 h 3837982"/>
              <a:gd name="connsiteX7" fmla="*/ 411685 w 3152219"/>
              <a:gd name="connsiteY7" fmla="*/ 3208280 h 3837982"/>
              <a:gd name="connsiteX8" fmla="*/ 0 w 3152219"/>
              <a:gd name="connsiteY8" fmla="*/ 2329946 h 3837982"/>
              <a:gd name="connsiteX9" fmla="*/ 91440 w 3152219"/>
              <a:gd name="connsiteY9" fmla="*/ 91440 h 3837982"/>
              <a:gd name="connsiteX0" fmla="*/ 5349 w 3157568"/>
              <a:gd name="connsiteY0" fmla="*/ 0 h 3837982"/>
              <a:gd name="connsiteX1" fmla="*/ 3157568 w 3157568"/>
              <a:gd name="connsiteY1" fmla="*/ 0 h 3837982"/>
              <a:gd name="connsiteX2" fmla="*/ 3157568 w 3157568"/>
              <a:gd name="connsiteY2" fmla="*/ 2329946 h 3837982"/>
              <a:gd name="connsiteX3" fmla="*/ 2745883 w 3157568"/>
              <a:gd name="connsiteY3" fmla="*/ 3208280 h 3837982"/>
              <a:gd name="connsiteX4" fmla="*/ 1722314 w 3157568"/>
              <a:gd name="connsiteY4" fmla="*/ 3716751 h 3837982"/>
              <a:gd name="connsiteX5" fmla="*/ 1578875 w 3157568"/>
              <a:gd name="connsiteY5" fmla="*/ 3837982 h 3837982"/>
              <a:gd name="connsiteX6" fmla="*/ 1440602 w 3157568"/>
              <a:gd name="connsiteY6" fmla="*/ 3716751 h 3837982"/>
              <a:gd name="connsiteX7" fmla="*/ 417034 w 3157568"/>
              <a:gd name="connsiteY7" fmla="*/ 3208280 h 3837982"/>
              <a:gd name="connsiteX8" fmla="*/ 5349 w 3157568"/>
              <a:gd name="connsiteY8" fmla="*/ 2329946 h 3837982"/>
              <a:gd name="connsiteX9" fmla="*/ 0 w 3157568"/>
              <a:gd name="connsiteY9" fmla="*/ 4839 h 3837982"/>
              <a:gd name="connsiteX0" fmla="*/ 255 w 3152474"/>
              <a:gd name="connsiteY0" fmla="*/ 0 h 3837982"/>
              <a:gd name="connsiteX1" fmla="*/ 3152474 w 3152474"/>
              <a:gd name="connsiteY1" fmla="*/ 0 h 3837982"/>
              <a:gd name="connsiteX2" fmla="*/ 3152474 w 3152474"/>
              <a:gd name="connsiteY2" fmla="*/ 2329946 h 3837982"/>
              <a:gd name="connsiteX3" fmla="*/ 2740789 w 3152474"/>
              <a:gd name="connsiteY3" fmla="*/ 3208280 h 3837982"/>
              <a:gd name="connsiteX4" fmla="*/ 1717220 w 3152474"/>
              <a:gd name="connsiteY4" fmla="*/ 3716751 h 3837982"/>
              <a:gd name="connsiteX5" fmla="*/ 1573781 w 3152474"/>
              <a:gd name="connsiteY5" fmla="*/ 3837982 h 3837982"/>
              <a:gd name="connsiteX6" fmla="*/ 1435508 w 3152474"/>
              <a:gd name="connsiteY6" fmla="*/ 3716751 h 3837982"/>
              <a:gd name="connsiteX7" fmla="*/ 411940 w 3152474"/>
              <a:gd name="connsiteY7" fmla="*/ 3208280 h 3837982"/>
              <a:gd name="connsiteX8" fmla="*/ 255 w 3152474"/>
              <a:gd name="connsiteY8" fmla="*/ 2329946 h 3837982"/>
              <a:gd name="connsiteX9" fmla="*/ 0 w 3152474"/>
              <a:gd name="connsiteY9" fmla="*/ 35404 h 3837982"/>
              <a:gd name="connsiteX0" fmla="*/ 3152474 w 3152474"/>
              <a:gd name="connsiteY0" fmla="*/ 0 h 3837982"/>
              <a:gd name="connsiteX1" fmla="*/ 3152474 w 3152474"/>
              <a:gd name="connsiteY1" fmla="*/ 2329946 h 3837982"/>
              <a:gd name="connsiteX2" fmla="*/ 2740789 w 3152474"/>
              <a:gd name="connsiteY2" fmla="*/ 3208280 h 3837982"/>
              <a:gd name="connsiteX3" fmla="*/ 1717220 w 3152474"/>
              <a:gd name="connsiteY3" fmla="*/ 3716751 h 3837982"/>
              <a:gd name="connsiteX4" fmla="*/ 1573781 w 3152474"/>
              <a:gd name="connsiteY4" fmla="*/ 3837982 h 3837982"/>
              <a:gd name="connsiteX5" fmla="*/ 1435508 w 3152474"/>
              <a:gd name="connsiteY5" fmla="*/ 3716751 h 3837982"/>
              <a:gd name="connsiteX6" fmla="*/ 411940 w 3152474"/>
              <a:gd name="connsiteY6" fmla="*/ 3208280 h 3837982"/>
              <a:gd name="connsiteX7" fmla="*/ 255 w 3152474"/>
              <a:gd name="connsiteY7" fmla="*/ 2329946 h 3837982"/>
              <a:gd name="connsiteX8" fmla="*/ 0 w 3152474"/>
              <a:gd name="connsiteY8" fmla="*/ 35404 h 3837982"/>
              <a:gd name="connsiteX0" fmla="*/ 3152474 w 3152474"/>
              <a:gd name="connsiteY0" fmla="*/ 0 h 3837982"/>
              <a:gd name="connsiteX1" fmla="*/ 3152474 w 3152474"/>
              <a:gd name="connsiteY1" fmla="*/ 2329946 h 3837982"/>
              <a:gd name="connsiteX2" fmla="*/ 2740789 w 3152474"/>
              <a:gd name="connsiteY2" fmla="*/ 3208280 h 3837982"/>
              <a:gd name="connsiteX3" fmla="*/ 1717220 w 3152474"/>
              <a:gd name="connsiteY3" fmla="*/ 3716751 h 3837982"/>
              <a:gd name="connsiteX4" fmla="*/ 1573781 w 3152474"/>
              <a:gd name="connsiteY4" fmla="*/ 3837982 h 3837982"/>
              <a:gd name="connsiteX5" fmla="*/ 1435508 w 3152474"/>
              <a:gd name="connsiteY5" fmla="*/ 3716751 h 3837982"/>
              <a:gd name="connsiteX6" fmla="*/ 411940 w 3152474"/>
              <a:gd name="connsiteY6" fmla="*/ 3208280 h 3837982"/>
              <a:gd name="connsiteX7" fmla="*/ 255 w 3152474"/>
              <a:gd name="connsiteY7" fmla="*/ 2329946 h 3837982"/>
              <a:gd name="connsiteX8" fmla="*/ 0 w 3152474"/>
              <a:gd name="connsiteY8" fmla="*/ 4839 h 383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2474" h="3837982">
                <a:moveTo>
                  <a:pt x="3152474" y="0"/>
                </a:moveTo>
                <a:lnTo>
                  <a:pt x="3152474" y="2329946"/>
                </a:lnTo>
                <a:cubicBezTo>
                  <a:pt x="3152474" y="2783403"/>
                  <a:pt x="3023823" y="3010372"/>
                  <a:pt x="2740789" y="3208280"/>
                </a:cubicBezTo>
                <a:cubicBezTo>
                  <a:pt x="2446441" y="3378814"/>
                  <a:pt x="2060081" y="3451796"/>
                  <a:pt x="1717220" y="3716751"/>
                </a:cubicBezTo>
                <a:lnTo>
                  <a:pt x="1573781" y="3837982"/>
                </a:lnTo>
                <a:lnTo>
                  <a:pt x="1435508" y="3716751"/>
                </a:lnTo>
                <a:cubicBezTo>
                  <a:pt x="1092646" y="3451796"/>
                  <a:pt x="706286" y="3378814"/>
                  <a:pt x="411940" y="3208280"/>
                </a:cubicBezTo>
                <a:cubicBezTo>
                  <a:pt x="128905" y="3010372"/>
                  <a:pt x="255" y="2783403"/>
                  <a:pt x="255" y="2329946"/>
                </a:cubicBezTo>
                <a:cubicBezTo>
                  <a:pt x="255" y="1553297"/>
                  <a:pt x="0" y="4839"/>
                  <a:pt x="0" y="4839"/>
                </a:cubicBezTo>
              </a:path>
            </a:pathLst>
          </a:custGeom>
          <a:noFill/>
          <a:ln w="25400" cap="rnd">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4BD717D-C78B-4563-834F-8AC2FA8315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5438" y="3022411"/>
            <a:ext cx="3152219" cy="3823431"/>
          </a:xfrm>
          <a:custGeom>
            <a:avLst/>
            <a:gdLst>
              <a:gd name="connsiteX0" fmla="*/ 1573526 w 3152219"/>
              <a:gd name="connsiteY0" fmla="*/ 0 h 3823431"/>
              <a:gd name="connsiteX1" fmla="*/ 1716965 w 3152219"/>
              <a:gd name="connsiteY1" fmla="*/ 121231 h 3823431"/>
              <a:gd name="connsiteX2" fmla="*/ 2740534 w 3152219"/>
              <a:gd name="connsiteY2" fmla="*/ 629702 h 3823431"/>
              <a:gd name="connsiteX3" fmla="*/ 3152219 w 3152219"/>
              <a:gd name="connsiteY3" fmla="*/ 1508036 h 3823431"/>
              <a:gd name="connsiteX4" fmla="*/ 3152219 w 3152219"/>
              <a:gd name="connsiteY4" fmla="*/ 3823431 h 3823431"/>
              <a:gd name="connsiteX5" fmla="*/ 0 w 3152219"/>
              <a:gd name="connsiteY5" fmla="*/ 3823431 h 3823431"/>
              <a:gd name="connsiteX6" fmla="*/ 0 w 3152219"/>
              <a:gd name="connsiteY6" fmla="*/ 1508036 h 3823431"/>
              <a:gd name="connsiteX7" fmla="*/ 411685 w 3152219"/>
              <a:gd name="connsiteY7" fmla="*/ 629702 h 3823431"/>
              <a:gd name="connsiteX8" fmla="*/ 1435253 w 3152219"/>
              <a:gd name="connsiteY8" fmla="*/ 121231 h 3823431"/>
              <a:gd name="connsiteX0" fmla="*/ 0 w 3152219"/>
              <a:gd name="connsiteY0" fmla="*/ 3823431 h 3914871"/>
              <a:gd name="connsiteX1" fmla="*/ 0 w 3152219"/>
              <a:gd name="connsiteY1" fmla="*/ 1508036 h 3914871"/>
              <a:gd name="connsiteX2" fmla="*/ 411685 w 3152219"/>
              <a:gd name="connsiteY2" fmla="*/ 629702 h 3914871"/>
              <a:gd name="connsiteX3" fmla="*/ 1435253 w 3152219"/>
              <a:gd name="connsiteY3" fmla="*/ 121231 h 3914871"/>
              <a:gd name="connsiteX4" fmla="*/ 1573526 w 3152219"/>
              <a:gd name="connsiteY4" fmla="*/ 0 h 3914871"/>
              <a:gd name="connsiteX5" fmla="*/ 1716965 w 3152219"/>
              <a:gd name="connsiteY5" fmla="*/ 121231 h 3914871"/>
              <a:gd name="connsiteX6" fmla="*/ 2740534 w 3152219"/>
              <a:gd name="connsiteY6" fmla="*/ 629702 h 3914871"/>
              <a:gd name="connsiteX7" fmla="*/ 3152219 w 3152219"/>
              <a:gd name="connsiteY7" fmla="*/ 1508036 h 3914871"/>
              <a:gd name="connsiteX8" fmla="*/ 3152219 w 3152219"/>
              <a:gd name="connsiteY8" fmla="*/ 3823431 h 3914871"/>
              <a:gd name="connsiteX9" fmla="*/ 91440 w 3152219"/>
              <a:gd name="connsiteY9" fmla="*/ 3914871 h 3914871"/>
              <a:gd name="connsiteX0" fmla="*/ 0 w 3152219"/>
              <a:gd name="connsiteY0" fmla="*/ 3823431 h 3823431"/>
              <a:gd name="connsiteX1" fmla="*/ 0 w 3152219"/>
              <a:gd name="connsiteY1" fmla="*/ 1508036 h 3823431"/>
              <a:gd name="connsiteX2" fmla="*/ 411685 w 3152219"/>
              <a:gd name="connsiteY2" fmla="*/ 629702 h 3823431"/>
              <a:gd name="connsiteX3" fmla="*/ 1435253 w 3152219"/>
              <a:gd name="connsiteY3" fmla="*/ 121231 h 3823431"/>
              <a:gd name="connsiteX4" fmla="*/ 1573526 w 3152219"/>
              <a:gd name="connsiteY4" fmla="*/ 0 h 3823431"/>
              <a:gd name="connsiteX5" fmla="*/ 1716965 w 3152219"/>
              <a:gd name="connsiteY5" fmla="*/ 121231 h 3823431"/>
              <a:gd name="connsiteX6" fmla="*/ 2740534 w 3152219"/>
              <a:gd name="connsiteY6" fmla="*/ 629702 h 3823431"/>
              <a:gd name="connsiteX7" fmla="*/ 3152219 w 3152219"/>
              <a:gd name="connsiteY7" fmla="*/ 1508036 h 3823431"/>
              <a:gd name="connsiteX8" fmla="*/ 3152219 w 3152219"/>
              <a:gd name="connsiteY8" fmla="*/ 3823431 h 38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2219" h="3823431">
                <a:moveTo>
                  <a:pt x="0" y="3823431"/>
                </a:moveTo>
                <a:lnTo>
                  <a:pt x="0" y="1508036"/>
                </a:lnTo>
                <a:cubicBezTo>
                  <a:pt x="0" y="1054579"/>
                  <a:pt x="128650" y="827610"/>
                  <a:pt x="411685" y="629702"/>
                </a:cubicBezTo>
                <a:cubicBezTo>
                  <a:pt x="706031" y="459168"/>
                  <a:pt x="1092391" y="386186"/>
                  <a:pt x="1435253" y="121231"/>
                </a:cubicBezTo>
                <a:lnTo>
                  <a:pt x="1573526" y="0"/>
                </a:lnTo>
                <a:lnTo>
                  <a:pt x="1716965" y="121231"/>
                </a:lnTo>
                <a:cubicBezTo>
                  <a:pt x="2059826" y="386186"/>
                  <a:pt x="2446186" y="459168"/>
                  <a:pt x="2740534" y="629702"/>
                </a:cubicBezTo>
                <a:cubicBezTo>
                  <a:pt x="3023568" y="827610"/>
                  <a:pt x="3152219" y="1054579"/>
                  <a:pt x="3152219" y="1508036"/>
                </a:cubicBezTo>
                <a:lnTo>
                  <a:pt x="3152219" y="3823431"/>
                </a:lnTo>
              </a:path>
            </a:pathLst>
          </a:custGeom>
          <a:noFill/>
          <a:ln w="25400" cap="rnd">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89187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20F34D-14DF-4A47-B2BB-1E4C2FE0E9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BBC352-3362-D24D-EFBD-B6B93FC7A56E}"/>
              </a:ext>
            </a:extLst>
          </p:cNvPr>
          <p:cNvSpPr>
            <a:spLocks noGrp="1"/>
          </p:cNvSpPr>
          <p:nvPr>
            <p:ph type="title"/>
          </p:nvPr>
        </p:nvSpPr>
        <p:spPr>
          <a:xfrm>
            <a:off x="960120" y="960120"/>
            <a:ext cx="6988629" cy="868680"/>
          </a:xfrm>
        </p:spPr>
        <p:txBody>
          <a:bodyPr anchor="ctr">
            <a:normAutofit/>
          </a:bodyPr>
          <a:lstStyle/>
          <a:p>
            <a:r>
              <a:rPr lang="en-US" dirty="0"/>
              <a:t>Conflict at Work</a:t>
            </a:r>
          </a:p>
        </p:txBody>
      </p:sp>
      <p:sp>
        <p:nvSpPr>
          <p:cNvPr id="3" name="Content Placeholder 2">
            <a:extLst>
              <a:ext uri="{FF2B5EF4-FFF2-40B4-BE49-F238E27FC236}">
                <a16:creationId xmlns:a16="http://schemas.microsoft.com/office/drawing/2014/main" id="{44D56CF8-B4C7-0A5E-D186-63C26130351D}"/>
              </a:ext>
            </a:extLst>
          </p:cNvPr>
          <p:cNvSpPr>
            <a:spLocks noGrp="1"/>
          </p:cNvSpPr>
          <p:nvPr>
            <p:ph idx="1"/>
          </p:nvPr>
        </p:nvSpPr>
        <p:spPr>
          <a:xfrm>
            <a:off x="952499" y="2071868"/>
            <a:ext cx="6308811" cy="4386805"/>
          </a:xfrm>
        </p:spPr>
        <p:txBody>
          <a:bodyPr anchor="t">
            <a:normAutofit/>
          </a:bodyPr>
          <a:lstStyle/>
          <a:p>
            <a:pPr marL="0" indent="0">
              <a:lnSpc>
                <a:spcPct val="100000"/>
              </a:lnSpc>
              <a:buNone/>
            </a:pPr>
            <a:r>
              <a:rPr lang="en-US" sz="1800" b="1" i="0" u="none" strike="noStrike" dirty="0">
                <a:effectLst/>
              </a:rPr>
              <a:t>3. Emotions: Managing and Channeling Emotions</a:t>
            </a:r>
          </a:p>
          <a:p>
            <a:pPr marL="0" indent="0">
              <a:lnSpc>
                <a:spcPct val="100000"/>
              </a:lnSpc>
              <a:buNone/>
            </a:pPr>
            <a:r>
              <a:rPr lang="en-US" sz="1800" b="1" i="0" u="none" strike="noStrike" dirty="0">
                <a:effectLst/>
              </a:rPr>
              <a:t>	Love of Allah (</a:t>
            </a:r>
            <a:r>
              <a:rPr lang="en-US" sz="1800" b="1" i="0" u="none" strike="noStrike" dirty="0" err="1">
                <a:effectLst/>
              </a:rPr>
              <a:t>Muhabbetullah</a:t>
            </a:r>
            <a:r>
              <a:rPr lang="en-US" sz="1800" b="1" i="0" u="none" strike="noStrike" dirty="0">
                <a:effectLst/>
              </a:rPr>
              <a:t>)</a:t>
            </a:r>
            <a:r>
              <a:rPr lang="en-US" sz="1800" b="0" i="0" u="none" strike="noStrike" dirty="0">
                <a:effectLst/>
              </a:rPr>
              <a:t>: Approach the situation 	with the intention of pleasing Allah by acting justly and 	compassionately.</a:t>
            </a:r>
          </a:p>
          <a:p>
            <a:pPr marL="0" indent="0">
              <a:lnSpc>
                <a:spcPct val="100000"/>
              </a:lnSpc>
              <a:buNone/>
            </a:pPr>
            <a:r>
              <a:rPr lang="en-US" sz="1800" b="1" i="0" u="none" strike="noStrike" dirty="0">
                <a:effectLst/>
              </a:rPr>
              <a:t>	Compassion and Empathy</a:t>
            </a:r>
            <a:r>
              <a:rPr lang="en-US" sz="1800" b="0" i="0" u="none" strike="noStrike" dirty="0">
                <a:effectLst/>
              </a:rPr>
              <a:t>: Show empathy towards your 	friend. Understand 	that they might be stressed or have 	their own pressures, which led to the misunderstanding.</a:t>
            </a:r>
          </a:p>
          <a:p>
            <a:pPr marL="0" indent="0">
              <a:lnSpc>
                <a:spcPct val="100000"/>
              </a:lnSpc>
              <a:buNone/>
            </a:pPr>
            <a:r>
              <a:rPr lang="en-US" sz="1800" b="1" i="0" u="none" strike="noStrike" dirty="0">
                <a:effectLst/>
              </a:rPr>
              <a:t>	Patience (</a:t>
            </a:r>
            <a:r>
              <a:rPr lang="en-US" sz="1800" b="1" i="0" u="none" strike="noStrike" dirty="0" err="1">
                <a:effectLst/>
              </a:rPr>
              <a:t>Sabr</a:t>
            </a:r>
            <a:r>
              <a:rPr lang="en-US" sz="1800" b="1" i="0" u="none" strike="noStrike" dirty="0">
                <a:effectLst/>
              </a:rPr>
              <a:t>)</a:t>
            </a:r>
            <a:r>
              <a:rPr lang="en-US" sz="1800" b="0" i="0" u="none" strike="noStrike" dirty="0">
                <a:effectLst/>
              </a:rPr>
              <a:t>: Exercise patience throughout the 	resolution process. It might take time to clear up the 	misunderstanding and restore a positive relationship.</a:t>
            </a:r>
          </a:p>
          <a:p>
            <a:pPr marL="0" indent="0">
              <a:lnSpc>
                <a:spcPct val="100000"/>
              </a:lnSpc>
              <a:buNone/>
            </a:pPr>
            <a:r>
              <a:rPr lang="en-US" sz="1800" b="1" i="0" u="none" strike="noStrike" dirty="0">
                <a:effectLst/>
              </a:rPr>
              <a:t>	Gratitude (</a:t>
            </a:r>
            <a:r>
              <a:rPr lang="en-US" sz="1800" b="1" i="0" u="none" strike="noStrike" dirty="0" err="1">
                <a:effectLst/>
              </a:rPr>
              <a:t>Shukr</a:t>
            </a:r>
            <a:r>
              <a:rPr lang="en-US" sz="1800" b="1" i="0" u="none" strike="noStrike" dirty="0">
                <a:effectLst/>
              </a:rPr>
              <a:t>)</a:t>
            </a:r>
            <a:r>
              <a:rPr lang="en-US" sz="1800" b="0" i="0" u="none" strike="noStrike" dirty="0">
                <a:effectLst/>
              </a:rPr>
              <a:t>: Be grateful for the opportunity to 	practice patience and improve your conflict resolution 	skills. This mindset can help maintain a 	positive attitude.</a:t>
            </a:r>
          </a:p>
          <a:p>
            <a:pPr>
              <a:lnSpc>
                <a:spcPct val="100000"/>
              </a:lnSpc>
            </a:pPr>
            <a:endParaRPr lang="en-US" sz="1800" dirty="0"/>
          </a:p>
        </p:txBody>
      </p:sp>
      <p:pic>
        <p:nvPicPr>
          <p:cNvPr id="7" name="Picture 6" descr="A close-up of a pink rose&#10;&#10;Description automatically generated">
            <a:extLst>
              <a:ext uri="{FF2B5EF4-FFF2-40B4-BE49-F238E27FC236}">
                <a16:creationId xmlns:a16="http://schemas.microsoft.com/office/drawing/2014/main" id="{E04568F1-D4A6-541D-8517-539352EDBF6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9457" r="25112" b="-1"/>
          <a:stretch/>
        </p:blipFill>
        <p:spPr>
          <a:xfrm>
            <a:off x="9327801" y="578180"/>
            <a:ext cx="2249810" cy="3044131"/>
          </a:xfrm>
          <a:custGeom>
            <a:avLst/>
            <a:gdLst/>
            <a:ahLst/>
            <a:cxnLst/>
            <a:rect l="l" t="t" r="r" b="b"/>
            <a:pathLst>
              <a:path w="2249810" h="3044131">
                <a:moveTo>
                  <a:pt x="1126749" y="0"/>
                </a:moveTo>
                <a:lnTo>
                  <a:pt x="1225438" y="86525"/>
                </a:lnTo>
                <a:cubicBezTo>
                  <a:pt x="1470146" y="275630"/>
                  <a:pt x="1745900" y="327719"/>
                  <a:pt x="1955981" y="449433"/>
                </a:cubicBezTo>
                <a:cubicBezTo>
                  <a:pt x="2157990" y="590684"/>
                  <a:pt x="2249810" y="752678"/>
                  <a:pt x="2249810" y="1076320"/>
                </a:cubicBezTo>
                <a:lnTo>
                  <a:pt x="2249810" y="1172210"/>
                </a:lnTo>
                <a:lnTo>
                  <a:pt x="2249810" y="1445920"/>
                </a:lnTo>
                <a:lnTo>
                  <a:pt x="2249810" y="1598212"/>
                </a:lnTo>
                <a:lnTo>
                  <a:pt x="2249810" y="1807917"/>
                </a:lnTo>
                <a:lnTo>
                  <a:pt x="2249810" y="1967812"/>
                </a:lnTo>
                <a:cubicBezTo>
                  <a:pt x="2249810" y="2291454"/>
                  <a:pt x="2157989" y="2453447"/>
                  <a:pt x="1955981" y="2594699"/>
                </a:cubicBezTo>
                <a:cubicBezTo>
                  <a:pt x="1745898" y="2716412"/>
                  <a:pt x="1470144" y="2768501"/>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p:spPr>
      </p:pic>
      <p:pic>
        <p:nvPicPr>
          <p:cNvPr id="5" name="Picture 4" descr="A group of white flowers with green leaves&#10;&#10;Description automatically generated">
            <a:extLst>
              <a:ext uri="{FF2B5EF4-FFF2-40B4-BE49-F238E27FC236}">
                <a16:creationId xmlns:a16="http://schemas.microsoft.com/office/drawing/2014/main" id="{CD896D87-9504-E216-8151-B10306FB0456}"/>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1650" r="23658" b="-2"/>
          <a:stretch/>
        </p:blipFill>
        <p:spPr>
          <a:xfrm>
            <a:off x="8108667" y="3235700"/>
            <a:ext cx="2249810" cy="3044131"/>
          </a:xfrm>
          <a:custGeom>
            <a:avLst/>
            <a:gdLst/>
            <a:ahLst/>
            <a:cxnLst/>
            <a:rect l="l" t="t" r="r" b="b"/>
            <a:pathLst>
              <a:path w="2249810" h="3044131">
                <a:moveTo>
                  <a:pt x="1126749" y="0"/>
                </a:moveTo>
                <a:lnTo>
                  <a:pt x="1225438" y="86525"/>
                </a:lnTo>
                <a:cubicBezTo>
                  <a:pt x="1470146" y="275630"/>
                  <a:pt x="1745900" y="327719"/>
                  <a:pt x="1955981" y="449433"/>
                </a:cubicBezTo>
                <a:cubicBezTo>
                  <a:pt x="2157990" y="590684"/>
                  <a:pt x="2249810" y="752678"/>
                  <a:pt x="2249810" y="1076319"/>
                </a:cubicBezTo>
                <a:lnTo>
                  <a:pt x="2249810" y="1172210"/>
                </a:lnTo>
                <a:lnTo>
                  <a:pt x="2249810" y="1445920"/>
                </a:lnTo>
                <a:lnTo>
                  <a:pt x="2249810" y="1598212"/>
                </a:lnTo>
                <a:lnTo>
                  <a:pt x="2249810" y="1807917"/>
                </a:lnTo>
                <a:lnTo>
                  <a:pt x="2249810" y="1967812"/>
                </a:lnTo>
                <a:cubicBezTo>
                  <a:pt x="2249810" y="2291454"/>
                  <a:pt x="2157989" y="2453447"/>
                  <a:pt x="1955981" y="2594699"/>
                </a:cubicBezTo>
                <a:cubicBezTo>
                  <a:pt x="1745898" y="2716412"/>
                  <a:pt x="1470144" y="2768501"/>
                  <a:pt x="1225436" y="2957606"/>
                </a:cubicBezTo>
                <a:lnTo>
                  <a:pt x="1123061" y="3044131"/>
                </a:lnTo>
                <a:lnTo>
                  <a:pt x="1024372" y="2957606"/>
                </a:lnTo>
                <a:cubicBezTo>
                  <a:pt x="779664" y="2768501"/>
                  <a:pt x="503911" y="2716412"/>
                  <a:pt x="293829" y="2594699"/>
                </a:cubicBezTo>
                <a:cubicBezTo>
                  <a:pt x="91821" y="2453447"/>
                  <a:pt x="0" y="2291454"/>
                  <a:pt x="0" y="1967812"/>
                </a:cubicBezTo>
                <a:lnTo>
                  <a:pt x="0" y="1807917"/>
                </a:lnTo>
                <a:lnTo>
                  <a:pt x="0" y="1598212"/>
                </a:lnTo>
                <a:lnTo>
                  <a:pt x="0" y="1445920"/>
                </a:lnTo>
                <a:lnTo>
                  <a:pt x="0" y="1172210"/>
                </a:lnTo>
                <a:lnTo>
                  <a:pt x="0" y="1076319"/>
                </a:lnTo>
                <a:cubicBezTo>
                  <a:pt x="0" y="752678"/>
                  <a:pt x="91821" y="590684"/>
                  <a:pt x="293829" y="449433"/>
                </a:cubicBezTo>
                <a:cubicBezTo>
                  <a:pt x="503912" y="327719"/>
                  <a:pt x="779665" y="275630"/>
                  <a:pt x="1024374" y="86525"/>
                </a:cubicBezTo>
                <a:close/>
              </a:path>
            </a:pathLst>
          </a:custGeom>
        </p:spPr>
      </p:pic>
      <p:sp>
        <p:nvSpPr>
          <p:cNvPr id="14" name="Freeform: Shape 13">
            <a:extLst>
              <a:ext uri="{FF2B5EF4-FFF2-40B4-BE49-F238E27FC236}">
                <a16:creationId xmlns:a16="http://schemas.microsoft.com/office/drawing/2014/main" id="{45FC6654-C9B7-4EF1-B841-E3FA52C91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7462" y="3152886"/>
            <a:ext cx="2372219"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DA488F8-AF2D-4CDB-89A3-29841F2B1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64174" y="495366"/>
            <a:ext cx="2372219"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00974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D5300FA-E249-8040-819E-D14BE38A1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55E6DE-065E-AF86-F292-36BE6E9F3F14}"/>
              </a:ext>
            </a:extLst>
          </p:cNvPr>
          <p:cNvSpPr>
            <a:spLocks noGrp="1"/>
          </p:cNvSpPr>
          <p:nvPr>
            <p:ph type="title"/>
          </p:nvPr>
        </p:nvSpPr>
        <p:spPr>
          <a:xfrm>
            <a:off x="873458" y="1556923"/>
            <a:ext cx="3231262" cy="3711113"/>
          </a:xfrm>
        </p:spPr>
        <p:txBody>
          <a:bodyPr anchor="ctr">
            <a:normAutofit/>
          </a:bodyPr>
          <a:lstStyle/>
          <a:p>
            <a:pPr algn="r"/>
            <a:r>
              <a:rPr lang="en-US" dirty="0"/>
              <a:t>Components of the Conscience</a:t>
            </a:r>
            <a:endParaRPr lang="en-US"/>
          </a:p>
        </p:txBody>
      </p:sp>
      <p:pic>
        <p:nvPicPr>
          <p:cNvPr id="7" name="Picture 6" descr="A head with a tree and water in the background&#10;&#10;Description automatically generated">
            <a:extLst>
              <a:ext uri="{FF2B5EF4-FFF2-40B4-BE49-F238E27FC236}">
                <a16:creationId xmlns:a16="http://schemas.microsoft.com/office/drawing/2014/main" id="{31C7D807-132C-849B-F237-FB15E467D04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6426" r="9667" b="-1"/>
          <a:stretch/>
        </p:blipFill>
        <p:spPr>
          <a:xfrm>
            <a:off x="4572032" y="1556923"/>
            <a:ext cx="3047936" cy="4124044"/>
          </a:xfrm>
          <a:custGeom>
            <a:avLst/>
            <a:gdLst/>
            <a:ahLst/>
            <a:cxnLst/>
            <a:rect l="l" t="t" r="r" b="b"/>
            <a:pathLst>
              <a:path w="3047936" h="4124044">
                <a:moveTo>
                  <a:pt x="1526466" y="0"/>
                </a:moveTo>
                <a:lnTo>
                  <a:pt x="1660166" y="117220"/>
                </a:lnTo>
                <a:cubicBezTo>
                  <a:pt x="1991684" y="373411"/>
                  <a:pt x="2365262" y="443978"/>
                  <a:pt x="2649871" y="608871"/>
                </a:cubicBezTo>
                <a:cubicBezTo>
                  <a:pt x="2923543" y="800231"/>
                  <a:pt x="3047936" y="1019692"/>
                  <a:pt x="3047936" y="1458146"/>
                </a:cubicBezTo>
                <a:lnTo>
                  <a:pt x="3047936" y="1588054"/>
                </a:lnTo>
                <a:lnTo>
                  <a:pt x="3047936" y="1958864"/>
                </a:lnTo>
                <a:lnTo>
                  <a:pt x="3047936" y="2165181"/>
                </a:lnTo>
                <a:lnTo>
                  <a:pt x="3047936" y="2449280"/>
                </a:lnTo>
                <a:lnTo>
                  <a:pt x="3047936" y="2665898"/>
                </a:lnTo>
                <a:cubicBezTo>
                  <a:pt x="3047936" y="3104353"/>
                  <a:pt x="2923541" y="3323814"/>
                  <a:pt x="2649871" y="3515174"/>
                </a:cubicBezTo>
                <a:cubicBezTo>
                  <a:pt x="2365260" y="3680066"/>
                  <a:pt x="1991682" y="3750634"/>
                  <a:pt x="1660164" y="4006824"/>
                </a:cubicBezTo>
                <a:lnTo>
                  <a:pt x="1521470" y="4124044"/>
                </a:lnTo>
                <a:lnTo>
                  <a:pt x="1387771" y="4006824"/>
                </a:lnTo>
                <a:cubicBezTo>
                  <a:pt x="1056252" y="3750634"/>
                  <a:pt x="682674" y="3680066"/>
                  <a:pt x="398065" y="3515174"/>
                </a:cubicBezTo>
                <a:cubicBezTo>
                  <a:pt x="124394" y="3323814"/>
                  <a:pt x="0" y="3104353"/>
                  <a:pt x="0" y="2665898"/>
                </a:cubicBezTo>
                <a:lnTo>
                  <a:pt x="0" y="2449280"/>
                </a:lnTo>
                <a:lnTo>
                  <a:pt x="0" y="2165181"/>
                </a:lnTo>
                <a:lnTo>
                  <a:pt x="0" y="1958864"/>
                </a:lnTo>
                <a:lnTo>
                  <a:pt x="0" y="1588054"/>
                </a:lnTo>
                <a:lnTo>
                  <a:pt x="0" y="1458146"/>
                </a:lnTo>
                <a:cubicBezTo>
                  <a:pt x="0" y="1019692"/>
                  <a:pt x="124395" y="800231"/>
                  <a:pt x="398066" y="608871"/>
                </a:cubicBezTo>
                <a:cubicBezTo>
                  <a:pt x="682676" y="443978"/>
                  <a:pt x="1056254" y="373411"/>
                  <a:pt x="1387773" y="117220"/>
                </a:cubicBezTo>
                <a:close/>
              </a:path>
            </a:pathLst>
          </a:custGeom>
        </p:spPr>
      </p:pic>
      <p:sp>
        <p:nvSpPr>
          <p:cNvPr id="25" name="Freeform: Shape 24">
            <a:extLst>
              <a:ext uri="{FF2B5EF4-FFF2-40B4-BE49-F238E27FC236}">
                <a16:creationId xmlns:a16="http://schemas.microsoft.com/office/drawing/2014/main" id="{DBAAB85C-F19E-45E9-935D-47EFB24C28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9891" y="1486372"/>
            <a:ext cx="3152219" cy="426514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B1B095B-AFCF-46B8-26AD-5E68D86CE197}"/>
              </a:ext>
            </a:extLst>
          </p:cNvPr>
          <p:cNvSpPr>
            <a:spLocks noGrp="1"/>
          </p:cNvSpPr>
          <p:nvPr>
            <p:ph idx="1"/>
          </p:nvPr>
        </p:nvSpPr>
        <p:spPr>
          <a:xfrm>
            <a:off x="8087281" y="952500"/>
            <a:ext cx="3152219" cy="4953001"/>
          </a:xfrm>
        </p:spPr>
        <p:txBody>
          <a:bodyPr anchor="ctr">
            <a:normAutofit fontScale="92500" lnSpcReduction="10000"/>
          </a:bodyPr>
          <a:lstStyle/>
          <a:p>
            <a:pPr marL="0" indent="0">
              <a:buNone/>
            </a:pPr>
            <a:r>
              <a:rPr lang="en-US" sz="2400" dirty="0"/>
              <a:t>The conscience helps distinguish between good and evil and experiences joy in goodness while suffering from wickedness. It has four main components, and each component has a primary purpose:</a:t>
            </a:r>
          </a:p>
          <a:p>
            <a:pPr marL="617220" lvl="1" indent="-342900">
              <a:buAutoNum type="arabicPeriod"/>
            </a:pPr>
            <a:r>
              <a:rPr lang="en-US" sz="2400" dirty="0"/>
              <a:t>Divine Subtlety </a:t>
            </a:r>
          </a:p>
          <a:p>
            <a:pPr marL="617220" lvl="1" indent="-342900">
              <a:buAutoNum type="arabicPeriod"/>
            </a:pPr>
            <a:r>
              <a:rPr lang="en-US" sz="2400" dirty="0"/>
              <a:t>Will</a:t>
            </a:r>
          </a:p>
          <a:p>
            <a:pPr marL="617220" lvl="1" indent="-342900">
              <a:buAutoNum type="arabicPeriod"/>
            </a:pPr>
            <a:r>
              <a:rPr lang="en-US" sz="2400" dirty="0"/>
              <a:t>Mind</a:t>
            </a:r>
          </a:p>
          <a:p>
            <a:pPr marL="617220" lvl="1" indent="-342900">
              <a:buAutoNum type="arabicPeriod"/>
            </a:pPr>
            <a:r>
              <a:rPr lang="en-US" sz="2400" dirty="0"/>
              <a:t>Emotions </a:t>
            </a:r>
          </a:p>
        </p:txBody>
      </p:sp>
    </p:spTree>
    <p:extLst>
      <p:ext uri="{BB962C8B-B14F-4D97-AF65-F5344CB8AC3E}">
        <p14:creationId xmlns:p14="http://schemas.microsoft.com/office/powerpoint/2010/main" val="4046138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020F34D-14DF-4A47-B2BB-1E4C2FE0E9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60C71-D4AC-B3EA-F291-2CCE9177D9D1}"/>
              </a:ext>
            </a:extLst>
          </p:cNvPr>
          <p:cNvSpPr>
            <a:spLocks noGrp="1"/>
          </p:cNvSpPr>
          <p:nvPr>
            <p:ph type="title"/>
          </p:nvPr>
        </p:nvSpPr>
        <p:spPr>
          <a:xfrm>
            <a:off x="952499" y="480060"/>
            <a:ext cx="8029455" cy="857107"/>
          </a:xfrm>
        </p:spPr>
        <p:txBody>
          <a:bodyPr anchor="ctr">
            <a:normAutofit/>
          </a:bodyPr>
          <a:lstStyle/>
          <a:p>
            <a:r>
              <a:rPr lang="en-US" dirty="0"/>
              <a:t>Practical Steps in Problem Solving</a:t>
            </a:r>
          </a:p>
        </p:txBody>
      </p:sp>
      <p:sp>
        <p:nvSpPr>
          <p:cNvPr id="3" name="Content Placeholder 2">
            <a:extLst>
              <a:ext uri="{FF2B5EF4-FFF2-40B4-BE49-F238E27FC236}">
                <a16:creationId xmlns:a16="http://schemas.microsoft.com/office/drawing/2014/main" id="{51A4ADE7-40BB-C0AC-13DD-D5DD20D1CD79}"/>
              </a:ext>
            </a:extLst>
          </p:cNvPr>
          <p:cNvSpPr>
            <a:spLocks noGrp="1"/>
          </p:cNvSpPr>
          <p:nvPr>
            <p:ph idx="1"/>
          </p:nvPr>
        </p:nvSpPr>
        <p:spPr>
          <a:xfrm>
            <a:off x="952499" y="1337167"/>
            <a:ext cx="6812743" cy="5025477"/>
          </a:xfrm>
        </p:spPr>
        <p:txBody>
          <a:bodyPr anchor="t">
            <a:normAutofit lnSpcReduction="10000"/>
          </a:bodyPr>
          <a:lstStyle/>
          <a:p>
            <a:pPr marL="0" indent="0">
              <a:lnSpc>
                <a:spcPct val="100000"/>
              </a:lnSpc>
              <a:buNone/>
            </a:pPr>
            <a:r>
              <a:rPr lang="en-US" sz="1600" b="1" dirty="0"/>
              <a:t>1. Initial Reflection and Planning</a:t>
            </a:r>
            <a:r>
              <a:rPr lang="en-US" sz="1600" dirty="0"/>
              <a:t>: Take a moment to reflect on Allah’s guidance and your own experiences. Plan your approach, considering how to communicate effectively and empathetically.</a:t>
            </a:r>
          </a:p>
          <a:p>
            <a:pPr marL="0" indent="0">
              <a:lnSpc>
                <a:spcPct val="100000"/>
              </a:lnSpc>
              <a:buNone/>
            </a:pPr>
            <a:r>
              <a:rPr lang="en-US" sz="1600" b="1" dirty="0"/>
              <a:t>2. Engaging in Constructive Dialogue</a:t>
            </a:r>
            <a:r>
              <a:rPr lang="en-US" sz="1600" dirty="0"/>
              <a:t>: Arrange a calm, private setting to discuss the issue with your friend. Start the conversation with a positive attitude and express your willingness to resolve the issue. Use “I” statements to express your feelings and perspective without sounding accusatory (e.g., “I felt hurt when…”).</a:t>
            </a:r>
          </a:p>
          <a:p>
            <a:pPr marL="0" indent="0">
              <a:lnSpc>
                <a:spcPct val="100000"/>
              </a:lnSpc>
              <a:buNone/>
            </a:pPr>
            <a:r>
              <a:rPr lang="en-US" sz="1600" b="1" dirty="0"/>
              <a:t>3. Active Listening and Empathy</a:t>
            </a:r>
            <a:r>
              <a:rPr lang="en-US" sz="1600" dirty="0"/>
              <a:t>: Listen to your friend’s side of the story without interrupting. Show empathy by acknowledging their feelings and concerns.</a:t>
            </a:r>
          </a:p>
          <a:p>
            <a:pPr marL="0" indent="0">
              <a:lnSpc>
                <a:spcPct val="100000"/>
              </a:lnSpc>
              <a:buNone/>
            </a:pPr>
            <a:r>
              <a:rPr lang="en-US" sz="1600" b="1" dirty="0"/>
              <a:t>4. Finding Common Ground and Solutions</a:t>
            </a:r>
            <a:r>
              <a:rPr lang="en-US" sz="1600" dirty="0"/>
              <a:t>: Identify areas of agreement and common goals. Collaborate on finding solutions that address both your concerns and those of your friend.</a:t>
            </a:r>
          </a:p>
          <a:p>
            <a:pPr marL="0" indent="0">
              <a:lnSpc>
                <a:spcPct val="100000"/>
              </a:lnSpc>
              <a:buNone/>
            </a:pPr>
            <a:r>
              <a:rPr lang="en-US" sz="1600" b="1" dirty="0"/>
              <a:t>5. Seeking Support and Advice</a:t>
            </a:r>
            <a:r>
              <a:rPr lang="en-US" sz="1600" dirty="0"/>
              <a:t>: If needed, seek advice from a trusted mutual friend or a mentor who can offer a fresh perspective and guidance. Engage in prayer and ask Allah for wisdom and patience in resolving the conflict.</a:t>
            </a:r>
          </a:p>
          <a:p>
            <a:pPr marL="0" indent="0">
              <a:lnSpc>
                <a:spcPct val="100000"/>
              </a:lnSpc>
              <a:buNone/>
            </a:pPr>
            <a:r>
              <a:rPr lang="en-US" sz="1600" b="1" dirty="0"/>
              <a:t>6. Continuous Reflection and Improvement</a:t>
            </a:r>
            <a:r>
              <a:rPr lang="en-US" sz="1600" dirty="0"/>
              <a:t>: After resolving the conflict, reflect on the process and identify what worked well and what could be improved. Use this experience to enhance your problem-solving skills for future challenges.</a:t>
            </a:r>
          </a:p>
        </p:txBody>
      </p:sp>
      <p:pic>
        <p:nvPicPr>
          <p:cNvPr id="9" name="Picture 8" descr="A group of pink and yellow flowers&#10;&#10;Description automatically generated">
            <a:extLst>
              <a:ext uri="{FF2B5EF4-FFF2-40B4-BE49-F238E27FC236}">
                <a16:creationId xmlns:a16="http://schemas.microsoft.com/office/drawing/2014/main" id="{52EB6B43-F2B5-864B-3BC1-38FC78E61A9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6392" r="12265" b="-1"/>
          <a:stretch/>
        </p:blipFill>
        <p:spPr>
          <a:xfrm>
            <a:off x="9327801" y="578180"/>
            <a:ext cx="2249810" cy="3044131"/>
          </a:xfrm>
          <a:custGeom>
            <a:avLst/>
            <a:gdLst/>
            <a:ahLst/>
            <a:cxnLst/>
            <a:rect l="l" t="t" r="r" b="b"/>
            <a:pathLst>
              <a:path w="2249810" h="3044131">
                <a:moveTo>
                  <a:pt x="1126749" y="0"/>
                </a:moveTo>
                <a:lnTo>
                  <a:pt x="1225438" y="86525"/>
                </a:lnTo>
                <a:cubicBezTo>
                  <a:pt x="1470146" y="275630"/>
                  <a:pt x="1745900" y="327719"/>
                  <a:pt x="1955981" y="449433"/>
                </a:cubicBezTo>
                <a:cubicBezTo>
                  <a:pt x="2157990" y="590684"/>
                  <a:pt x="2249810" y="752678"/>
                  <a:pt x="2249810" y="1076320"/>
                </a:cubicBezTo>
                <a:lnTo>
                  <a:pt x="2249810" y="1172210"/>
                </a:lnTo>
                <a:lnTo>
                  <a:pt x="2249810" y="1445920"/>
                </a:lnTo>
                <a:lnTo>
                  <a:pt x="2249810" y="1598212"/>
                </a:lnTo>
                <a:lnTo>
                  <a:pt x="2249810" y="1807917"/>
                </a:lnTo>
                <a:lnTo>
                  <a:pt x="2249810" y="1967812"/>
                </a:lnTo>
                <a:cubicBezTo>
                  <a:pt x="2249810" y="2291454"/>
                  <a:pt x="2157989" y="2453447"/>
                  <a:pt x="1955981" y="2594699"/>
                </a:cubicBezTo>
                <a:cubicBezTo>
                  <a:pt x="1745898" y="2716412"/>
                  <a:pt x="1470144" y="2768501"/>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p:spPr>
      </p:pic>
      <p:pic>
        <p:nvPicPr>
          <p:cNvPr id="7" name="Picture 6" descr="A group of colorful flowers&#10;&#10;Description automatically generated">
            <a:extLst>
              <a:ext uri="{FF2B5EF4-FFF2-40B4-BE49-F238E27FC236}">
                <a16:creationId xmlns:a16="http://schemas.microsoft.com/office/drawing/2014/main" id="{36698DEA-8887-A363-5DA0-A74DF5064BFF}"/>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r="3386" b="-4"/>
          <a:stretch/>
        </p:blipFill>
        <p:spPr>
          <a:xfrm>
            <a:off x="8108667" y="3235700"/>
            <a:ext cx="2249810" cy="3044131"/>
          </a:xfrm>
          <a:custGeom>
            <a:avLst/>
            <a:gdLst/>
            <a:ahLst/>
            <a:cxnLst/>
            <a:rect l="l" t="t" r="r" b="b"/>
            <a:pathLst>
              <a:path w="2249810" h="3044131">
                <a:moveTo>
                  <a:pt x="1126749" y="0"/>
                </a:moveTo>
                <a:lnTo>
                  <a:pt x="1225438" y="86525"/>
                </a:lnTo>
                <a:cubicBezTo>
                  <a:pt x="1470146" y="275630"/>
                  <a:pt x="1745900" y="327719"/>
                  <a:pt x="1955981" y="449433"/>
                </a:cubicBezTo>
                <a:cubicBezTo>
                  <a:pt x="2157990" y="590684"/>
                  <a:pt x="2249810" y="752678"/>
                  <a:pt x="2249810" y="1076319"/>
                </a:cubicBezTo>
                <a:lnTo>
                  <a:pt x="2249810" y="1172210"/>
                </a:lnTo>
                <a:lnTo>
                  <a:pt x="2249810" y="1445920"/>
                </a:lnTo>
                <a:lnTo>
                  <a:pt x="2249810" y="1598212"/>
                </a:lnTo>
                <a:lnTo>
                  <a:pt x="2249810" y="1807917"/>
                </a:lnTo>
                <a:lnTo>
                  <a:pt x="2249810" y="1967812"/>
                </a:lnTo>
                <a:cubicBezTo>
                  <a:pt x="2249810" y="2291454"/>
                  <a:pt x="2157989" y="2453447"/>
                  <a:pt x="1955981" y="2594699"/>
                </a:cubicBezTo>
                <a:cubicBezTo>
                  <a:pt x="1745898" y="2716412"/>
                  <a:pt x="1470144" y="2768501"/>
                  <a:pt x="1225436" y="2957606"/>
                </a:cubicBezTo>
                <a:lnTo>
                  <a:pt x="1123061" y="3044131"/>
                </a:lnTo>
                <a:lnTo>
                  <a:pt x="1024372" y="2957606"/>
                </a:lnTo>
                <a:cubicBezTo>
                  <a:pt x="779664" y="2768501"/>
                  <a:pt x="503911" y="2716412"/>
                  <a:pt x="293829" y="2594699"/>
                </a:cubicBezTo>
                <a:cubicBezTo>
                  <a:pt x="91821" y="2453447"/>
                  <a:pt x="0" y="2291454"/>
                  <a:pt x="0" y="1967812"/>
                </a:cubicBezTo>
                <a:lnTo>
                  <a:pt x="0" y="1807917"/>
                </a:lnTo>
                <a:lnTo>
                  <a:pt x="0" y="1598212"/>
                </a:lnTo>
                <a:lnTo>
                  <a:pt x="0" y="1445920"/>
                </a:lnTo>
                <a:lnTo>
                  <a:pt x="0" y="1172210"/>
                </a:lnTo>
                <a:lnTo>
                  <a:pt x="0" y="1076319"/>
                </a:lnTo>
                <a:cubicBezTo>
                  <a:pt x="0" y="752678"/>
                  <a:pt x="91821" y="590684"/>
                  <a:pt x="293829" y="449433"/>
                </a:cubicBezTo>
                <a:cubicBezTo>
                  <a:pt x="503912" y="327719"/>
                  <a:pt x="779665" y="275630"/>
                  <a:pt x="1024374" y="86525"/>
                </a:cubicBezTo>
                <a:close/>
              </a:path>
            </a:pathLst>
          </a:custGeom>
        </p:spPr>
      </p:pic>
      <p:sp>
        <p:nvSpPr>
          <p:cNvPr id="16" name="Freeform: Shape 15">
            <a:extLst>
              <a:ext uri="{FF2B5EF4-FFF2-40B4-BE49-F238E27FC236}">
                <a16:creationId xmlns:a16="http://schemas.microsoft.com/office/drawing/2014/main" id="{45FC6654-C9B7-4EF1-B841-E3FA52C91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7462" y="3152886"/>
            <a:ext cx="2372219"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BDA488F8-AF2D-4CDB-89A3-29841F2B1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64174" y="495366"/>
            <a:ext cx="2372219"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87234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0C9ED2-DBC2-3342-B244-B04D4B37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F13506-F835-776C-6AB2-1EA3D90A660B}"/>
              </a:ext>
            </a:extLst>
          </p:cNvPr>
          <p:cNvSpPr>
            <a:spLocks noGrp="1"/>
          </p:cNvSpPr>
          <p:nvPr>
            <p:ph type="title"/>
          </p:nvPr>
        </p:nvSpPr>
        <p:spPr>
          <a:xfrm>
            <a:off x="960120" y="960120"/>
            <a:ext cx="5135880" cy="1508760"/>
          </a:xfrm>
        </p:spPr>
        <p:txBody>
          <a:bodyPr anchor="ctr">
            <a:normAutofit/>
          </a:bodyPr>
          <a:lstStyle/>
          <a:p>
            <a:r>
              <a:rPr lang="en-US" dirty="0"/>
              <a:t>Summary of Key Points</a:t>
            </a:r>
          </a:p>
        </p:txBody>
      </p:sp>
      <p:sp>
        <p:nvSpPr>
          <p:cNvPr id="3" name="Content Placeholder 2">
            <a:extLst>
              <a:ext uri="{FF2B5EF4-FFF2-40B4-BE49-F238E27FC236}">
                <a16:creationId xmlns:a16="http://schemas.microsoft.com/office/drawing/2014/main" id="{BE84EA0E-28BA-1502-E26E-88DB871BB50C}"/>
              </a:ext>
            </a:extLst>
          </p:cNvPr>
          <p:cNvSpPr>
            <a:spLocks noGrp="1"/>
          </p:cNvSpPr>
          <p:nvPr>
            <p:ph idx="1"/>
          </p:nvPr>
        </p:nvSpPr>
        <p:spPr>
          <a:xfrm>
            <a:off x="952499" y="2115143"/>
            <a:ext cx="5143501" cy="4470851"/>
          </a:xfrm>
        </p:spPr>
        <p:txBody>
          <a:bodyPr>
            <a:normAutofit lnSpcReduction="10000"/>
          </a:bodyPr>
          <a:lstStyle/>
          <a:p>
            <a:pPr marL="0" indent="0">
              <a:lnSpc>
                <a:spcPct val="100000"/>
              </a:lnSpc>
              <a:buNone/>
            </a:pPr>
            <a:r>
              <a:rPr lang="en-US" sz="1600" dirty="0"/>
              <a:t>Today, we have explored how to seek guidance, learn, and solve problems from an Islamic perspective, with a focus on social-emotional health and well-being. We delved into the teachings of Imam Ghazali, Said Nursi, and Fethullah Gulen, and how their wisdom can be applied to our everyday lives. Specifically, we examined:</a:t>
            </a:r>
          </a:p>
          <a:p>
            <a:pPr>
              <a:lnSpc>
                <a:spcPct val="100000"/>
              </a:lnSpc>
              <a:buFont typeface="Courier New" panose="02070309020205020404" pitchFamily="49" charset="0"/>
              <a:buChar char="o"/>
            </a:pPr>
            <a:r>
              <a:rPr lang="en-US" sz="1600" b="1" dirty="0"/>
              <a:t>The Mind (</a:t>
            </a:r>
            <a:r>
              <a:rPr lang="en-US" sz="1600" b="1" dirty="0" err="1"/>
              <a:t>Zihin</a:t>
            </a:r>
            <a:r>
              <a:rPr lang="en-US" sz="1600" b="1" dirty="0"/>
              <a:t>): </a:t>
            </a:r>
            <a:r>
              <a:rPr lang="en-US" sz="1600" dirty="0"/>
              <a:t>Understanding and reflective thinking, emphasizing continuous learning and critical analysis.</a:t>
            </a:r>
          </a:p>
          <a:p>
            <a:pPr>
              <a:lnSpc>
                <a:spcPct val="100000"/>
              </a:lnSpc>
              <a:buFont typeface="Courier New" panose="02070309020205020404" pitchFamily="49" charset="0"/>
              <a:buChar char="o"/>
            </a:pPr>
            <a:r>
              <a:rPr lang="en-US" sz="1600" b="1" dirty="0"/>
              <a:t>Divine Subtlety (</a:t>
            </a:r>
            <a:r>
              <a:rPr lang="en-US" sz="1600" b="1" dirty="0" err="1"/>
              <a:t>Latîfe-i</a:t>
            </a:r>
            <a:r>
              <a:rPr lang="en-US" sz="1600" b="1" dirty="0"/>
              <a:t> </a:t>
            </a:r>
            <a:r>
              <a:rPr lang="en-US" sz="1600" b="1" dirty="0" err="1"/>
              <a:t>Rabbâniye</a:t>
            </a:r>
            <a:r>
              <a:rPr lang="en-US" sz="1600" b="1" dirty="0"/>
              <a:t>)</a:t>
            </a:r>
            <a:r>
              <a:rPr lang="en-US" sz="1600" dirty="0"/>
              <a:t>: Developing spiritual awareness and insight to guide our actions and decisions.</a:t>
            </a:r>
          </a:p>
          <a:p>
            <a:pPr>
              <a:lnSpc>
                <a:spcPct val="100000"/>
              </a:lnSpc>
              <a:buFont typeface="Courier New" panose="02070309020205020404" pitchFamily="49" charset="0"/>
              <a:buChar char="o"/>
            </a:pPr>
            <a:r>
              <a:rPr lang="en-US" sz="1600" b="1" dirty="0"/>
              <a:t>Willpower (</a:t>
            </a:r>
            <a:r>
              <a:rPr lang="en-US" sz="1600" b="1" dirty="0" err="1"/>
              <a:t>Irade</a:t>
            </a:r>
            <a:r>
              <a:rPr lang="en-US" sz="1600" b="1" dirty="0"/>
              <a:t>)</a:t>
            </a:r>
            <a:r>
              <a:rPr lang="en-US" sz="1600" dirty="0"/>
              <a:t>: Cultivating determination and discipline to remain steadfast in our goals and actions.</a:t>
            </a:r>
          </a:p>
          <a:p>
            <a:pPr>
              <a:lnSpc>
                <a:spcPct val="100000"/>
              </a:lnSpc>
              <a:buFont typeface="Courier New" panose="02070309020205020404" pitchFamily="49" charset="0"/>
              <a:buChar char="o"/>
            </a:pPr>
            <a:r>
              <a:rPr lang="en-US" sz="1600" b="1" dirty="0"/>
              <a:t>Emotions</a:t>
            </a:r>
            <a:r>
              <a:rPr lang="en-US" sz="1600" dirty="0"/>
              <a:t>: Managing and channeling emotions like love, compassion, patience, and gratitude to enhance our relationships and overall well-being.</a:t>
            </a:r>
          </a:p>
          <a:p>
            <a:pPr>
              <a:lnSpc>
                <a:spcPct val="100000"/>
              </a:lnSpc>
              <a:buFont typeface="Courier New" panose="02070309020205020404" pitchFamily="49" charset="0"/>
              <a:buChar char="o"/>
            </a:pPr>
            <a:r>
              <a:rPr lang="en-US" sz="1600" b="1" dirty="0" err="1"/>
              <a:t>Marifetullah</a:t>
            </a:r>
            <a:r>
              <a:rPr lang="en-US" sz="1600" dirty="0"/>
              <a:t>: Seeking deep knowledge and recognition of Allah to strengthen our faith and guide our actions.</a:t>
            </a:r>
          </a:p>
          <a:p>
            <a:pPr>
              <a:lnSpc>
                <a:spcPct val="100000"/>
              </a:lnSpc>
            </a:pPr>
            <a:endParaRPr lang="en-US" sz="1600" dirty="0"/>
          </a:p>
        </p:txBody>
      </p:sp>
      <p:pic>
        <p:nvPicPr>
          <p:cNvPr id="5" name="Picture 4" descr="A close-up of a pink rose&#10;&#10;Description automatically generated">
            <a:extLst>
              <a:ext uri="{FF2B5EF4-FFF2-40B4-BE49-F238E27FC236}">
                <a16:creationId xmlns:a16="http://schemas.microsoft.com/office/drawing/2014/main" id="{307644FC-94EC-88D3-5305-BAE2B78A188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1340" r="28097" b="2"/>
          <a:stretch/>
        </p:blipFill>
        <p:spPr>
          <a:xfrm>
            <a:off x="6556895" y="10"/>
            <a:ext cx="3047936" cy="3767422"/>
          </a:xfrm>
          <a:custGeom>
            <a:avLst/>
            <a:gdLst/>
            <a:ahLst/>
            <a:cxnLst/>
            <a:rect l="l" t="t" r="r" b="b"/>
            <a:pathLst>
              <a:path w="3047936" h="3767432">
                <a:moveTo>
                  <a:pt x="0" y="0"/>
                </a:moveTo>
                <a:lnTo>
                  <a:pt x="3047936" y="0"/>
                </a:lnTo>
                <a:lnTo>
                  <a:pt x="3047936" y="2309286"/>
                </a:lnTo>
                <a:cubicBezTo>
                  <a:pt x="3047936" y="2747741"/>
                  <a:pt x="2923541" y="2967202"/>
                  <a:pt x="2649870" y="3158562"/>
                </a:cubicBezTo>
                <a:cubicBezTo>
                  <a:pt x="2365260" y="3323454"/>
                  <a:pt x="1991682" y="3394022"/>
                  <a:pt x="1660164" y="3650212"/>
                </a:cubicBezTo>
                <a:lnTo>
                  <a:pt x="1521470" y="3767432"/>
                </a:lnTo>
                <a:lnTo>
                  <a:pt x="1387771" y="3650212"/>
                </a:lnTo>
                <a:cubicBezTo>
                  <a:pt x="1056252" y="3394022"/>
                  <a:pt x="682674" y="3323454"/>
                  <a:pt x="398065" y="3158562"/>
                </a:cubicBezTo>
                <a:cubicBezTo>
                  <a:pt x="124394" y="2967202"/>
                  <a:pt x="0" y="2747741"/>
                  <a:pt x="0" y="2309286"/>
                </a:cubicBezTo>
                <a:close/>
              </a:path>
            </a:pathLst>
          </a:custGeom>
        </p:spPr>
      </p:pic>
      <p:pic>
        <p:nvPicPr>
          <p:cNvPr id="7" name="Picture 6" descr="A butterfly flying over a field of flowers&#10;&#10;Description automatically generated">
            <a:extLst>
              <a:ext uri="{FF2B5EF4-FFF2-40B4-BE49-F238E27FC236}">
                <a16:creationId xmlns:a16="http://schemas.microsoft.com/office/drawing/2014/main" id="{BD27B74C-EA98-E19B-3C3D-2736FF30EE49}"/>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0111" r="39326" b="2"/>
          <a:stretch/>
        </p:blipFill>
        <p:spPr>
          <a:xfrm>
            <a:off x="8217579" y="3092961"/>
            <a:ext cx="3047936" cy="3767432"/>
          </a:xfrm>
          <a:custGeom>
            <a:avLst/>
            <a:gdLst/>
            <a:ahLst/>
            <a:cxnLst/>
            <a:rect l="l" t="t" r="r" b="b"/>
            <a:pathLst>
              <a:path w="3047936" h="3767432">
                <a:moveTo>
                  <a:pt x="1521470" y="0"/>
                </a:moveTo>
                <a:lnTo>
                  <a:pt x="1660164" y="117220"/>
                </a:lnTo>
                <a:cubicBezTo>
                  <a:pt x="1991682" y="373410"/>
                  <a:pt x="2365260" y="443978"/>
                  <a:pt x="2649870" y="608870"/>
                </a:cubicBezTo>
                <a:cubicBezTo>
                  <a:pt x="2923541" y="800230"/>
                  <a:pt x="3047936" y="1019691"/>
                  <a:pt x="3047936" y="1458146"/>
                </a:cubicBezTo>
                <a:lnTo>
                  <a:pt x="3047936" y="3767432"/>
                </a:lnTo>
                <a:lnTo>
                  <a:pt x="0" y="3767432"/>
                </a:lnTo>
                <a:lnTo>
                  <a:pt x="0" y="1458146"/>
                </a:lnTo>
                <a:cubicBezTo>
                  <a:pt x="0" y="1019691"/>
                  <a:pt x="124394" y="800230"/>
                  <a:pt x="398065" y="608870"/>
                </a:cubicBezTo>
                <a:cubicBezTo>
                  <a:pt x="682674" y="443978"/>
                  <a:pt x="1056252" y="373410"/>
                  <a:pt x="1387771" y="117220"/>
                </a:cubicBezTo>
                <a:close/>
              </a:path>
            </a:pathLst>
          </a:custGeom>
        </p:spPr>
      </p:pic>
      <p:sp>
        <p:nvSpPr>
          <p:cNvPr id="14" name="Freeform: Shape 13">
            <a:extLst>
              <a:ext uri="{FF2B5EF4-FFF2-40B4-BE49-F238E27FC236}">
                <a16:creationId xmlns:a16="http://schemas.microsoft.com/office/drawing/2014/main" id="{BAD693D4-ED49-41BF-843E-43B09DBBA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4499" y="0"/>
            <a:ext cx="3152474" cy="3837982"/>
          </a:xfrm>
          <a:custGeom>
            <a:avLst/>
            <a:gdLst>
              <a:gd name="connsiteX0" fmla="*/ 0 w 3152219"/>
              <a:gd name="connsiteY0" fmla="*/ 0 h 3837982"/>
              <a:gd name="connsiteX1" fmla="*/ 3152219 w 3152219"/>
              <a:gd name="connsiteY1" fmla="*/ 0 h 3837982"/>
              <a:gd name="connsiteX2" fmla="*/ 3152219 w 3152219"/>
              <a:gd name="connsiteY2" fmla="*/ 2329946 h 3837982"/>
              <a:gd name="connsiteX3" fmla="*/ 2740534 w 3152219"/>
              <a:gd name="connsiteY3" fmla="*/ 3208280 h 3837982"/>
              <a:gd name="connsiteX4" fmla="*/ 1716965 w 3152219"/>
              <a:gd name="connsiteY4" fmla="*/ 3716751 h 3837982"/>
              <a:gd name="connsiteX5" fmla="*/ 1573526 w 3152219"/>
              <a:gd name="connsiteY5" fmla="*/ 3837982 h 3837982"/>
              <a:gd name="connsiteX6" fmla="*/ 1435253 w 3152219"/>
              <a:gd name="connsiteY6" fmla="*/ 3716751 h 3837982"/>
              <a:gd name="connsiteX7" fmla="*/ 411685 w 3152219"/>
              <a:gd name="connsiteY7" fmla="*/ 3208280 h 3837982"/>
              <a:gd name="connsiteX8" fmla="*/ 0 w 3152219"/>
              <a:gd name="connsiteY8" fmla="*/ 2329946 h 3837982"/>
              <a:gd name="connsiteX0" fmla="*/ 0 w 3152219"/>
              <a:gd name="connsiteY0" fmla="*/ 0 h 3837982"/>
              <a:gd name="connsiteX1" fmla="*/ 3152219 w 3152219"/>
              <a:gd name="connsiteY1" fmla="*/ 0 h 3837982"/>
              <a:gd name="connsiteX2" fmla="*/ 3152219 w 3152219"/>
              <a:gd name="connsiteY2" fmla="*/ 2329946 h 3837982"/>
              <a:gd name="connsiteX3" fmla="*/ 2740534 w 3152219"/>
              <a:gd name="connsiteY3" fmla="*/ 3208280 h 3837982"/>
              <a:gd name="connsiteX4" fmla="*/ 1716965 w 3152219"/>
              <a:gd name="connsiteY4" fmla="*/ 3716751 h 3837982"/>
              <a:gd name="connsiteX5" fmla="*/ 1573526 w 3152219"/>
              <a:gd name="connsiteY5" fmla="*/ 3837982 h 3837982"/>
              <a:gd name="connsiteX6" fmla="*/ 1435253 w 3152219"/>
              <a:gd name="connsiteY6" fmla="*/ 3716751 h 3837982"/>
              <a:gd name="connsiteX7" fmla="*/ 411685 w 3152219"/>
              <a:gd name="connsiteY7" fmla="*/ 3208280 h 3837982"/>
              <a:gd name="connsiteX8" fmla="*/ 0 w 3152219"/>
              <a:gd name="connsiteY8" fmla="*/ 2329946 h 3837982"/>
              <a:gd name="connsiteX9" fmla="*/ 91440 w 3152219"/>
              <a:gd name="connsiteY9" fmla="*/ 91440 h 3837982"/>
              <a:gd name="connsiteX0" fmla="*/ 5349 w 3157568"/>
              <a:gd name="connsiteY0" fmla="*/ 0 h 3837982"/>
              <a:gd name="connsiteX1" fmla="*/ 3157568 w 3157568"/>
              <a:gd name="connsiteY1" fmla="*/ 0 h 3837982"/>
              <a:gd name="connsiteX2" fmla="*/ 3157568 w 3157568"/>
              <a:gd name="connsiteY2" fmla="*/ 2329946 h 3837982"/>
              <a:gd name="connsiteX3" fmla="*/ 2745883 w 3157568"/>
              <a:gd name="connsiteY3" fmla="*/ 3208280 h 3837982"/>
              <a:gd name="connsiteX4" fmla="*/ 1722314 w 3157568"/>
              <a:gd name="connsiteY4" fmla="*/ 3716751 h 3837982"/>
              <a:gd name="connsiteX5" fmla="*/ 1578875 w 3157568"/>
              <a:gd name="connsiteY5" fmla="*/ 3837982 h 3837982"/>
              <a:gd name="connsiteX6" fmla="*/ 1440602 w 3157568"/>
              <a:gd name="connsiteY6" fmla="*/ 3716751 h 3837982"/>
              <a:gd name="connsiteX7" fmla="*/ 417034 w 3157568"/>
              <a:gd name="connsiteY7" fmla="*/ 3208280 h 3837982"/>
              <a:gd name="connsiteX8" fmla="*/ 5349 w 3157568"/>
              <a:gd name="connsiteY8" fmla="*/ 2329946 h 3837982"/>
              <a:gd name="connsiteX9" fmla="*/ 0 w 3157568"/>
              <a:gd name="connsiteY9" fmla="*/ 4839 h 3837982"/>
              <a:gd name="connsiteX0" fmla="*/ 255 w 3152474"/>
              <a:gd name="connsiteY0" fmla="*/ 0 h 3837982"/>
              <a:gd name="connsiteX1" fmla="*/ 3152474 w 3152474"/>
              <a:gd name="connsiteY1" fmla="*/ 0 h 3837982"/>
              <a:gd name="connsiteX2" fmla="*/ 3152474 w 3152474"/>
              <a:gd name="connsiteY2" fmla="*/ 2329946 h 3837982"/>
              <a:gd name="connsiteX3" fmla="*/ 2740789 w 3152474"/>
              <a:gd name="connsiteY3" fmla="*/ 3208280 h 3837982"/>
              <a:gd name="connsiteX4" fmla="*/ 1717220 w 3152474"/>
              <a:gd name="connsiteY4" fmla="*/ 3716751 h 3837982"/>
              <a:gd name="connsiteX5" fmla="*/ 1573781 w 3152474"/>
              <a:gd name="connsiteY5" fmla="*/ 3837982 h 3837982"/>
              <a:gd name="connsiteX6" fmla="*/ 1435508 w 3152474"/>
              <a:gd name="connsiteY6" fmla="*/ 3716751 h 3837982"/>
              <a:gd name="connsiteX7" fmla="*/ 411940 w 3152474"/>
              <a:gd name="connsiteY7" fmla="*/ 3208280 h 3837982"/>
              <a:gd name="connsiteX8" fmla="*/ 255 w 3152474"/>
              <a:gd name="connsiteY8" fmla="*/ 2329946 h 3837982"/>
              <a:gd name="connsiteX9" fmla="*/ 0 w 3152474"/>
              <a:gd name="connsiteY9" fmla="*/ 35404 h 3837982"/>
              <a:gd name="connsiteX0" fmla="*/ 3152474 w 3152474"/>
              <a:gd name="connsiteY0" fmla="*/ 0 h 3837982"/>
              <a:gd name="connsiteX1" fmla="*/ 3152474 w 3152474"/>
              <a:gd name="connsiteY1" fmla="*/ 2329946 h 3837982"/>
              <a:gd name="connsiteX2" fmla="*/ 2740789 w 3152474"/>
              <a:gd name="connsiteY2" fmla="*/ 3208280 h 3837982"/>
              <a:gd name="connsiteX3" fmla="*/ 1717220 w 3152474"/>
              <a:gd name="connsiteY3" fmla="*/ 3716751 h 3837982"/>
              <a:gd name="connsiteX4" fmla="*/ 1573781 w 3152474"/>
              <a:gd name="connsiteY4" fmla="*/ 3837982 h 3837982"/>
              <a:gd name="connsiteX5" fmla="*/ 1435508 w 3152474"/>
              <a:gd name="connsiteY5" fmla="*/ 3716751 h 3837982"/>
              <a:gd name="connsiteX6" fmla="*/ 411940 w 3152474"/>
              <a:gd name="connsiteY6" fmla="*/ 3208280 h 3837982"/>
              <a:gd name="connsiteX7" fmla="*/ 255 w 3152474"/>
              <a:gd name="connsiteY7" fmla="*/ 2329946 h 3837982"/>
              <a:gd name="connsiteX8" fmla="*/ 0 w 3152474"/>
              <a:gd name="connsiteY8" fmla="*/ 35404 h 3837982"/>
              <a:gd name="connsiteX0" fmla="*/ 3152474 w 3152474"/>
              <a:gd name="connsiteY0" fmla="*/ 0 h 3837982"/>
              <a:gd name="connsiteX1" fmla="*/ 3152474 w 3152474"/>
              <a:gd name="connsiteY1" fmla="*/ 2329946 h 3837982"/>
              <a:gd name="connsiteX2" fmla="*/ 2740789 w 3152474"/>
              <a:gd name="connsiteY2" fmla="*/ 3208280 h 3837982"/>
              <a:gd name="connsiteX3" fmla="*/ 1717220 w 3152474"/>
              <a:gd name="connsiteY3" fmla="*/ 3716751 h 3837982"/>
              <a:gd name="connsiteX4" fmla="*/ 1573781 w 3152474"/>
              <a:gd name="connsiteY4" fmla="*/ 3837982 h 3837982"/>
              <a:gd name="connsiteX5" fmla="*/ 1435508 w 3152474"/>
              <a:gd name="connsiteY5" fmla="*/ 3716751 h 3837982"/>
              <a:gd name="connsiteX6" fmla="*/ 411940 w 3152474"/>
              <a:gd name="connsiteY6" fmla="*/ 3208280 h 3837982"/>
              <a:gd name="connsiteX7" fmla="*/ 255 w 3152474"/>
              <a:gd name="connsiteY7" fmla="*/ 2329946 h 3837982"/>
              <a:gd name="connsiteX8" fmla="*/ 0 w 3152474"/>
              <a:gd name="connsiteY8" fmla="*/ 4839 h 383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2474" h="3837982">
                <a:moveTo>
                  <a:pt x="3152474" y="0"/>
                </a:moveTo>
                <a:lnTo>
                  <a:pt x="3152474" y="2329946"/>
                </a:lnTo>
                <a:cubicBezTo>
                  <a:pt x="3152474" y="2783403"/>
                  <a:pt x="3023823" y="3010372"/>
                  <a:pt x="2740789" y="3208280"/>
                </a:cubicBezTo>
                <a:cubicBezTo>
                  <a:pt x="2446441" y="3378814"/>
                  <a:pt x="2060081" y="3451796"/>
                  <a:pt x="1717220" y="3716751"/>
                </a:cubicBezTo>
                <a:lnTo>
                  <a:pt x="1573781" y="3837982"/>
                </a:lnTo>
                <a:lnTo>
                  <a:pt x="1435508" y="3716751"/>
                </a:lnTo>
                <a:cubicBezTo>
                  <a:pt x="1092646" y="3451796"/>
                  <a:pt x="706286" y="3378814"/>
                  <a:pt x="411940" y="3208280"/>
                </a:cubicBezTo>
                <a:cubicBezTo>
                  <a:pt x="128905" y="3010372"/>
                  <a:pt x="255" y="2783403"/>
                  <a:pt x="255" y="2329946"/>
                </a:cubicBezTo>
                <a:cubicBezTo>
                  <a:pt x="255" y="1553297"/>
                  <a:pt x="0" y="4839"/>
                  <a:pt x="0" y="4839"/>
                </a:cubicBezTo>
              </a:path>
            </a:pathLst>
          </a:custGeom>
          <a:noFill/>
          <a:ln w="25400" cap="rnd">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4BD717D-C78B-4563-834F-8AC2FA8315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5438" y="3022411"/>
            <a:ext cx="3152219" cy="3823431"/>
          </a:xfrm>
          <a:custGeom>
            <a:avLst/>
            <a:gdLst>
              <a:gd name="connsiteX0" fmla="*/ 1573526 w 3152219"/>
              <a:gd name="connsiteY0" fmla="*/ 0 h 3823431"/>
              <a:gd name="connsiteX1" fmla="*/ 1716965 w 3152219"/>
              <a:gd name="connsiteY1" fmla="*/ 121231 h 3823431"/>
              <a:gd name="connsiteX2" fmla="*/ 2740534 w 3152219"/>
              <a:gd name="connsiteY2" fmla="*/ 629702 h 3823431"/>
              <a:gd name="connsiteX3" fmla="*/ 3152219 w 3152219"/>
              <a:gd name="connsiteY3" fmla="*/ 1508036 h 3823431"/>
              <a:gd name="connsiteX4" fmla="*/ 3152219 w 3152219"/>
              <a:gd name="connsiteY4" fmla="*/ 3823431 h 3823431"/>
              <a:gd name="connsiteX5" fmla="*/ 0 w 3152219"/>
              <a:gd name="connsiteY5" fmla="*/ 3823431 h 3823431"/>
              <a:gd name="connsiteX6" fmla="*/ 0 w 3152219"/>
              <a:gd name="connsiteY6" fmla="*/ 1508036 h 3823431"/>
              <a:gd name="connsiteX7" fmla="*/ 411685 w 3152219"/>
              <a:gd name="connsiteY7" fmla="*/ 629702 h 3823431"/>
              <a:gd name="connsiteX8" fmla="*/ 1435253 w 3152219"/>
              <a:gd name="connsiteY8" fmla="*/ 121231 h 3823431"/>
              <a:gd name="connsiteX0" fmla="*/ 0 w 3152219"/>
              <a:gd name="connsiteY0" fmla="*/ 3823431 h 3914871"/>
              <a:gd name="connsiteX1" fmla="*/ 0 w 3152219"/>
              <a:gd name="connsiteY1" fmla="*/ 1508036 h 3914871"/>
              <a:gd name="connsiteX2" fmla="*/ 411685 w 3152219"/>
              <a:gd name="connsiteY2" fmla="*/ 629702 h 3914871"/>
              <a:gd name="connsiteX3" fmla="*/ 1435253 w 3152219"/>
              <a:gd name="connsiteY3" fmla="*/ 121231 h 3914871"/>
              <a:gd name="connsiteX4" fmla="*/ 1573526 w 3152219"/>
              <a:gd name="connsiteY4" fmla="*/ 0 h 3914871"/>
              <a:gd name="connsiteX5" fmla="*/ 1716965 w 3152219"/>
              <a:gd name="connsiteY5" fmla="*/ 121231 h 3914871"/>
              <a:gd name="connsiteX6" fmla="*/ 2740534 w 3152219"/>
              <a:gd name="connsiteY6" fmla="*/ 629702 h 3914871"/>
              <a:gd name="connsiteX7" fmla="*/ 3152219 w 3152219"/>
              <a:gd name="connsiteY7" fmla="*/ 1508036 h 3914871"/>
              <a:gd name="connsiteX8" fmla="*/ 3152219 w 3152219"/>
              <a:gd name="connsiteY8" fmla="*/ 3823431 h 3914871"/>
              <a:gd name="connsiteX9" fmla="*/ 91440 w 3152219"/>
              <a:gd name="connsiteY9" fmla="*/ 3914871 h 3914871"/>
              <a:gd name="connsiteX0" fmla="*/ 0 w 3152219"/>
              <a:gd name="connsiteY0" fmla="*/ 3823431 h 3823431"/>
              <a:gd name="connsiteX1" fmla="*/ 0 w 3152219"/>
              <a:gd name="connsiteY1" fmla="*/ 1508036 h 3823431"/>
              <a:gd name="connsiteX2" fmla="*/ 411685 w 3152219"/>
              <a:gd name="connsiteY2" fmla="*/ 629702 h 3823431"/>
              <a:gd name="connsiteX3" fmla="*/ 1435253 w 3152219"/>
              <a:gd name="connsiteY3" fmla="*/ 121231 h 3823431"/>
              <a:gd name="connsiteX4" fmla="*/ 1573526 w 3152219"/>
              <a:gd name="connsiteY4" fmla="*/ 0 h 3823431"/>
              <a:gd name="connsiteX5" fmla="*/ 1716965 w 3152219"/>
              <a:gd name="connsiteY5" fmla="*/ 121231 h 3823431"/>
              <a:gd name="connsiteX6" fmla="*/ 2740534 w 3152219"/>
              <a:gd name="connsiteY6" fmla="*/ 629702 h 3823431"/>
              <a:gd name="connsiteX7" fmla="*/ 3152219 w 3152219"/>
              <a:gd name="connsiteY7" fmla="*/ 1508036 h 3823431"/>
              <a:gd name="connsiteX8" fmla="*/ 3152219 w 3152219"/>
              <a:gd name="connsiteY8" fmla="*/ 3823431 h 38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2219" h="3823431">
                <a:moveTo>
                  <a:pt x="0" y="3823431"/>
                </a:moveTo>
                <a:lnTo>
                  <a:pt x="0" y="1508036"/>
                </a:lnTo>
                <a:cubicBezTo>
                  <a:pt x="0" y="1054579"/>
                  <a:pt x="128650" y="827610"/>
                  <a:pt x="411685" y="629702"/>
                </a:cubicBezTo>
                <a:cubicBezTo>
                  <a:pt x="706031" y="459168"/>
                  <a:pt x="1092391" y="386186"/>
                  <a:pt x="1435253" y="121231"/>
                </a:cubicBezTo>
                <a:lnTo>
                  <a:pt x="1573526" y="0"/>
                </a:lnTo>
                <a:lnTo>
                  <a:pt x="1716965" y="121231"/>
                </a:lnTo>
                <a:cubicBezTo>
                  <a:pt x="2059826" y="386186"/>
                  <a:pt x="2446186" y="459168"/>
                  <a:pt x="2740534" y="629702"/>
                </a:cubicBezTo>
                <a:cubicBezTo>
                  <a:pt x="3023568" y="827610"/>
                  <a:pt x="3152219" y="1054579"/>
                  <a:pt x="3152219" y="1508036"/>
                </a:cubicBezTo>
                <a:lnTo>
                  <a:pt x="3152219" y="3823431"/>
                </a:lnTo>
              </a:path>
            </a:pathLst>
          </a:custGeom>
          <a:noFill/>
          <a:ln w="25400" cap="rnd">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57465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07A88-BE8A-D9FD-610D-D8DE38608593}"/>
              </a:ext>
            </a:extLst>
          </p:cNvPr>
          <p:cNvSpPr>
            <a:spLocks noGrp="1"/>
          </p:cNvSpPr>
          <p:nvPr>
            <p:ph type="title"/>
          </p:nvPr>
        </p:nvSpPr>
        <p:spPr>
          <a:xfrm>
            <a:off x="966744" y="427449"/>
            <a:ext cx="9076329" cy="1064277"/>
          </a:xfrm>
        </p:spPr>
        <p:txBody>
          <a:bodyPr/>
          <a:lstStyle/>
          <a:p>
            <a:r>
              <a:rPr lang="en-US" dirty="0"/>
              <a:t>Sources</a:t>
            </a:r>
          </a:p>
        </p:txBody>
      </p:sp>
      <p:sp>
        <p:nvSpPr>
          <p:cNvPr id="3" name="Content Placeholder 2">
            <a:extLst>
              <a:ext uri="{FF2B5EF4-FFF2-40B4-BE49-F238E27FC236}">
                <a16:creationId xmlns:a16="http://schemas.microsoft.com/office/drawing/2014/main" id="{5867237A-A703-92DE-186E-D58C2A72760A}"/>
              </a:ext>
            </a:extLst>
          </p:cNvPr>
          <p:cNvSpPr>
            <a:spLocks noGrp="1"/>
          </p:cNvSpPr>
          <p:nvPr>
            <p:ph idx="1"/>
          </p:nvPr>
        </p:nvSpPr>
        <p:spPr>
          <a:xfrm>
            <a:off x="966744" y="1319514"/>
            <a:ext cx="9076329" cy="5370653"/>
          </a:xfrm>
        </p:spPr>
        <p:txBody>
          <a:bodyPr>
            <a:normAutofit fontScale="85000" lnSpcReduction="10000"/>
          </a:bodyPr>
          <a:lstStyle/>
          <a:p>
            <a:pPr marL="0" indent="0">
              <a:buNone/>
            </a:pPr>
            <a:r>
              <a:rPr lang="en-US" b="0" i="1" u="none" strike="noStrike" dirty="0">
                <a:solidFill>
                  <a:srgbClr val="000000"/>
                </a:solidFill>
                <a:effectLst/>
              </a:rPr>
              <a:t>The Qur’an: 7:200-201; 41:36; 9:119 and Tafsirs of Ali Unal, Said Nursi, Imam </a:t>
            </a:r>
            <a:r>
              <a:rPr lang="en-US" b="0" i="1" u="none" strike="noStrike" dirty="0" err="1">
                <a:solidFill>
                  <a:srgbClr val="000000"/>
                </a:solidFill>
                <a:effectLst/>
              </a:rPr>
              <a:t>Qurtubi</a:t>
            </a:r>
            <a:r>
              <a:rPr lang="en-US" i="1" dirty="0">
                <a:solidFill>
                  <a:srgbClr val="000000"/>
                </a:solidFill>
              </a:rPr>
              <a:t> and</a:t>
            </a:r>
            <a:r>
              <a:rPr lang="en-US" b="0" i="1" u="none" strike="noStrike" dirty="0">
                <a:solidFill>
                  <a:srgbClr val="000000"/>
                </a:solidFill>
                <a:effectLst/>
              </a:rPr>
              <a:t> Ibn </a:t>
            </a:r>
            <a:r>
              <a:rPr lang="en-US" b="0" i="1" u="none" strike="noStrike" dirty="0" err="1">
                <a:solidFill>
                  <a:srgbClr val="000000"/>
                </a:solidFill>
                <a:effectLst/>
              </a:rPr>
              <a:t>Kathir</a:t>
            </a:r>
            <a:endParaRPr lang="en-US" b="0" i="1" u="none" strike="noStrike" dirty="0">
              <a:solidFill>
                <a:srgbClr val="000000"/>
              </a:solidFill>
              <a:effectLst/>
            </a:endParaRPr>
          </a:p>
          <a:p>
            <a:pPr marL="0" indent="0">
              <a:buNone/>
            </a:pPr>
            <a:r>
              <a:rPr lang="en-US" b="0" i="1" u="none" strike="noStrike" dirty="0">
                <a:solidFill>
                  <a:srgbClr val="000000"/>
                </a:solidFill>
                <a:effectLst/>
              </a:rPr>
              <a:t>Hadith: </a:t>
            </a:r>
            <a:r>
              <a:rPr lang="en-US" b="0" i="1" u="none" strike="noStrike" dirty="0" err="1">
                <a:solidFill>
                  <a:srgbClr val="000000"/>
                </a:solidFill>
                <a:effectLst/>
              </a:rPr>
              <a:t>Tirmidhi</a:t>
            </a:r>
            <a:r>
              <a:rPr lang="en-US" b="0" i="1" u="none" strike="noStrike" dirty="0">
                <a:solidFill>
                  <a:srgbClr val="000000"/>
                </a:solidFill>
                <a:effectLst/>
              </a:rPr>
              <a:t>; Ahmad ibn </a:t>
            </a:r>
            <a:r>
              <a:rPr lang="en-US" b="0" i="1" u="none" strike="noStrike" dirty="0" err="1">
                <a:solidFill>
                  <a:srgbClr val="000000"/>
                </a:solidFill>
                <a:effectLst/>
              </a:rPr>
              <a:t>Hanbal</a:t>
            </a:r>
            <a:r>
              <a:rPr lang="en-US" b="0" i="1" u="none" strike="noStrike" dirty="0">
                <a:solidFill>
                  <a:srgbClr val="000000"/>
                </a:solidFill>
                <a:effectLst/>
              </a:rPr>
              <a:t>; An-</a:t>
            </a:r>
            <a:r>
              <a:rPr lang="en-US" b="0" i="1" u="none" strike="noStrike" dirty="0" err="1">
                <a:solidFill>
                  <a:srgbClr val="000000"/>
                </a:solidFill>
                <a:effectLst/>
              </a:rPr>
              <a:t>Nasa’I</a:t>
            </a:r>
            <a:r>
              <a:rPr lang="en-US" b="0" i="1" u="none" strike="noStrike" dirty="0">
                <a:solidFill>
                  <a:srgbClr val="000000"/>
                </a:solidFill>
                <a:effectLst/>
              </a:rPr>
              <a:t> Collections</a:t>
            </a:r>
          </a:p>
          <a:p>
            <a:pPr marL="0" indent="0">
              <a:buNone/>
            </a:pPr>
            <a:r>
              <a:rPr lang="en-US" b="0" i="1" u="none" strike="noStrike" dirty="0">
                <a:solidFill>
                  <a:srgbClr val="000000"/>
                </a:solidFill>
                <a:effectLst/>
              </a:rPr>
              <a:t>Al-Ghazali. The Alchemy of Happiness. Translated by Claud Field, Kazi Publications, 1991.</a:t>
            </a:r>
          </a:p>
          <a:p>
            <a:pPr marL="0" indent="0">
              <a:buNone/>
            </a:pPr>
            <a:r>
              <a:rPr lang="en-US" b="0" i="1" u="none" strike="noStrike" dirty="0">
                <a:solidFill>
                  <a:srgbClr val="000000"/>
                </a:solidFill>
                <a:effectLst/>
              </a:rPr>
              <a:t>Al-Ghazali. The Revival of the Religious Sciences (</a:t>
            </a:r>
            <a:r>
              <a:rPr lang="en-US" b="0" i="1" u="none" strike="noStrike" dirty="0" err="1">
                <a:solidFill>
                  <a:srgbClr val="000000"/>
                </a:solidFill>
                <a:effectLst/>
              </a:rPr>
              <a:t>Ihya</a:t>
            </a:r>
            <a:r>
              <a:rPr lang="en-US" b="0" i="1" u="none" strike="noStrike" dirty="0">
                <a:solidFill>
                  <a:srgbClr val="000000"/>
                </a:solidFill>
                <a:effectLst/>
              </a:rPr>
              <a:t> </a:t>
            </a:r>
            <a:r>
              <a:rPr lang="en-US" b="0" i="1" u="none" strike="noStrike" dirty="0" err="1">
                <a:solidFill>
                  <a:srgbClr val="000000"/>
                </a:solidFill>
                <a:effectLst/>
              </a:rPr>
              <a:t>Ulum</a:t>
            </a:r>
            <a:r>
              <a:rPr lang="en-US" b="0" i="1" u="none" strike="noStrike" dirty="0">
                <a:solidFill>
                  <a:srgbClr val="000000"/>
                </a:solidFill>
                <a:effectLst/>
              </a:rPr>
              <a:t> al-Din). Translated by Fazlur Rahman, Islamic Book Trust, 2013. Al-Ghazali. </a:t>
            </a:r>
          </a:p>
          <a:p>
            <a:pPr marL="0" indent="0">
              <a:buNone/>
            </a:pPr>
            <a:r>
              <a:rPr lang="en-US" b="0" i="1" u="none" strike="noStrike" dirty="0">
                <a:solidFill>
                  <a:srgbClr val="000000"/>
                </a:solidFill>
                <a:effectLst/>
              </a:rPr>
              <a:t>The Book of Knowledge. Translated by </a:t>
            </a:r>
            <a:r>
              <a:rPr lang="en-US" b="0" i="1" u="none" strike="noStrike" dirty="0" err="1">
                <a:solidFill>
                  <a:srgbClr val="000000"/>
                </a:solidFill>
                <a:effectLst/>
              </a:rPr>
              <a:t>Nabih</a:t>
            </a:r>
            <a:r>
              <a:rPr lang="en-US" b="0" i="1" u="none" strike="noStrike" dirty="0">
                <a:solidFill>
                  <a:srgbClr val="000000"/>
                </a:solidFill>
                <a:effectLst/>
              </a:rPr>
              <a:t> Amin Faris, Islamic Book Trust, 2009.</a:t>
            </a:r>
          </a:p>
          <a:p>
            <a:pPr marL="0" indent="0">
              <a:buNone/>
            </a:pPr>
            <a:r>
              <a:rPr lang="en-US" b="0" i="1" u="none" strike="noStrike" dirty="0">
                <a:solidFill>
                  <a:srgbClr val="000000"/>
                </a:solidFill>
                <a:effectLst/>
              </a:rPr>
              <a:t>Nursi, Said. The Words. The Seventeenth Word.</a:t>
            </a:r>
          </a:p>
          <a:p>
            <a:pPr marL="0" indent="0">
              <a:buNone/>
            </a:pPr>
            <a:r>
              <a:rPr lang="en-US" b="0" i="1" u="none" strike="noStrike" dirty="0">
                <a:solidFill>
                  <a:srgbClr val="000000"/>
                </a:solidFill>
                <a:effectLst/>
              </a:rPr>
              <a:t>Nursi, Said. </a:t>
            </a:r>
            <a:r>
              <a:rPr lang="en-US" i="1" dirty="0">
                <a:solidFill>
                  <a:srgbClr val="000000"/>
                </a:solidFill>
              </a:rPr>
              <a:t>The Gleams</a:t>
            </a:r>
            <a:r>
              <a:rPr lang="en-US" b="0" i="1" u="none" strike="noStrike" dirty="0">
                <a:solidFill>
                  <a:srgbClr val="000000"/>
                </a:solidFill>
                <a:effectLst/>
              </a:rPr>
              <a:t>. The Seventeenth Gleam, Fourteenth Note.</a:t>
            </a:r>
          </a:p>
          <a:p>
            <a:pPr marL="0" indent="0">
              <a:buNone/>
            </a:pPr>
            <a:r>
              <a:rPr lang="en-US" b="0" i="1" u="none" strike="noStrike" dirty="0">
                <a:solidFill>
                  <a:srgbClr val="000000"/>
                </a:solidFill>
                <a:effectLst/>
              </a:rPr>
              <a:t>Nursi, Said. </a:t>
            </a:r>
            <a:r>
              <a:rPr lang="en-US" i="1" dirty="0">
                <a:solidFill>
                  <a:srgbClr val="000000"/>
                </a:solidFill>
              </a:rPr>
              <a:t>The Letters</a:t>
            </a:r>
            <a:r>
              <a:rPr lang="en-US" b="0" i="1" u="none" strike="noStrike" dirty="0">
                <a:solidFill>
                  <a:srgbClr val="000000"/>
                </a:solidFill>
                <a:effectLst/>
              </a:rPr>
              <a:t>. The Sixteenth Letter, Third Point. </a:t>
            </a:r>
          </a:p>
          <a:p>
            <a:pPr marL="0" indent="0">
              <a:buNone/>
            </a:pPr>
            <a:r>
              <a:rPr lang="en-US" dirty="0"/>
              <a:t>Gulen, Fethullah. </a:t>
            </a:r>
            <a:r>
              <a:rPr lang="en-US" i="1" dirty="0"/>
              <a:t>The Essentials of the Islamic Faith</a:t>
            </a:r>
            <a:r>
              <a:rPr lang="en-US" dirty="0"/>
              <a:t>. The Fountain, 2005.</a:t>
            </a:r>
          </a:p>
          <a:p>
            <a:pPr marL="0" indent="0">
              <a:buNone/>
            </a:pPr>
            <a:r>
              <a:rPr lang="en-US" dirty="0"/>
              <a:t>Gulen, Fethullah. </a:t>
            </a:r>
            <a:r>
              <a:rPr lang="en-US" i="1" dirty="0"/>
              <a:t>Key Concepts in the Practice of Sufism</a:t>
            </a:r>
            <a:r>
              <a:rPr lang="en-US" dirty="0"/>
              <a:t>. The Fountain, 2010.</a:t>
            </a:r>
          </a:p>
          <a:p>
            <a:pPr marL="0" indent="0">
              <a:buNone/>
            </a:pPr>
            <a:r>
              <a:rPr lang="en-US" dirty="0"/>
              <a:t>Gulen, Fethullah. </a:t>
            </a:r>
            <a:r>
              <a:rPr lang="en-US" i="1" dirty="0"/>
              <a:t>Pearls of Wisdom</a:t>
            </a:r>
            <a:r>
              <a:rPr lang="en-US" dirty="0"/>
              <a:t>. The Fountain, 2005.</a:t>
            </a:r>
          </a:p>
          <a:p>
            <a:pPr marL="0" indent="0">
              <a:buNone/>
            </a:pPr>
            <a:r>
              <a:rPr lang="en-US" dirty="0"/>
              <a:t>Gulen, Fethullah. </a:t>
            </a:r>
            <a:r>
              <a:rPr lang="en-US" i="1" dirty="0" err="1"/>
              <a:t>Kırık</a:t>
            </a:r>
            <a:r>
              <a:rPr lang="en-US" i="1" dirty="0"/>
              <a:t> </a:t>
            </a:r>
            <a:r>
              <a:rPr lang="en-US" i="1" dirty="0" err="1"/>
              <a:t>Testi</a:t>
            </a:r>
            <a:r>
              <a:rPr lang="en-US" i="1" dirty="0"/>
              <a:t> 7, </a:t>
            </a:r>
            <a:r>
              <a:rPr lang="en-US" i="1" dirty="0" err="1"/>
              <a:t>Ölümsüzlük</a:t>
            </a:r>
            <a:r>
              <a:rPr lang="en-US" i="1" dirty="0"/>
              <a:t> </a:t>
            </a:r>
            <a:r>
              <a:rPr lang="en-US" i="1" dirty="0" err="1"/>
              <a:t>İksiri</a:t>
            </a:r>
            <a:r>
              <a:rPr lang="en-US" i="1" dirty="0"/>
              <a:t>, </a:t>
            </a:r>
            <a:r>
              <a:rPr lang="en-US" i="1" dirty="0" err="1"/>
              <a:t>Kırık</a:t>
            </a:r>
            <a:r>
              <a:rPr lang="en-US" i="1" dirty="0"/>
              <a:t> </a:t>
            </a:r>
            <a:r>
              <a:rPr lang="en-US" i="1" dirty="0" err="1"/>
              <a:t>Testi</a:t>
            </a:r>
            <a:r>
              <a:rPr lang="en-US" i="1" dirty="0"/>
              <a:t> 4, </a:t>
            </a:r>
            <a:r>
              <a:rPr lang="en-US" i="1" dirty="0" err="1"/>
              <a:t>Ümit</a:t>
            </a:r>
            <a:r>
              <a:rPr lang="en-US" i="1" dirty="0"/>
              <a:t> </a:t>
            </a:r>
            <a:r>
              <a:rPr lang="en-US" i="1" dirty="0" err="1"/>
              <a:t>Burcu</a:t>
            </a:r>
            <a:r>
              <a:rPr lang="en-US" i="1" dirty="0"/>
              <a:t>, </a:t>
            </a:r>
            <a:r>
              <a:rPr lang="en-US" i="1" dirty="0" err="1"/>
              <a:t>Kırık</a:t>
            </a:r>
            <a:r>
              <a:rPr lang="en-US" i="1" dirty="0"/>
              <a:t> </a:t>
            </a:r>
            <a:r>
              <a:rPr lang="en-US" i="1" dirty="0" err="1"/>
              <a:t>Testi</a:t>
            </a:r>
            <a:r>
              <a:rPr lang="en-US" i="1" dirty="0"/>
              <a:t> 14, </a:t>
            </a:r>
            <a:r>
              <a:rPr lang="en-US" i="1" dirty="0" err="1"/>
              <a:t>Buhranlı</a:t>
            </a:r>
            <a:r>
              <a:rPr lang="en-US" i="1" dirty="0"/>
              <a:t> </a:t>
            </a:r>
            <a:r>
              <a:rPr lang="en-US" i="1" dirty="0" err="1"/>
              <a:t>Günler</a:t>
            </a:r>
            <a:r>
              <a:rPr lang="en-US" i="1" dirty="0"/>
              <a:t> </a:t>
            </a:r>
            <a:r>
              <a:rPr lang="en-US" i="1" dirty="0" err="1"/>
              <a:t>Ümit</a:t>
            </a:r>
            <a:r>
              <a:rPr lang="en-US" i="1" dirty="0"/>
              <a:t> </a:t>
            </a:r>
            <a:r>
              <a:rPr lang="en-US" i="1" dirty="0" err="1"/>
              <a:t>Atlasımız</a:t>
            </a:r>
            <a:r>
              <a:rPr lang="en-US" i="1" dirty="0"/>
              <a:t>, </a:t>
            </a:r>
            <a:r>
              <a:rPr lang="en-US" i="1" dirty="0" err="1"/>
              <a:t>Kırık</a:t>
            </a:r>
            <a:r>
              <a:rPr lang="en-US" i="1" dirty="0"/>
              <a:t> </a:t>
            </a:r>
            <a:r>
              <a:rPr lang="en-US" i="1" dirty="0" err="1"/>
              <a:t>Testi</a:t>
            </a:r>
            <a:r>
              <a:rPr lang="en-US" i="1" dirty="0"/>
              <a:t> 12, </a:t>
            </a:r>
            <a:r>
              <a:rPr lang="en-US" i="1" dirty="0" err="1"/>
              <a:t>Yenilenme</a:t>
            </a:r>
            <a:r>
              <a:rPr lang="en-US" i="1" dirty="0"/>
              <a:t> </a:t>
            </a:r>
            <a:r>
              <a:rPr lang="en-US" i="1" dirty="0" err="1"/>
              <a:t>Cehdi</a:t>
            </a:r>
            <a:r>
              <a:rPr lang="en-US" i="1" dirty="0"/>
              <a:t>, </a:t>
            </a:r>
            <a:r>
              <a:rPr lang="en-US" i="1" dirty="0" err="1"/>
              <a:t>Kırık</a:t>
            </a:r>
            <a:r>
              <a:rPr lang="en-US" i="1" dirty="0"/>
              <a:t> </a:t>
            </a:r>
            <a:r>
              <a:rPr lang="en-US" i="1" dirty="0" err="1"/>
              <a:t>Testi</a:t>
            </a:r>
            <a:r>
              <a:rPr lang="en-US" i="1" dirty="0"/>
              <a:t> 3, </a:t>
            </a:r>
            <a:r>
              <a:rPr lang="en-US" i="1" dirty="0" err="1"/>
              <a:t>Gurbet</a:t>
            </a:r>
            <a:r>
              <a:rPr lang="en-US" i="1" dirty="0"/>
              <a:t> </a:t>
            </a:r>
            <a:r>
              <a:rPr lang="en-US" i="1" dirty="0" err="1"/>
              <a:t>Ufukları</a:t>
            </a:r>
            <a:r>
              <a:rPr lang="en-US" dirty="0"/>
              <a:t>.</a:t>
            </a:r>
            <a:endParaRPr lang="en-US" b="0" i="1" u="none" strike="noStrike" dirty="0">
              <a:solidFill>
                <a:srgbClr val="000000"/>
              </a:solidFill>
              <a:effectLst/>
            </a:endParaRPr>
          </a:p>
        </p:txBody>
      </p:sp>
    </p:spTree>
    <p:extLst>
      <p:ext uri="{BB962C8B-B14F-4D97-AF65-F5344CB8AC3E}">
        <p14:creationId xmlns:p14="http://schemas.microsoft.com/office/powerpoint/2010/main" val="2630723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20F34D-14DF-4A47-B2BB-1E4C2FE0E9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35C69F-F64B-2E9B-17DA-CF20062A9354}"/>
              </a:ext>
            </a:extLst>
          </p:cNvPr>
          <p:cNvSpPr>
            <a:spLocks noGrp="1"/>
          </p:cNvSpPr>
          <p:nvPr>
            <p:ph type="title"/>
          </p:nvPr>
        </p:nvSpPr>
        <p:spPr>
          <a:xfrm>
            <a:off x="960120" y="960120"/>
            <a:ext cx="7882938" cy="1508760"/>
          </a:xfrm>
        </p:spPr>
        <p:txBody>
          <a:bodyPr anchor="ctr">
            <a:normAutofit/>
          </a:bodyPr>
          <a:lstStyle/>
          <a:p>
            <a:r>
              <a:rPr lang="en-US" dirty="0"/>
              <a:t>Divine Subtlety: </a:t>
            </a:r>
            <a:r>
              <a:rPr lang="en-US" dirty="0" err="1"/>
              <a:t>Latife-i</a:t>
            </a:r>
            <a:r>
              <a:rPr lang="en-US" dirty="0"/>
              <a:t> </a:t>
            </a:r>
            <a:r>
              <a:rPr lang="en-US" dirty="0" err="1"/>
              <a:t>Rabbaniye</a:t>
            </a:r>
            <a:r>
              <a:rPr lang="en-US" dirty="0"/>
              <a:t> </a:t>
            </a:r>
          </a:p>
        </p:txBody>
      </p:sp>
      <p:sp>
        <p:nvSpPr>
          <p:cNvPr id="3" name="Content Placeholder 2">
            <a:extLst>
              <a:ext uri="{FF2B5EF4-FFF2-40B4-BE49-F238E27FC236}">
                <a16:creationId xmlns:a16="http://schemas.microsoft.com/office/drawing/2014/main" id="{A92CCDA7-E5E5-539F-7C79-CB2AA8A10C0B}"/>
              </a:ext>
            </a:extLst>
          </p:cNvPr>
          <p:cNvSpPr>
            <a:spLocks noGrp="1"/>
          </p:cNvSpPr>
          <p:nvPr>
            <p:ph idx="1"/>
          </p:nvPr>
        </p:nvSpPr>
        <p:spPr>
          <a:xfrm>
            <a:off x="952499" y="2468880"/>
            <a:ext cx="6308811" cy="3893763"/>
          </a:xfrm>
        </p:spPr>
        <p:txBody>
          <a:bodyPr anchor="t">
            <a:normAutofit/>
          </a:bodyPr>
          <a:lstStyle/>
          <a:p>
            <a:pPr marL="617220" lvl="1" indent="-342900">
              <a:lnSpc>
                <a:spcPct val="100000"/>
              </a:lnSpc>
              <a:buAutoNum type="arabicPeriod"/>
            </a:pPr>
            <a:r>
              <a:rPr lang="en-US" sz="1600" b="1" dirty="0"/>
              <a:t>Spiritual Perception &amp; Insight </a:t>
            </a:r>
          </a:p>
          <a:p>
            <a:pPr marL="891540" lvl="2" indent="-342900">
              <a:lnSpc>
                <a:spcPct val="100000"/>
              </a:lnSpc>
            </a:pPr>
            <a:r>
              <a:rPr lang="en-US" dirty="0"/>
              <a:t>Spiritual Perception: The ability to sense and recognize the presence and attributes of Allah in everyday life and in the universe.</a:t>
            </a:r>
          </a:p>
          <a:p>
            <a:pPr marL="891540" lvl="2" indent="-342900">
              <a:lnSpc>
                <a:spcPct val="100000"/>
              </a:lnSpc>
            </a:pPr>
            <a:r>
              <a:rPr lang="en-US" dirty="0"/>
              <a:t>Spiritual Insight: The deep understanding and inner knowledge that comes from a heightened spiritual awareness.</a:t>
            </a:r>
          </a:p>
          <a:p>
            <a:pPr marL="617220" lvl="1" indent="-342900">
              <a:lnSpc>
                <a:spcPct val="100000"/>
              </a:lnSpc>
              <a:buAutoNum type="arabicPeriod"/>
            </a:pPr>
            <a:r>
              <a:rPr lang="en-US" sz="1600" b="1" dirty="0"/>
              <a:t>The Role of </a:t>
            </a:r>
            <a:r>
              <a:rPr lang="en-US" sz="1600" b="1" dirty="0" err="1"/>
              <a:t>Latife-i</a:t>
            </a:r>
            <a:r>
              <a:rPr lang="en-US" sz="1600" b="1" dirty="0"/>
              <a:t> </a:t>
            </a:r>
            <a:r>
              <a:rPr lang="en-US" sz="1600" b="1" dirty="0" err="1"/>
              <a:t>Rabbaniye</a:t>
            </a:r>
            <a:r>
              <a:rPr lang="en-US" sz="1600" b="1" dirty="0"/>
              <a:t> </a:t>
            </a:r>
          </a:p>
          <a:p>
            <a:pPr marL="891540" lvl="2" indent="-342900">
              <a:lnSpc>
                <a:spcPct val="100000"/>
              </a:lnSpc>
            </a:pPr>
            <a:r>
              <a:rPr lang="en-US" dirty="0"/>
              <a:t>Witnessing Allah (</a:t>
            </a:r>
            <a:r>
              <a:rPr lang="en-US" i="1" dirty="0" err="1"/>
              <a:t>Müşahedetullah</a:t>
            </a:r>
            <a:r>
              <a:rPr lang="en-US" dirty="0"/>
              <a:t>): The primary goal of Divine Subtlety is to witness and experience Allah’s presence. This goes beyond intellectual knowledge and enters the realm of direct, personal experience.</a:t>
            </a:r>
          </a:p>
          <a:p>
            <a:pPr marL="891540" lvl="2" indent="-342900">
              <a:lnSpc>
                <a:spcPct val="100000"/>
              </a:lnSpc>
            </a:pPr>
            <a:r>
              <a:rPr lang="en-US" dirty="0"/>
              <a:t>Connecting with the Divine: This subtlety allows for a personal and profound connection with Allah, enhancing one’s faith and devotion.</a:t>
            </a:r>
          </a:p>
        </p:txBody>
      </p:sp>
      <p:pic>
        <p:nvPicPr>
          <p:cNvPr id="5" name="Picture 4" descr="A group of pink and yellow flowers&#10;&#10;Description automatically generated">
            <a:extLst>
              <a:ext uri="{FF2B5EF4-FFF2-40B4-BE49-F238E27FC236}">
                <a16:creationId xmlns:a16="http://schemas.microsoft.com/office/drawing/2014/main" id="{342BE209-A225-B4B2-9339-397106E7C8D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6392" r="12265" b="-1"/>
          <a:stretch/>
        </p:blipFill>
        <p:spPr>
          <a:xfrm>
            <a:off x="9327801" y="578180"/>
            <a:ext cx="2249810" cy="3044131"/>
          </a:xfrm>
          <a:custGeom>
            <a:avLst/>
            <a:gdLst/>
            <a:ahLst/>
            <a:cxnLst/>
            <a:rect l="l" t="t" r="r" b="b"/>
            <a:pathLst>
              <a:path w="2249810" h="3044131">
                <a:moveTo>
                  <a:pt x="1126749" y="0"/>
                </a:moveTo>
                <a:lnTo>
                  <a:pt x="1225438" y="86525"/>
                </a:lnTo>
                <a:cubicBezTo>
                  <a:pt x="1470146" y="275630"/>
                  <a:pt x="1745900" y="327719"/>
                  <a:pt x="1955981" y="449433"/>
                </a:cubicBezTo>
                <a:cubicBezTo>
                  <a:pt x="2157990" y="590684"/>
                  <a:pt x="2249810" y="752678"/>
                  <a:pt x="2249810" y="1076320"/>
                </a:cubicBezTo>
                <a:lnTo>
                  <a:pt x="2249810" y="1172210"/>
                </a:lnTo>
                <a:lnTo>
                  <a:pt x="2249810" y="1445920"/>
                </a:lnTo>
                <a:lnTo>
                  <a:pt x="2249810" y="1598212"/>
                </a:lnTo>
                <a:lnTo>
                  <a:pt x="2249810" y="1807917"/>
                </a:lnTo>
                <a:lnTo>
                  <a:pt x="2249810" y="1967812"/>
                </a:lnTo>
                <a:cubicBezTo>
                  <a:pt x="2249810" y="2291454"/>
                  <a:pt x="2157989" y="2453447"/>
                  <a:pt x="1955981" y="2594699"/>
                </a:cubicBezTo>
                <a:cubicBezTo>
                  <a:pt x="1745898" y="2716412"/>
                  <a:pt x="1470144" y="2768501"/>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p:spPr>
      </p:pic>
      <p:pic>
        <p:nvPicPr>
          <p:cNvPr id="7" name="Picture 6" descr="A close-up of a flower&#10;&#10;Description automatically generated">
            <a:extLst>
              <a:ext uri="{FF2B5EF4-FFF2-40B4-BE49-F238E27FC236}">
                <a16:creationId xmlns:a16="http://schemas.microsoft.com/office/drawing/2014/main" id="{DB6FE85F-0FC3-357F-E64B-843780FBB444}"/>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4446" r="26776" b="2"/>
          <a:stretch/>
        </p:blipFill>
        <p:spPr>
          <a:xfrm>
            <a:off x="8108667" y="3235700"/>
            <a:ext cx="2249810" cy="3044131"/>
          </a:xfrm>
          <a:custGeom>
            <a:avLst/>
            <a:gdLst/>
            <a:ahLst/>
            <a:cxnLst/>
            <a:rect l="l" t="t" r="r" b="b"/>
            <a:pathLst>
              <a:path w="2249810" h="3044131">
                <a:moveTo>
                  <a:pt x="1126749" y="0"/>
                </a:moveTo>
                <a:lnTo>
                  <a:pt x="1225438" y="86525"/>
                </a:lnTo>
                <a:cubicBezTo>
                  <a:pt x="1470146" y="275630"/>
                  <a:pt x="1745900" y="327719"/>
                  <a:pt x="1955981" y="449433"/>
                </a:cubicBezTo>
                <a:cubicBezTo>
                  <a:pt x="2157990" y="590684"/>
                  <a:pt x="2249810" y="752678"/>
                  <a:pt x="2249810" y="1076319"/>
                </a:cubicBezTo>
                <a:lnTo>
                  <a:pt x="2249810" y="1172210"/>
                </a:lnTo>
                <a:lnTo>
                  <a:pt x="2249810" y="1445920"/>
                </a:lnTo>
                <a:lnTo>
                  <a:pt x="2249810" y="1598212"/>
                </a:lnTo>
                <a:lnTo>
                  <a:pt x="2249810" y="1807917"/>
                </a:lnTo>
                <a:lnTo>
                  <a:pt x="2249810" y="1967812"/>
                </a:lnTo>
                <a:cubicBezTo>
                  <a:pt x="2249810" y="2291454"/>
                  <a:pt x="2157989" y="2453447"/>
                  <a:pt x="1955981" y="2594699"/>
                </a:cubicBezTo>
                <a:cubicBezTo>
                  <a:pt x="1745898" y="2716412"/>
                  <a:pt x="1470144" y="2768501"/>
                  <a:pt x="1225436" y="2957606"/>
                </a:cubicBezTo>
                <a:lnTo>
                  <a:pt x="1123061" y="3044131"/>
                </a:lnTo>
                <a:lnTo>
                  <a:pt x="1024372" y="2957606"/>
                </a:lnTo>
                <a:cubicBezTo>
                  <a:pt x="779664" y="2768501"/>
                  <a:pt x="503911" y="2716412"/>
                  <a:pt x="293829" y="2594699"/>
                </a:cubicBezTo>
                <a:cubicBezTo>
                  <a:pt x="91821" y="2453447"/>
                  <a:pt x="0" y="2291454"/>
                  <a:pt x="0" y="1967812"/>
                </a:cubicBezTo>
                <a:lnTo>
                  <a:pt x="0" y="1807917"/>
                </a:lnTo>
                <a:lnTo>
                  <a:pt x="0" y="1598212"/>
                </a:lnTo>
                <a:lnTo>
                  <a:pt x="0" y="1445920"/>
                </a:lnTo>
                <a:lnTo>
                  <a:pt x="0" y="1172210"/>
                </a:lnTo>
                <a:lnTo>
                  <a:pt x="0" y="1076319"/>
                </a:lnTo>
                <a:cubicBezTo>
                  <a:pt x="0" y="752678"/>
                  <a:pt x="91821" y="590684"/>
                  <a:pt x="293829" y="449433"/>
                </a:cubicBezTo>
                <a:cubicBezTo>
                  <a:pt x="503912" y="327719"/>
                  <a:pt x="779665" y="275630"/>
                  <a:pt x="1024374" y="86525"/>
                </a:cubicBezTo>
                <a:close/>
              </a:path>
            </a:pathLst>
          </a:custGeom>
        </p:spPr>
      </p:pic>
      <p:sp>
        <p:nvSpPr>
          <p:cNvPr id="14" name="Freeform: Shape 13">
            <a:extLst>
              <a:ext uri="{FF2B5EF4-FFF2-40B4-BE49-F238E27FC236}">
                <a16:creationId xmlns:a16="http://schemas.microsoft.com/office/drawing/2014/main" id="{45FC6654-C9B7-4EF1-B841-E3FA52C91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7462" y="3152886"/>
            <a:ext cx="2372219"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DA488F8-AF2D-4CDB-89A3-29841F2B1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64174" y="495366"/>
            <a:ext cx="2372219"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72817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20F34D-14DF-4A47-B2BB-1E4C2FE0E9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35C69F-F64B-2E9B-17DA-CF20062A9354}"/>
              </a:ext>
            </a:extLst>
          </p:cNvPr>
          <p:cNvSpPr>
            <a:spLocks noGrp="1"/>
          </p:cNvSpPr>
          <p:nvPr>
            <p:ph type="title"/>
          </p:nvPr>
        </p:nvSpPr>
        <p:spPr>
          <a:xfrm>
            <a:off x="960120" y="960120"/>
            <a:ext cx="7748447" cy="1508760"/>
          </a:xfrm>
        </p:spPr>
        <p:txBody>
          <a:bodyPr anchor="ctr">
            <a:normAutofit/>
          </a:bodyPr>
          <a:lstStyle/>
          <a:p>
            <a:r>
              <a:rPr lang="en-US" dirty="0"/>
              <a:t>Characteristics of </a:t>
            </a:r>
            <a:r>
              <a:rPr lang="en-US" dirty="0" err="1"/>
              <a:t>Latife-i</a:t>
            </a:r>
            <a:r>
              <a:rPr lang="en-US" dirty="0"/>
              <a:t> </a:t>
            </a:r>
            <a:r>
              <a:rPr lang="en-US" dirty="0" err="1"/>
              <a:t>Rabbaniye</a:t>
            </a:r>
            <a:r>
              <a:rPr lang="en-US" dirty="0"/>
              <a:t> </a:t>
            </a:r>
          </a:p>
        </p:txBody>
      </p:sp>
      <p:sp>
        <p:nvSpPr>
          <p:cNvPr id="3" name="Content Placeholder 2">
            <a:extLst>
              <a:ext uri="{FF2B5EF4-FFF2-40B4-BE49-F238E27FC236}">
                <a16:creationId xmlns:a16="http://schemas.microsoft.com/office/drawing/2014/main" id="{A92CCDA7-E5E5-539F-7C79-CB2AA8A10C0B}"/>
              </a:ext>
            </a:extLst>
          </p:cNvPr>
          <p:cNvSpPr>
            <a:spLocks noGrp="1"/>
          </p:cNvSpPr>
          <p:nvPr>
            <p:ph idx="1"/>
          </p:nvPr>
        </p:nvSpPr>
        <p:spPr>
          <a:xfrm>
            <a:off x="952499" y="2187615"/>
            <a:ext cx="6308811" cy="3970117"/>
          </a:xfrm>
        </p:spPr>
        <p:txBody>
          <a:bodyPr anchor="t">
            <a:normAutofit fontScale="85000" lnSpcReduction="10000"/>
          </a:bodyPr>
          <a:lstStyle/>
          <a:p>
            <a:pPr marL="617220" lvl="1" indent="-342900">
              <a:lnSpc>
                <a:spcPct val="100000"/>
              </a:lnSpc>
              <a:buAutoNum type="arabicPeriod"/>
            </a:pPr>
            <a:r>
              <a:rPr lang="en-US" sz="1600" b="1" dirty="0"/>
              <a:t>Refinement </a:t>
            </a:r>
          </a:p>
          <a:p>
            <a:pPr marL="891540" lvl="2" indent="-342900">
              <a:lnSpc>
                <a:spcPct val="100000"/>
              </a:lnSpc>
            </a:pPr>
            <a:r>
              <a:rPr lang="en-US" dirty="0"/>
              <a:t>Subtlety: As the name suggests, </a:t>
            </a:r>
            <a:r>
              <a:rPr lang="en-US" dirty="0" err="1"/>
              <a:t>Latîfe-i</a:t>
            </a:r>
            <a:r>
              <a:rPr lang="en-US" dirty="0"/>
              <a:t> </a:t>
            </a:r>
            <a:r>
              <a:rPr lang="en-US" dirty="0" err="1"/>
              <a:t>Rabbâniye</a:t>
            </a:r>
            <a:r>
              <a:rPr lang="en-US" dirty="0"/>
              <a:t> is subtle and delicate, often requiring refinement and purification of the heart to fully perceive it</a:t>
            </a:r>
          </a:p>
          <a:p>
            <a:pPr marL="891540" lvl="2" indent="-342900">
              <a:lnSpc>
                <a:spcPct val="100000"/>
              </a:lnSpc>
            </a:pPr>
            <a:r>
              <a:rPr lang="en-US" dirty="0"/>
              <a:t>Purity: To access this level of spirituality, one must strive for inner purity, removing negative influences and focusing on divine attributes.</a:t>
            </a:r>
          </a:p>
          <a:p>
            <a:pPr marL="617220" lvl="1" indent="-342900">
              <a:lnSpc>
                <a:spcPct val="100000"/>
              </a:lnSpc>
              <a:buAutoNum type="arabicPeriod"/>
            </a:pPr>
            <a:r>
              <a:rPr lang="en-US" sz="1600" b="1" dirty="0"/>
              <a:t>Sensitivity </a:t>
            </a:r>
          </a:p>
          <a:p>
            <a:pPr marL="891540" lvl="2" indent="-342900">
              <a:lnSpc>
                <a:spcPct val="100000"/>
              </a:lnSpc>
            </a:pPr>
            <a:r>
              <a:rPr lang="en-US" dirty="0"/>
              <a:t>Awareness: This subtlety heightens one’s awareness of the spiritual dimensions of existence, making one more attuned to the signs of Allah in the world.</a:t>
            </a:r>
          </a:p>
          <a:p>
            <a:pPr marL="891540" lvl="2" indent="-342900">
              <a:lnSpc>
                <a:spcPct val="100000"/>
              </a:lnSpc>
            </a:pPr>
            <a:r>
              <a:rPr lang="en-US" dirty="0"/>
              <a:t>Sensitivity to the Divine: It makes a person more sensitive to spiritual experiences, leading to a deeper sense of awe and reverence for Allah.</a:t>
            </a:r>
          </a:p>
          <a:p>
            <a:pPr marL="617220" lvl="1" indent="-342900">
              <a:lnSpc>
                <a:spcPct val="100000"/>
              </a:lnSpc>
              <a:buAutoNum type="arabicPeriod"/>
            </a:pPr>
            <a:r>
              <a:rPr lang="en-US" sz="1600" b="1" dirty="0"/>
              <a:t>Inner Knowledge </a:t>
            </a:r>
          </a:p>
          <a:p>
            <a:pPr marL="891540" lvl="2" indent="-342900">
              <a:lnSpc>
                <a:spcPct val="100000"/>
              </a:lnSpc>
            </a:pPr>
            <a:r>
              <a:rPr lang="en-US" dirty="0"/>
              <a:t>Intuitive Understanding: Divine Subtlety provides an intuitive understanding of spiritual truths that may not be accessible through ordinary intellectual means.</a:t>
            </a:r>
          </a:p>
          <a:p>
            <a:pPr marL="891540" lvl="2" indent="-342900">
              <a:lnSpc>
                <a:spcPct val="100000"/>
              </a:lnSpc>
            </a:pPr>
            <a:r>
              <a:rPr lang="en-US" dirty="0"/>
              <a:t>Inner Wisdom: It encompasses inner wisdom that guides a person in their spiritual journey and everyday decisions.</a:t>
            </a:r>
          </a:p>
        </p:txBody>
      </p:sp>
      <p:pic>
        <p:nvPicPr>
          <p:cNvPr id="7" name="Picture 6" descr="A close up of pink flowers&#10;&#10;Description automatically generated">
            <a:extLst>
              <a:ext uri="{FF2B5EF4-FFF2-40B4-BE49-F238E27FC236}">
                <a16:creationId xmlns:a16="http://schemas.microsoft.com/office/drawing/2014/main" id="{6072EB89-2A63-30B6-0828-86F1512900C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9984" r="18883" b="2"/>
          <a:stretch/>
        </p:blipFill>
        <p:spPr>
          <a:xfrm>
            <a:off x="9327801" y="578180"/>
            <a:ext cx="2249810" cy="3044131"/>
          </a:xfrm>
          <a:custGeom>
            <a:avLst/>
            <a:gdLst/>
            <a:ahLst/>
            <a:cxnLst/>
            <a:rect l="l" t="t" r="r" b="b"/>
            <a:pathLst>
              <a:path w="2249810" h="3044131">
                <a:moveTo>
                  <a:pt x="1126749" y="0"/>
                </a:moveTo>
                <a:lnTo>
                  <a:pt x="1225438" y="86525"/>
                </a:lnTo>
                <a:cubicBezTo>
                  <a:pt x="1470146" y="275630"/>
                  <a:pt x="1745900" y="327719"/>
                  <a:pt x="1955981" y="449433"/>
                </a:cubicBezTo>
                <a:cubicBezTo>
                  <a:pt x="2157990" y="590684"/>
                  <a:pt x="2249810" y="752678"/>
                  <a:pt x="2249810" y="1076320"/>
                </a:cubicBezTo>
                <a:lnTo>
                  <a:pt x="2249810" y="1172210"/>
                </a:lnTo>
                <a:lnTo>
                  <a:pt x="2249810" y="1445920"/>
                </a:lnTo>
                <a:lnTo>
                  <a:pt x="2249810" y="1598212"/>
                </a:lnTo>
                <a:lnTo>
                  <a:pt x="2249810" y="1807917"/>
                </a:lnTo>
                <a:lnTo>
                  <a:pt x="2249810" y="1967812"/>
                </a:lnTo>
                <a:cubicBezTo>
                  <a:pt x="2249810" y="2291454"/>
                  <a:pt x="2157989" y="2453447"/>
                  <a:pt x="1955981" y="2594699"/>
                </a:cubicBezTo>
                <a:cubicBezTo>
                  <a:pt x="1745898" y="2716412"/>
                  <a:pt x="1470144" y="2768501"/>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p:spPr>
      </p:pic>
      <p:pic>
        <p:nvPicPr>
          <p:cNvPr id="5" name="Picture 4" descr="A close-up of a pink rose&#10;&#10;Description automatically generated">
            <a:extLst>
              <a:ext uri="{FF2B5EF4-FFF2-40B4-BE49-F238E27FC236}">
                <a16:creationId xmlns:a16="http://schemas.microsoft.com/office/drawing/2014/main" id="{049502B8-5968-6323-C201-95237963B3F5}"/>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9457" r="25112" b="-1"/>
          <a:stretch/>
        </p:blipFill>
        <p:spPr>
          <a:xfrm>
            <a:off x="8108667" y="3235700"/>
            <a:ext cx="2249810" cy="3044131"/>
          </a:xfrm>
          <a:custGeom>
            <a:avLst/>
            <a:gdLst/>
            <a:ahLst/>
            <a:cxnLst/>
            <a:rect l="l" t="t" r="r" b="b"/>
            <a:pathLst>
              <a:path w="2249810" h="3044131">
                <a:moveTo>
                  <a:pt x="1126749" y="0"/>
                </a:moveTo>
                <a:lnTo>
                  <a:pt x="1225438" y="86525"/>
                </a:lnTo>
                <a:cubicBezTo>
                  <a:pt x="1470146" y="275630"/>
                  <a:pt x="1745900" y="327719"/>
                  <a:pt x="1955981" y="449433"/>
                </a:cubicBezTo>
                <a:cubicBezTo>
                  <a:pt x="2157990" y="590684"/>
                  <a:pt x="2249810" y="752678"/>
                  <a:pt x="2249810" y="1076319"/>
                </a:cubicBezTo>
                <a:lnTo>
                  <a:pt x="2249810" y="1172210"/>
                </a:lnTo>
                <a:lnTo>
                  <a:pt x="2249810" y="1445920"/>
                </a:lnTo>
                <a:lnTo>
                  <a:pt x="2249810" y="1598212"/>
                </a:lnTo>
                <a:lnTo>
                  <a:pt x="2249810" y="1807917"/>
                </a:lnTo>
                <a:lnTo>
                  <a:pt x="2249810" y="1967812"/>
                </a:lnTo>
                <a:cubicBezTo>
                  <a:pt x="2249810" y="2291454"/>
                  <a:pt x="2157989" y="2453447"/>
                  <a:pt x="1955981" y="2594699"/>
                </a:cubicBezTo>
                <a:cubicBezTo>
                  <a:pt x="1745898" y="2716412"/>
                  <a:pt x="1470144" y="2768501"/>
                  <a:pt x="1225436" y="2957606"/>
                </a:cubicBezTo>
                <a:lnTo>
                  <a:pt x="1123061" y="3044131"/>
                </a:lnTo>
                <a:lnTo>
                  <a:pt x="1024372" y="2957606"/>
                </a:lnTo>
                <a:cubicBezTo>
                  <a:pt x="779664" y="2768501"/>
                  <a:pt x="503911" y="2716412"/>
                  <a:pt x="293829" y="2594699"/>
                </a:cubicBezTo>
                <a:cubicBezTo>
                  <a:pt x="91821" y="2453447"/>
                  <a:pt x="0" y="2291454"/>
                  <a:pt x="0" y="1967812"/>
                </a:cubicBezTo>
                <a:lnTo>
                  <a:pt x="0" y="1807917"/>
                </a:lnTo>
                <a:lnTo>
                  <a:pt x="0" y="1598212"/>
                </a:lnTo>
                <a:lnTo>
                  <a:pt x="0" y="1445920"/>
                </a:lnTo>
                <a:lnTo>
                  <a:pt x="0" y="1172210"/>
                </a:lnTo>
                <a:lnTo>
                  <a:pt x="0" y="1076319"/>
                </a:lnTo>
                <a:cubicBezTo>
                  <a:pt x="0" y="752678"/>
                  <a:pt x="91821" y="590684"/>
                  <a:pt x="293829" y="449433"/>
                </a:cubicBezTo>
                <a:cubicBezTo>
                  <a:pt x="503912" y="327719"/>
                  <a:pt x="779665" y="275630"/>
                  <a:pt x="1024374" y="86525"/>
                </a:cubicBezTo>
                <a:close/>
              </a:path>
            </a:pathLst>
          </a:custGeom>
        </p:spPr>
      </p:pic>
      <p:sp>
        <p:nvSpPr>
          <p:cNvPr id="14" name="Freeform: Shape 13">
            <a:extLst>
              <a:ext uri="{FF2B5EF4-FFF2-40B4-BE49-F238E27FC236}">
                <a16:creationId xmlns:a16="http://schemas.microsoft.com/office/drawing/2014/main" id="{45FC6654-C9B7-4EF1-B841-E3FA52C91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7462" y="3152886"/>
            <a:ext cx="2372219"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DA488F8-AF2D-4CDB-89A3-29841F2B1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64174" y="495366"/>
            <a:ext cx="2372219"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09412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5305C3-9940-4541-9DEE-9AE9C3EA6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41AC345-EF35-499A-B575-4837FEF46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594" y="841778"/>
            <a:ext cx="3876811" cy="5127565"/>
          </a:xfrm>
          <a:custGeom>
            <a:avLst/>
            <a:gdLst>
              <a:gd name="connsiteX0" fmla="*/ 1941583 w 3876811"/>
              <a:gd name="connsiteY0" fmla="*/ 0 h 5127565"/>
              <a:gd name="connsiteX1" fmla="*/ 2111641 w 3876811"/>
              <a:gd name="connsiteY1" fmla="*/ 149098 h 5127565"/>
              <a:gd name="connsiteX2" fmla="*/ 3370494 w 3876811"/>
              <a:gd name="connsiteY2" fmla="*/ 774450 h 5127565"/>
              <a:gd name="connsiteX3" fmla="*/ 3876811 w 3876811"/>
              <a:gd name="connsiteY3" fmla="*/ 1854685 h 5127565"/>
              <a:gd name="connsiteX4" fmla="*/ 3876810 w 3876811"/>
              <a:gd name="connsiteY4" fmla="*/ 2507216 h 5127565"/>
              <a:gd name="connsiteX5" fmla="*/ 3872563 w 3876811"/>
              <a:gd name="connsiteY5" fmla="*/ 5127565 h 5127565"/>
              <a:gd name="connsiteX6" fmla="*/ 4248 w 3876811"/>
              <a:gd name="connsiteY6" fmla="*/ 5127565 h 5127565"/>
              <a:gd name="connsiteX7" fmla="*/ 0 w 3876811"/>
              <a:gd name="connsiteY7" fmla="*/ 2507216 h 5127565"/>
              <a:gd name="connsiteX8" fmla="*/ 1 w 3876811"/>
              <a:gd name="connsiteY8" fmla="*/ 1854685 h 5127565"/>
              <a:gd name="connsiteX9" fmla="*/ 506320 w 3876811"/>
              <a:gd name="connsiteY9" fmla="*/ 774450 h 5127565"/>
              <a:gd name="connsiteX10" fmla="*/ 1765173 w 3876811"/>
              <a:gd name="connsiteY10" fmla="*/ 149098 h 51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C071BDA1-F0B0-41DF-BC28-7DDA5D3CD7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7" y="759617"/>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9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FE8F130-41C9-A55A-DEC3-6E4D61DBC043}"/>
              </a:ext>
            </a:extLst>
          </p:cNvPr>
          <p:cNvSpPr>
            <a:spLocks noGrp="1"/>
          </p:cNvSpPr>
          <p:nvPr>
            <p:ph type="title"/>
          </p:nvPr>
        </p:nvSpPr>
        <p:spPr>
          <a:xfrm>
            <a:off x="1476531" y="2300991"/>
            <a:ext cx="3117954" cy="2878111"/>
          </a:xfrm>
        </p:spPr>
        <p:txBody>
          <a:bodyPr>
            <a:normAutofit/>
          </a:bodyPr>
          <a:lstStyle/>
          <a:p>
            <a:pPr algn="ctr"/>
            <a:r>
              <a:rPr lang="en-US" dirty="0"/>
              <a:t>Psychological Benefits of </a:t>
            </a:r>
            <a:r>
              <a:rPr lang="en-US" dirty="0" err="1"/>
              <a:t>Latife-i</a:t>
            </a:r>
            <a:r>
              <a:rPr lang="en-US" dirty="0"/>
              <a:t> </a:t>
            </a:r>
            <a:r>
              <a:rPr lang="en-US" dirty="0" err="1"/>
              <a:t>Rabbaniye</a:t>
            </a:r>
            <a:endParaRPr lang="en-US"/>
          </a:p>
        </p:txBody>
      </p:sp>
      <p:graphicFrame>
        <p:nvGraphicFramePr>
          <p:cNvPr id="5" name="Content Placeholder 2">
            <a:extLst>
              <a:ext uri="{FF2B5EF4-FFF2-40B4-BE49-F238E27FC236}">
                <a16:creationId xmlns:a16="http://schemas.microsoft.com/office/drawing/2014/main" id="{0CD2E987-99C1-91EF-2B6E-5DEDB7795498}"/>
              </a:ext>
            </a:extLst>
          </p:cNvPr>
          <p:cNvGraphicFramePr>
            <a:graphicFrameLocks noGrp="1"/>
          </p:cNvGraphicFramePr>
          <p:nvPr>
            <p:ph idx="1"/>
            <p:extLst>
              <p:ext uri="{D42A27DB-BD31-4B8C-83A1-F6EECF244321}">
                <p14:modId xmlns:p14="http://schemas.microsoft.com/office/powerpoint/2010/main" val="3206687163"/>
              </p:ext>
            </p:extLst>
          </p:nvPr>
        </p:nvGraphicFramePr>
        <p:xfrm>
          <a:off x="5718748" y="952500"/>
          <a:ext cx="5520752" cy="5006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0583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85C1B57-E6C8-2D41-A381-375373EA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9EEE13-F451-9470-13AC-1F6E3556AE59}"/>
              </a:ext>
            </a:extLst>
          </p:cNvPr>
          <p:cNvSpPr>
            <a:spLocks noGrp="1"/>
          </p:cNvSpPr>
          <p:nvPr>
            <p:ph type="title"/>
          </p:nvPr>
        </p:nvSpPr>
        <p:spPr>
          <a:xfrm>
            <a:off x="960120" y="544010"/>
            <a:ext cx="5143500" cy="1924870"/>
          </a:xfrm>
        </p:spPr>
        <p:txBody>
          <a:bodyPr anchor="ctr">
            <a:normAutofit/>
          </a:bodyPr>
          <a:lstStyle/>
          <a:p>
            <a:r>
              <a:rPr lang="en-US" sz="4400" dirty="0"/>
              <a:t>Practical Applications of </a:t>
            </a:r>
            <a:r>
              <a:rPr lang="en-US" sz="4400" dirty="0" err="1"/>
              <a:t>Latife-i</a:t>
            </a:r>
            <a:r>
              <a:rPr lang="en-US" sz="4400" dirty="0"/>
              <a:t> </a:t>
            </a:r>
            <a:r>
              <a:rPr lang="en-US" sz="4400" dirty="0" err="1"/>
              <a:t>Rabbaniye</a:t>
            </a:r>
            <a:endParaRPr lang="en-US" sz="4400" dirty="0"/>
          </a:p>
        </p:txBody>
      </p:sp>
      <p:pic>
        <p:nvPicPr>
          <p:cNvPr id="7" name="Picture 6" descr="A pen and a flower on a book&#10;&#10;Description automatically generated">
            <a:extLst>
              <a:ext uri="{FF2B5EF4-FFF2-40B4-BE49-F238E27FC236}">
                <a16:creationId xmlns:a16="http://schemas.microsoft.com/office/drawing/2014/main" id="{6E718BFE-6BEA-67C8-F2F5-6F83CD81785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2" b="550"/>
          <a:stretch/>
        </p:blipFill>
        <p:spPr>
          <a:xfrm flipH="1">
            <a:off x="6555564" y="10"/>
            <a:ext cx="3047936" cy="2023357"/>
          </a:xfrm>
          <a:custGeom>
            <a:avLst/>
            <a:gdLst/>
            <a:ahLst/>
            <a:cxnLst/>
            <a:rect l="l" t="t" r="r" b="b"/>
            <a:pathLst>
              <a:path w="3047936" h="2023367">
                <a:moveTo>
                  <a:pt x="0" y="0"/>
                </a:moveTo>
                <a:lnTo>
                  <a:pt x="3047936" y="0"/>
                </a:lnTo>
                <a:lnTo>
                  <a:pt x="3047936" y="64504"/>
                </a:lnTo>
                <a:lnTo>
                  <a:pt x="3047936" y="348603"/>
                </a:lnTo>
                <a:lnTo>
                  <a:pt x="3047936" y="565221"/>
                </a:lnTo>
                <a:cubicBezTo>
                  <a:pt x="3047936" y="1003676"/>
                  <a:pt x="2923541" y="1223137"/>
                  <a:pt x="2649870" y="1414497"/>
                </a:cubicBezTo>
                <a:cubicBezTo>
                  <a:pt x="2365260" y="1579389"/>
                  <a:pt x="1991682" y="1649957"/>
                  <a:pt x="1660164" y="1906147"/>
                </a:cubicBezTo>
                <a:lnTo>
                  <a:pt x="1521470" y="2023367"/>
                </a:lnTo>
                <a:lnTo>
                  <a:pt x="1387771" y="1906147"/>
                </a:lnTo>
                <a:cubicBezTo>
                  <a:pt x="1056252" y="1649957"/>
                  <a:pt x="682674" y="1579389"/>
                  <a:pt x="398065" y="1414497"/>
                </a:cubicBezTo>
                <a:cubicBezTo>
                  <a:pt x="124394" y="1223137"/>
                  <a:pt x="0" y="1003676"/>
                  <a:pt x="0" y="565221"/>
                </a:cubicBezTo>
                <a:lnTo>
                  <a:pt x="0" y="348603"/>
                </a:lnTo>
                <a:lnTo>
                  <a:pt x="0" y="64504"/>
                </a:lnTo>
                <a:close/>
              </a:path>
            </a:pathLst>
          </a:custGeom>
        </p:spPr>
      </p:pic>
      <p:sp>
        <p:nvSpPr>
          <p:cNvPr id="3" name="Content Placeholder 2">
            <a:extLst>
              <a:ext uri="{FF2B5EF4-FFF2-40B4-BE49-F238E27FC236}">
                <a16:creationId xmlns:a16="http://schemas.microsoft.com/office/drawing/2014/main" id="{152F82F9-1176-FFCF-2228-38EA72360357}"/>
              </a:ext>
            </a:extLst>
          </p:cNvPr>
          <p:cNvSpPr>
            <a:spLocks noGrp="1"/>
          </p:cNvSpPr>
          <p:nvPr>
            <p:ph idx="1"/>
          </p:nvPr>
        </p:nvSpPr>
        <p:spPr>
          <a:xfrm>
            <a:off x="952502" y="2468881"/>
            <a:ext cx="5143498" cy="3989792"/>
          </a:xfrm>
        </p:spPr>
        <p:txBody>
          <a:bodyPr>
            <a:normAutofit lnSpcReduction="10000"/>
          </a:bodyPr>
          <a:lstStyle/>
          <a:p>
            <a:pPr>
              <a:lnSpc>
                <a:spcPct val="100000"/>
              </a:lnSpc>
            </a:pPr>
            <a:r>
              <a:rPr lang="en-US" sz="1800" b="1" dirty="0"/>
              <a:t>Mindfulness &amp; Meditation</a:t>
            </a:r>
            <a:r>
              <a:rPr lang="en-US" sz="1800" dirty="0"/>
              <a:t>: Regular mindfulness and meditation practices can enhance Divine Subtlety by increasing spiritual awareness and emotional regulation.</a:t>
            </a:r>
          </a:p>
          <a:p>
            <a:pPr>
              <a:lnSpc>
                <a:spcPct val="100000"/>
              </a:lnSpc>
            </a:pPr>
            <a:r>
              <a:rPr lang="en-US" sz="1800" b="1" dirty="0"/>
              <a:t>Reflective Journaling</a:t>
            </a:r>
            <a:r>
              <a:rPr lang="en-US" sz="1800" dirty="0"/>
              <a:t>: Keeping a journal to reflect on spiritual experiences and insights can deepen self-awareness and promote personal growth.</a:t>
            </a:r>
          </a:p>
          <a:p>
            <a:pPr>
              <a:lnSpc>
                <a:spcPct val="100000"/>
              </a:lnSpc>
            </a:pPr>
            <a:r>
              <a:rPr lang="en-US" sz="1800" b="1" dirty="0"/>
              <a:t>Community Engagement</a:t>
            </a:r>
            <a:r>
              <a:rPr lang="en-US" sz="1800" dirty="0"/>
              <a:t>: Participating in spiritual gatherings and community activities fosters empathy, compassion, and a sense of belonging.</a:t>
            </a:r>
          </a:p>
          <a:p>
            <a:pPr>
              <a:lnSpc>
                <a:spcPct val="100000"/>
              </a:lnSpc>
            </a:pPr>
            <a:r>
              <a:rPr lang="en-US" sz="1800" b="1" dirty="0"/>
              <a:t>Contemplation of Nature</a:t>
            </a:r>
            <a:r>
              <a:rPr lang="en-US" sz="1800" dirty="0"/>
              <a:t>: Spending time in nature and contemplating its beauty as a manifestation of the divine can enhance spiritual awareness and inner peace.</a:t>
            </a:r>
          </a:p>
        </p:txBody>
      </p:sp>
      <p:pic>
        <p:nvPicPr>
          <p:cNvPr id="9" name="Picture 8" descr="Many colorful hands reaching out to the world&#10;&#10;Description automatically generated">
            <a:extLst>
              <a:ext uri="{FF2B5EF4-FFF2-40B4-BE49-F238E27FC236}">
                <a16:creationId xmlns:a16="http://schemas.microsoft.com/office/drawing/2014/main" id="{434731BF-8855-35B9-7227-87E84D07D6C0}"/>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0898" r="26814" b="3"/>
          <a:stretch/>
        </p:blipFill>
        <p:spPr>
          <a:xfrm>
            <a:off x="8217343" y="1362661"/>
            <a:ext cx="3047936" cy="4124044"/>
          </a:xfrm>
          <a:custGeom>
            <a:avLst/>
            <a:gdLst/>
            <a:ahLst/>
            <a:cxnLst/>
            <a:rect l="l" t="t" r="r" b="b"/>
            <a:pathLst>
              <a:path w="3047936" h="4124044">
                <a:moveTo>
                  <a:pt x="1526466" y="0"/>
                </a:moveTo>
                <a:lnTo>
                  <a:pt x="1660165" y="117220"/>
                </a:lnTo>
                <a:cubicBezTo>
                  <a:pt x="1991684" y="373411"/>
                  <a:pt x="2365262" y="443978"/>
                  <a:pt x="2649871" y="608871"/>
                </a:cubicBezTo>
                <a:cubicBezTo>
                  <a:pt x="2923543" y="800231"/>
                  <a:pt x="3047936" y="1019692"/>
                  <a:pt x="3047936" y="1458146"/>
                </a:cubicBezTo>
                <a:lnTo>
                  <a:pt x="3047936" y="1588054"/>
                </a:lnTo>
                <a:lnTo>
                  <a:pt x="3047936" y="1958864"/>
                </a:lnTo>
                <a:lnTo>
                  <a:pt x="3047936" y="2165181"/>
                </a:lnTo>
                <a:lnTo>
                  <a:pt x="3047936" y="2449280"/>
                </a:lnTo>
                <a:lnTo>
                  <a:pt x="3047936" y="2665898"/>
                </a:lnTo>
                <a:cubicBezTo>
                  <a:pt x="3047936" y="3104353"/>
                  <a:pt x="2923541" y="3323814"/>
                  <a:pt x="2649871" y="3515174"/>
                </a:cubicBezTo>
                <a:cubicBezTo>
                  <a:pt x="2365260" y="3680066"/>
                  <a:pt x="1991682" y="3750634"/>
                  <a:pt x="1660163" y="4006824"/>
                </a:cubicBezTo>
                <a:lnTo>
                  <a:pt x="1521470" y="4124044"/>
                </a:lnTo>
                <a:lnTo>
                  <a:pt x="1387771" y="4006824"/>
                </a:lnTo>
                <a:cubicBezTo>
                  <a:pt x="1056252" y="3750634"/>
                  <a:pt x="682674" y="3680066"/>
                  <a:pt x="398065" y="3515174"/>
                </a:cubicBezTo>
                <a:cubicBezTo>
                  <a:pt x="124394" y="3323814"/>
                  <a:pt x="0" y="3104353"/>
                  <a:pt x="0" y="2665898"/>
                </a:cubicBezTo>
                <a:lnTo>
                  <a:pt x="0" y="2449280"/>
                </a:lnTo>
                <a:lnTo>
                  <a:pt x="0" y="2165181"/>
                </a:lnTo>
                <a:lnTo>
                  <a:pt x="0" y="1958864"/>
                </a:lnTo>
                <a:lnTo>
                  <a:pt x="0" y="1588054"/>
                </a:lnTo>
                <a:lnTo>
                  <a:pt x="0" y="1458146"/>
                </a:lnTo>
                <a:cubicBezTo>
                  <a:pt x="0" y="1019692"/>
                  <a:pt x="124395" y="800231"/>
                  <a:pt x="398066" y="608871"/>
                </a:cubicBezTo>
                <a:cubicBezTo>
                  <a:pt x="682676" y="443978"/>
                  <a:pt x="1056254" y="373411"/>
                  <a:pt x="1387773" y="117220"/>
                </a:cubicBezTo>
                <a:close/>
              </a:path>
            </a:pathLst>
          </a:custGeom>
        </p:spPr>
      </p:pic>
      <p:pic>
        <p:nvPicPr>
          <p:cNvPr id="5" name="Picture 4" descr="A person holding a book with writing on it&#10;&#10;Description automatically generated">
            <a:extLst>
              <a:ext uri="{FF2B5EF4-FFF2-40B4-BE49-F238E27FC236}">
                <a16:creationId xmlns:a16="http://schemas.microsoft.com/office/drawing/2014/main" id="{6BAC842C-3C95-6FBA-60C2-9D618D61F6AC}"/>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r="2" b="10953"/>
          <a:stretch/>
        </p:blipFill>
        <p:spPr>
          <a:xfrm>
            <a:off x="6555564" y="4820550"/>
            <a:ext cx="3047936" cy="2028831"/>
          </a:xfrm>
          <a:custGeom>
            <a:avLst/>
            <a:gdLst/>
            <a:ahLst/>
            <a:cxnLst/>
            <a:rect l="l" t="t" r="r" b="b"/>
            <a:pathLst>
              <a:path w="3047936" h="2028831">
                <a:moveTo>
                  <a:pt x="1526466" y="0"/>
                </a:moveTo>
                <a:lnTo>
                  <a:pt x="1660166" y="117220"/>
                </a:lnTo>
                <a:cubicBezTo>
                  <a:pt x="1991684" y="373411"/>
                  <a:pt x="2365262" y="443978"/>
                  <a:pt x="2649870" y="608871"/>
                </a:cubicBezTo>
                <a:cubicBezTo>
                  <a:pt x="2923543" y="800231"/>
                  <a:pt x="3047936" y="1019692"/>
                  <a:pt x="3047936" y="1458146"/>
                </a:cubicBezTo>
                <a:lnTo>
                  <a:pt x="3047936" y="1588054"/>
                </a:lnTo>
                <a:lnTo>
                  <a:pt x="3047936" y="1958864"/>
                </a:lnTo>
                <a:lnTo>
                  <a:pt x="3047936" y="2028831"/>
                </a:lnTo>
                <a:lnTo>
                  <a:pt x="0" y="2028831"/>
                </a:lnTo>
                <a:lnTo>
                  <a:pt x="0" y="1958864"/>
                </a:lnTo>
                <a:lnTo>
                  <a:pt x="0" y="1588054"/>
                </a:lnTo>
                <a:lnTo>
                  <a:pt x="0" y="1458146"/>
                </a:lnTo>
                <a:cubicBezTo>
                  <a:pt x="0" y="1019692"/>
                  <a:pt x="124395" y="800231"/>
                  <a:pt x="398066" y="608871"/>
                </a:cubicBezTo>
                <a:cubicBezTo>
                  <a:pt x="682676" y="443978"/>
                  <a:pt x="1056254" y="373411"/>
                  <a:pt x="1387773" y="117220"/>
                </a:cubicBezTo>
                <a:close/>
              </a:path>
            </a:pathLst>
          </a:custGeom>
        </p:spPr>
      </p:pic>
      <p:sp>
        <p:nvSpPr>
          <p:cNvPr id="16" name="Freeform: Shape 4">
            <a:extLst>
              <a:ext uri="{FF2B5EF4-FFF2-40B4-BE49-F238E27FC236}">
                <a16:creationId xmlns:a16="http://schemas.microsoft.com/office/drawing/2014/main" id="{FE07F3CB-AB1C-7D41-A709-B1A7005768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3415" y="1292115"/>
            <a:ext cx="3152219" cy="426514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8">
            <a:extLst>
              <a:ext uri="{FF2B5EF4-FFF2-40B4-BE49-F238E27FC236}">
                <a16:creationId xmlns:a16="http://schemas.microsoft.com/office/drawing/2014/main" id="{2DFA9BD5-1BC6-8841-8795-11163BBD6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751" y="0"/>
            <a:ext cx="3152219" cy="2093918"/>
          </a:xfrm>
          <a:custGeom>
            <a:avLst/>
            <a:gdLst>
              <a:gd name="connsiteX0" fmla="*/ 0 w 3152219"/>
              <a:gd name="connsiteY0" fmla="*/ 0 h 2093918"/>
              <a:gd name="connsiteX1" fmla="*/ 3152219 w 3152219"/>
              <a:gd name="connsiteY1" fmla="*/ 0 h 2093918"/>
              <a:gd name="connsiteX2" fmla="*/ 3152219 w 3152219"/>
              <a:gd name="connsiteY2" fmla="*/ 68034 h 2093918"/>
              <a:gd name="connsiteX3" fmla="*/ 3152219 w 3152219"/>
              <a:gd name="connsiteY3" fmla="*/ 361853 h 2093918"/>
              <a:gd name="connsiteX4" fmla="*/ 3152219 w 3152219"/>
              <a:gd name="connsiteY4" fmla="*/ 585882 h 2093918"/>
              <a:gd name="connsiteX5" fmla="*/ 2740534 w 3152219"/>
              <a:gd name="connsiteY5" fmla="*/ 1464216 h 2093918"/>
              <a:gd name="connsiteX6" fmla="*/ 1716965 w 3152219"/>
              <a:gd name="connsiteY6" fmla="*/ 1972687 h 2093918"/>
              <a:gd name="connsiteX7" fmla="*/ 1573526 w 3152219"/>
              <a:gd name="connsiteY7" fmla="*/ 2093918 h 2093918"/>
              <a:gd name="connsiteX8" fmla="*/ 1435253 w 3152219"/>
              <a:gd name="connsiteY8" fmla="*/ 1972687 h 2093918"/>
              <a:gd name="connsiteX9" fmla="*/ 411685 w 3152219"/>
              <a:gd name="connsiteY9" fmla="*/ 1464216 h 2093918"/>
              <a:gd name="connsiteX10" fmla="*/ 0 w 3152219"/>
              <a:gd name="connsiteY10" fmla="*/ 585882 h 2093918"/>
              <a:gd name="connsiteX11" fmla="*/ 0 w 3152219"/>
              <a:gd name="connsiteY11" fmla="*/ 361853 h 2093918"/>
              <a:gd name="connsiteX12" fmla="*/ 0 w 3152219"/>
              <a:gd name="connsiteY12" fmla="*/ 68034 h 2093918"/>
              <a:gd name="connsiteX0" fmla="*/ 3152219 w 3243659"/>
              <a:gd name="connsiteY0" fmla="*/ 0 h 2093918"/>
              <a:gd name="connsiteX1" fmla="*/ 3152219 w 3243659"/>
              <a:gd name="connsiteY1" fmla="*/ 68034 h 2093918"/>
              <a:gd name="connsiteX2" fmla="*/ 3152219 w 3243659"/>
              <a:gd name="connsiteY2" fmla="*/ 361853 h 2093918"/>
              <a:gd name="connsiteX3" fmla="*/ 3152219 w 3243659"/>
              <a:gd name="connsiteY3" fmla="*/ 585882 h 2093918"/>
              <a:gd name="connsiteX4" fmla="*/ 2740534 w 3243659"/>
              <a:gd name="connsiteY4" fmla="*/ 1464216 h 2093918"/>
              <a:gd name="connsiteX5" fmla="*/ 1716965 w 3243659"/>
              <a:gd name="connsiteY5" fmla="*/ 1972687 h 2093918"/>
              <a:gd name="connsiteX6" fmla="*/ 1573526 w 3243659"/>
              <a:gd name="connsiteY6" fmla="*/ 2093918 h 2093918"/>
              <a:gd name="connsiteX7" fmla="*/ 1435253 w 3243659"/>
              <a:gd name="connsiteY7" fmla="*/ 1972687 h 2093918"/>
              <a:gd name="connsiteX8" fmla="*/ 411685 w 3243659"/>
              <a:gd name="connsiteY8" fmla="*/ 1464216 h 2093918"/>
              <a:gd name="connsiteX9" fmla="*/ 0 w 3243659"/>
              <a:gd name="connsiteY9" fmla="*/ 585882 h 2093918"/>
              <a:gd name="connsiteX10" fmla="*/ 0 w 3243659"/>
              <a:gd name="connsiteY10" fmla="*/ 361853 h 2093918"/>
              <a:gd name="connsiteX11" fmla="*/ 0 w 3243659"/>
              <a:gd name="connsiteY11" fmla="*/ 68034 h 2093918"/>
              <a:gd name="connsiteX12" fmla="*/ 0 w 3243659"/>
              <a:gd name="connsiteY12" fmla="*/ 0 h 2093918"/>
              <a:gd name="connsiteX13" fmla="*/ 3243659 w 3243659"/>
              <a:gd name="connsiteY13" fmla="*/ 91440 h 2093918"/>
              <a:gd name="connsiteX0" fmla="*/ 3152219 w 3152219"/>
              <a:gd name="connsiteY0" fmla="*/ 0 h 2093918"/>
              <a:gd name="connsiteX1" fmla="*/ 3152219 w 3152219"/>
              <a:gd name="connsiteY1" fmla="*/ 68034 h 2093918"/>
              <a:gd name="connsiteX2" fmla="*/ 3152219 w 3152219"/>
              <a:gd name="connsiteY2" fmla="*/ 361853 h 2093918"/>
              <a:gd name="connsiteX3" fmla="*/ 3152219 w 3152219"/>
              <a:gd name="connsiteY3" fmla="*/ 585882 h 2093918"/>
              <a:gd name="connsiteX4" fmla="*/ 2740534 w 3152219"/>
              <a:gd name="connsiteY4" fmla="*/ 1464216 h 2093918"/>
              <a:gd name="connsiteX5" fmla="*/ 1716965 w 3152219"/>
              <a:gd name="connsiteY5" fmla="*/ 1972687 h 2093918"/>
              <a:gd name="connsiteX6" fmla="*/ 1573526 w 3152219"/>
              <a:gd name="connsiteY6" fmla="*/ 2093918 h 2093918"/>
              <a:gd name="connsiteX7" fmla="*/ 1435253 w 3152219"/>
              <a:gd name="connsiteY7" fmla="*/ 1972687 h 2093918"/>
              <a:gd name="connsiteX8" fmla="*/ 411685 w 3152219"/>
              <a:gd name="connsiteY8" fmla="*/ 1464216 h 2093918"/>
              <a:gd name="connsiteX9" fmla="*/ 0 w 3152219"/>
              <a:gd name="connsiteY9" fmla="*/ 585882 h 2093918"/>
              <a:gd name="connsiteX10" fmla="*/ 0 w 3152219"/>
              <a:gd name="connsiteY10" fmla="*/ 361853 h 2093918"/>
              <a:gd name="connsiteX11" fmla="*/ 0 w 3152219"/>
              <a:gd name="connsiteY11" fmla="*/ 68034 h 2093918"/>
              <a:gd name="connsiteX12" fmla="*/ 0 w 3152219"/>
              <a:gd name="connsiteY12" fmla="*/ 0 h 2093918"/>
              <a:gd name="connsiteX0" fmla="*/ 3152219 w 3152219"/>
              <a:gd name="connsiteY0" fmla="*/ 0 h 2093918"/>
              <a:gd name="connsiteX1" fmla="*/ 3152219 w 3152219"/>
              <a:gd name="connsiteY1" fmla="*/ 68034 h 2093918"/>
              <a:gd name="connsiteX2" fmla="*/ 3152219 w 3152219"/>
              <a:gd name="connsiteY2" fmla="*/ 585882 h 2093918"/>
              <a:gd name="connsiteX3" fmla="*/ 2740534 w 3152219"/>
              <a:gd name="connsiteY3" fmla="*/ 1464216 h 2093918"/>
              <a:gd name="connsiteX4" fmla="*/ 1716965 w 3152219"/>
              <a:gd name="connsiteY4" fmla="*/ 1972687 h 2093918"/>
              <a:gd name="connsiteX5" fmla="*/ 1573526 w 3152219"/>
              <a:gd name="connsiteY5" fmla="*/ 2093918 h 2093918"/>
              <a:gd name="connsiteX6" fmla="*/ 1435253 w 3152219"/>
              <a:gd name="connsiteY6" fmla="*/ 1972687 h 2093918"/>
              <a:gd name="connsiteX7" fmla="*/ 411685 w 3152219"/>
              <a:gd name="connsiteY7" fmla="*/ 1464216 h 2093918"/>
              <a:gd name="connsiteX8" fmla="*/ 0 w 3152219"/>
              <a:gd name="connsiteY8" fmla="*/ 585882 h 2093918"/>
              <a:gd name="connsiteX9" fmla="*/ 0 w 3152219"/>
              <a:gd name="connsiteY9" fmla="*/ 361853 h 2093918"/>
              <a:gd name="connsiteX10" fmla="*/ 0 w 3152219"/>
              <a:gd name="connsiteY10" fmla="*/ 68034 h 2093918"/>
              <a:gd name="connsiteX11" fmla="*/ 0 w 3152219"/>
              <a:gd name="connsiteY11" fmla="*/ 0 h 2093918"/>
              <a:gd name="connsiteX0" fmla="*/ 3152219 w 3152219"/>
              <a:gd name="connsiteY0" fmla="*/ 0 h 2093918"/>
              <a:gd name="connsiteX1" fmla="*/ 3152219 w 3152219"/>
              <a:gd name="connsiteY1" fmla="*/ 68034 h 2093918"/>
              <a:gd name="connsiteX2" fmla="*/ 3152219 w 3152219"/>
              <a:gd name="connsiteY2" fmla="*/ 585882 h 2093918"/>
              <a:gd name="connsiteX3" fmla="*/ 2740534 w 3152219"/>
              <a:gd name="connsiteY3" fmla="*/ 1464216 h 2093918"/>
              <a:gd name="connsiteX4" fmla="*/ 1716965 w 3152219"/>
              <a:gd name="connsiteY4" fmla="*/ 1972687 h 2093918"/>
              <a:gd name="connsiteX5" fmla="*/ 1573526 w 3152219"/>
              <a:gd name="connsiteY5" fmla="*/ 2093918 h 2093918"/>
              <a:gd name="connsiteX6" fmla="*/ 1435253 w 3152219"/>
              <a:gd name="connsiteY6" fmla="*/ 1972687 h 2093918"/>
              <a:gd name="connsiteX7" fmla="*/ 411685 w 3152219"/>
              <a:gd name="connsiteY7" fmla="*/ 1464216 h 2093918"/>
              <a:gd name="connsiteX8" fmla="*/ 0 w 3152219"/>
              <a:gd name="connsiteY8" fmla="*/ 585882 h 2093918"/>
              <a:gd name="connsiteX9" fmla="*/ 0 w 3152219"/>
              <a:gd name="connsiteY9" fmla="*/ 68034 h 2093918"/>
              <a:gd name="connsiteX10" fmla="*/ 0 w 3152219"/>
              <a:gd name="connsiteY10" fmla="*/ 0 h 209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2219" h="2093918">
                <a:moveTo>
                  <a:pt x="3152219" y="0"/>
                </a:moveTo>
                <a:lnTo>
                  <a:pt x="3152219" y="68034"/>
                </a:lnTo>
                <a:lnTo>
                  <a:pt x="3152219" y="585882"/>
                </a:lnTo>
                <a:cubicBezTo>
                  <a:pt x="3152219" y="1039339"/>
                  <a:pt x="3023568" y="1266308"/>
                  <a:pt x="2740534" y="1464216"/>
                </a:cubicBezTo>
                <a:cubicBezTo>
                  <a:pt x="2446186" y="1634750"/>
                  <a:pt x="2059826" y="1707732"/>
                  <a:pt x="1716965" y="1972687"/>
                </a:cubicBezTo>
                <a:lnTo>
                  <a:pt x="1573526" y="2093918"/>
                </a:lnTo>
                <a:lnTo>
                  <a:pt x="1435253" y="1972687"/>
                </a:lnTo>
                <a:cubicBezTo>
                  <a:pt x="1092391" y="1707732"/>
                  <a:pt x="706031" y="1634750"/>
                  <a:pt x="411685" y="1464216"/>
                </a:cubicBezTo>
                <a:cubicBezTo>
                  <a:pt x="128650" y="1266308"/>
                  <a:pt x="0" y="1039339"/>
                  <a:pt x="0" y="585882"/>
                </a:cubicBezTo>
                <a:lnTo>
                  <a:pt x="0" y="68034"/>
                </a:lnTo>
                <a:lnTo>
                  <a:pt x="0" y="0"/>
                </a:ln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20">
            <a:extLst>
              <a:ext uri="{FF2B5EF4-FFF2-40B4-BE49-F238E27FC236}">
                <a16:creationId xmlns:a16="http://schemas.microsoft.com/office/drawing/2014/main" id="{40693635-38A3-2F4A-8F4E-2E576EA1E6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1636" y="4749994"/>
            <a:ext cx="3154449" cy="2108006"/>
          </a:xfrm>
          <a:custGeom>
            <a:avLst/>
            <a:gdLst>
              <a:gd name="connsiteX0" fmla="*/ 1578693 w 3152219"/>
              <a:gd name="connsiteY0" fmla="*/ 0 h 2108006"/>
              <a:gd name="connsiteX1" fmla="*/ 1716967 w 3152219"/>
              <a:gd name="connsiteY1" fmla="*/ 121231 h 2108006"/>
              <a:gd name="connsiteX2" fmla="*/ 2740534 w 3152219"/>
              <a:gd name="connsiteY2" fmla="*/ 629703 h 2108006"/>
              <a:gd name="connsiteX3" fmla="*/ 3152219 w 3152219"/>
              <a:gd name="connsiteY3" fmla="*/ 1508036 h 2108006"/>
              <a:gd name="connsiteX4" fmla="*/ 3152219 w 3152219"/>
              <a:gd name="connsiteY4" fmla="*/ 1642389 h 2108006"/>
              <a:gd name="connsiteX5" fmla="*/ 3152219 w 3152219"/>
              <a:gd name="connsiteY5" fmla="*/ 2025885 h 2108006"/>
              <a:gd name="connsiteX6" fmla="*/ 3152219 w 3152219"/>
              <a:gd name="connsiteY6" fmla="*/ 2108006 h 2108006"/>
              <a:gd name="connsiteX7" fmla="*/ 0 w 3152219"/>
              <a:gd name="connsiteY7" fmla="*/ 2108006 h 2108006"/>
              <a:gd name="connsiteX8" fmla="*/ 0 w 3152219"/>
              <a:gd name="connsiteY8" fmla="*/ 2025885 h 2108006"/>
              <a:gd name="connsiteX9" fmla="*/ 0 w 3152219"/>
              <a:gd name="connsiteY9" fmla="*/ 1642389 h 2108006"/>
              <a:gd name="connsiteX10" fmla="*/ 0 w 3152219"/>
              <a:gd name="connsiteY10" fmla="*/ 1508036 h 2108006"/>
              <a:gd name="connsiteX11" fmla="*/ 411685 w 3152219"/>
              <a:gd name="connsiteY11" fmla="*/ 629703 h 2108006"/>
              <a:gd name="connsiteX12" fmla="*/ 1435255 w 3152219"/>
              <a:gd name="connsiteY12" fmla="*/ 121231 h 2108006"/>
              <a:gd name="connsiteX0" fmla="*/ 3152219 w 3243659"/>
              <a:gd name="connsiteY0" fmla="*/ 2108006 h 2199446"/>
              <a:gd name="connsiteX1" fmla="*/ 0 w 3243659"/>
              <a:gd name="connsiteY1" fmla="*/ 2108006 h 2199446"/>
              <a:gd name="connsiteX2" fmla="*/ 0 w 3243659"/>
              <a:gd name="connsiteY2" fmla="*/ 2025885 h 2199446"/>
              <a:gd name="connsiteX3" fmla="*/ 0 w 3243659"/>
              <a:gd name="connsiteY3" fmla="*/ 1642389 h 2199446"/>
              <a:gd name="connsiteX4" fmla="*/ 0 w 3243659"/>
              <a:gd name="connsiteY4" fmla="*/ 1508036 h 2199446"/>
              <a:gd name="connsiteX5" fmla="*/ 411685 w 3243659"/>
              <a:gd name="connsiteY5" fmla="*/ 629703 h 2199446"/>
              <a:gd name="connsiteX6" fmla="*/ 1435255 w 3243659"/>
              <a:gd name="connsiteY6" fmla="*/ 121231 h 2199446"/>
              <a:gd name="connsiteX7" fmla="*/ 1578693 w 3243659"/>
              <a:gd name="connsiteY7" fmla="*/ 0 h 2199446"/>
              <a:gd name="connsiteX8" fmla="*/ 1716967 w 3243659"/>
              <a:gd name="connsiteY8" fmla="*/ 121231 h 2199446"/>
              <a:gd name="connsiteX9" fmla="*/ 2740534 w 3243659"/>
              <a:gd name="connsiteY9" fmla="*/ 629703 h 2199446"/>
              <a:gd name="connsiteX10" fmla="*/ 3152219 w 3243659"/>
              <a:gd name="connsiteY10" fmla="*/ 1508036 h 2199446"/>
              <a:gd name="connsiteX11" fmla="*/ 3152219 w 3243659"/>
              <a:gd name="connsiteY11" fmla="*/ 1642389 h 2199446"/>
              <a:gd name="connsiteX12" fmla="*/ 3152219 w 3243659"/>
              <a:gd name="connsiteY12" fmla="*/ 2025885 h 2199446"/>
              <a:gd name="connsiteX13" fmla="*/ 3243659 w 3243659"/>
              <a:gd name="connsiteY13" fmla="*/ 2199446 h 2199446"/>
              <a:gd name="connsiteX0" fmla="*/ 0 w 3243659"/>
              <a:gd name="connsiteY0" fmla="*/ 2108006 h 2199446"/>
              <a:gd name="connsiteX1" fmla="*/ 0 w 3243659"/>
              <a:gd name="connsiteY1" fmla="*/ 2025885 h 2199446"/>
              <a:gd name="connsiteX2" fmla="*/ 0 w 3243659"/>
              <a:gd name="connsiteY2" fmla="*/ 1642389 h 2199446"/>
              <a:gd name="connsiteX3" fmla="*/ 0 w 3243659"/>
              <a:gd name="connsiteY3" fmla="*/ 1508036 h 2199446"/>
              <a:gd name="connsiteX4" fmla="*/ 411685 w 3243659"/>
              <a:gd name="connsiteY4" fmla="*/ 629703 h 2199446"/>
              <a:gd name="connsiteX5" fmla="*/ 1435255 w 3243659"/>
              <a:gd name="connsiteY5" fmla="*/ 121231 h 2199446"/>
              <a:gd name="connsiteX6" fmla="*/ 1578693 w 3243659"/>
              <a:gd name="connsiteY6" fmla="*/ 0 h 2199446"/>
              <a:gd name="connsiteX7" fmla="*/ 1716967 w 3243659"/>
              <a:gd name="connsiteY7" fmla="*/ 121231 h 2199446"/>
              <a:gd name="connsiteX8" fmla="*/ 2740534 w 3243659"/>
              <a:gd name="connsiteY8" fmla="*/ 629703 h 2199446"/>
              <a:gd name="connsiteX9" fmla="*/ 3152219 w 3243659"/>
              <a:gd name="connsiteY9" fmla="*/ 1508036 h 2199446"/>
              <a:gd name="connsiteX10" fmla="*/ 3152219 w 3243659"/>
              <a:gd name="connsiteY10" fmla="*/ 1642389 h 2199446"/>
              <a:gd name="connsiteX11" fmla="*/ 3152219 w 3243659"/>
              <a:gd name="connsiteY11" fmla="*/ 2025885 h 2199446"/>
              <a:gd name="connsiteX12" fmla="*/ 3243659 w 3243659"/>
              <a:gd name="connsiteY12" fmla="*/ 2199446 h 2199446"/>
              <a:gd name="connsiteX0" fmla="*/ 0 w 3243659"/>
              <a:gd name="connsiteY0" fmla="*/ 2108006 h 2199446"/>
              <a:gd name="connsiteX1" fmla="*/ 0 w 3243659"/>
              <a:gd name="connsiteY1" fmla="*/ 1642389 h 2199446"/>
              <a:gd name="connsiteX2" fmla="*/ 0 w 3243659"/>
              <a:gd name="connsiteY2" fmla="*/ 1508036 h 2199446"/>
              <a:gd name="connsiteX3" fmla="*/ 411685 w 3243659"/>
              <a:gd name="connsiteY3" fmla="*/ 629703 h 2199446"/>
              <a:gd name="connsiteX4" fmla="*/ 1435255 w 3243659"/>
              <a:gd name="connsiteY4" fmla="*/ 121231 h 2199446"/>
              <a:gd name="connsiteX5" fmla="*/ 1578693 w 3243659"/>
              <a:gd name="connsiteY5" fmla="*/ 0 h 2199446"/>
              <a:gd name="connsiteX6" fmla="*/ 1716967 w 3243659"/>
              <a:gd name="connsiteY6" fmla="*/ 121231 h 2199446"/>
              <a:gd name="connsiteX7" fmla="*/ 2740534 w 3243659"/>
              <a:gd name="connsiteY7" fmla="*/ 629703 h 2199446"/>
              <a:gd name="connsiteX8" fmla="*/ 3152219 w 3243659"/>
              <a:gd name="connsiteY8" fmla="*/ 1508036 h 2199446"/>
              <a:gd name="connsiteX9" fmla="*/ 3152219 w 3243659"/>
              <a:gd name="connsiteY9" fmla="*/ 1642389 h 2199446"/>
              <a:gd name="connsiteX10" fmla="*/ 3152219 w 3243659"/>
              <a:gd name="connsiteY10" fmla="*/ 2025885 h 2199446"/>
              <a:gd name="connsiteX11" fmla="*/ 3243659 w 3243659"/>
              <a:gd name="connsiteY11" fmla="*/ 2199446 h 2199446"/>
              <a:gd name="connsiteX0" fmla="*/ 0 w 3243659"/>
              <a:gd name="connsiteY0" fmla="*/ 2108006 h 2199446"/>
              <a:gd name="connsiteX1" fmla="*/ 0 w 3243659"/>
              <a:gd name="connsiteY1" fmla="*/ 1642389 h 2199446"/>
              <a:gd name="connsiteX2" fmla="*/ 0 w 3243659"/>
              <a:gd name="connsiteY2" fmla="*/ 1508036 h 2199446"/>
              <a:gd name="connsiteX3" fmla="*/ 411685 w 3243659"/>
              <a:gd name="connsiteY3" fmla="*/ 629703 h 2199446"/>
              <a:gd name="connsiteX4" fmla="*/ 1435255 w 3243659"/>
              <a:gd name="connsiteY4" fmla="*/ 121231 h 2199446"/>
              <a:gd name="connsiteX5" fmla="*/ 1578693 w 3243659"/>
              <a:gd name="connsiteY5" fmla="*/ 0 h 2199446"/>
              <a:gd name="connsiteX6" fmla="*/ 1716967 w 3243659"/>
              <a:gd name="connsiteY6" fmla="*/ 121231 h 2199446"/>
              <a:gd name="connsiteX7" fmla="*/ 2740534 w 3243659"/>
              <a:gd name="connsiteY7" fmla="*/ 629703 h 2199446"/>
              <a:gd name="connsiteX8" fmla="*/ 3152219 w 3243659"/>
              <a:gd name="connsiteY8" fmla="*/ 1508036 h 2199446"/>
              <a:gd name="connsiteX9" fmla="*/ 3152219 w 3243659"/>
              <a:gd name="connsiteY9" fmla="*/ 2025885 h 2199446"/>
              <a:gd name="connsiteX10" fmla="*/ 3243659 w 3243659"/>
              <a:gd name="connsiteY10" fmla="*/ 2199446 h 2199446"/>
              <a:gd name="connsiteX0" fmla="*/ 0 w 3154449"/>
              <a:gd name="connsiteY0" fmla="*/ 2108006 h 2108006"/>
              <a:gd name="connsiteX1" fmla="*/ 0 w 3154449"/>
              <a:gd name="connsiteY1" fmla="*/ 1642389 h 2108006"/>
              <a:gd name="connsiteX2" fmla="*/ 0 w 3154449"/>
              <a:gd name="connsiteY2" fmla="*/ 1508036 h 2108006"/>
              <a:gd name="connsiteX3" fmla="*/ 411685 w 3154449"/>
              <a:gd name="connsiteY3" fmla="*/ 629703 h 2108006"/>
              <a:gd name="connsiteX4" fmla="*/ 1435255 w 3154449"/>
              <a:gd name="connsiteY4" fmla="*/ 121231 h 2108006"/>
              <a:gd name="connsiteX5" fmla="*/ 1578693 w 3154449"/>
              <a:gd name="connsiteY5" fmla="*/ 0 h 2108006"/>
              <a:gd name="connsiteX6" fmla="*/ 1716967 w 3154449"/>
              <a:gd name="connsiteY6" fmla="*/ 121231 h 2108006"/>
              <a:gd name="connsiteX7" fmla="*/ 2740534 w 3154449"/>
              <a:gd name="connsiteY7" fmla="*/ 629703 h 2108006"/>
              <a:gd name="connsiteX8" fmla="*/ 3152219 w 3154449"/>
              <a:gd name="connsiteY8" fmla="*/ 1508036 h 2108006"/>
              <a:gd name="connsiteX9" fmla="*/ 3152219 w 3154449"/>
              <a:gd name="connsiteY9" fmla="*/ 2025885 h 2108006"/>
              <a:gd name="connsiteX10" fmla="*/ 3154449 w 3154449"/>
              <a:gd name="connsiteY10" fmla="*/ 2096855 h 210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4449" h="2108006">
                <a:moveTo>
                  <a:pt x="0" y="2108006"/>
                </a:moveTo>
                <a:lnTo>
                  <a:pt x="0" y="1642389"/>
                </a:lnTo>
                <a:lnTo>
                  <a:pt x="0" y="1508036"/>
                </a:lnTo>
                <a:cubicBezTo>
                  <a:pt x="0" y="1054580"/>
                  <a:pt x="128651" y="827611"/>
                  <a:pt x="411685" y="629703"/>
                </a:cubicBezTo>
                <a:cubicBezTo>
                  <a:pt x="706034" y="459168"/>
                  <a:pt x="1092393" y="386187"/>
                  <a:pt x="1435255" y="121231"/>
                </a:cubicBezTo>
                <a:lnTo>
                  <a:pt x="1578693" y="0"/>
                </a:lnTo>
                <a:lnTo>
                  <a:pt x="1716967" y="121231"/>
                </a:lnTo>
                <a:cubicBezTo>
                  <a:pt x="2059828" y="386187"/>
                  <a:pt x="2446188" y="459168"/>
                  <a:pt x="2740534" y="629703"/>
                </a:cubicBezTo>
                <a:cubicBezTo>
                  <a:pt x="3023570" y="827611"/>
                  <a:pt x="3152219" y="1054580"/>
                  <a:pt x="3152219" y="1508036"/>
                </a:cubicBezTo>
                <a:lnTo>
                  <a:pt x="3152219" y="2025885"/>
                </a:lnTo>
                <a:cubicBezTo>
                  <a:pt x="3152219" y="2053259"/>
                  <a:pt x="3154449" y="2096855"/>
                  <a:pt x="3154449" y="209685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50648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6B04054-9023-8941-A94B-771CBBABE3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4B6DC5-7A13-4962-BB96-497E869AC4C3}"/>
              </a:ext>
            </a:extLst>
          </p:cNvPr>
          <p:cNvSpPr>
            <a:spLocks noGrp="1"/>
          </p:cNvSpPr>
          <p:nvPr>
            <p:ph type="title"/>
          </p:nvPr>
        </p:nvSpPr>
        <p:spPr>
          <a:xfrm>
            <a:off x="960120" y="960120"/>
            <a:ext cx="5428423" cy="1508760"/>
          </a:xfrm>
        </p:spPr>
        <p:txBody>
          <a:bodyPr anchor="ctr">
            <a:normAutofit/>
          </a:bodyPr>
          <a:lstStyle/>
          <a:p>
            <a:r>
              <a:rPr lang="en-US" dirty="0"/>
              <a:t>Component Number Two: Willpower (</a:t>
            </a:r>
            <a:r>
              <a:rPr lang="en-US" dirty="0" err="1"/>
              <a:t>irade</a:t>
            </a:r>
            <a:r>
              <a:rPr lang="en-US" dirty="0"/>
              <a:t>)</a:t>
            </a:r>
          </a:p>
        </p:txBody>
      </p:sp>
      <p:sp>
        <p:nvSpPr>
          <p:cNvPr id="3" name="Content Placeholder 2">
            <a:extLst>
              <a:ext uri="{FF2B5EF4-FFF2-40B4-BE49-F238E27FC236}">
                <a16:creationId xmlns:a16="http://schemas.microsoft.com/office/drawing/2014/main" id="{F74A0356-FD65-03FE-D75D-24EA5D4E6E6F}"/>
              </a:ext>
            </a:extLst>
          </p:cNvPr>
          <p:cNvSpPr>
            <a:spLocks noGrp="1"/>
          </p:cNvSpPr>
          <p:nvPr>
            <p:ph idx="1"/>
          </p:nvPr>
        </p:nvSpPr>
        <p:spPr>
          <a:xfrm>
            <a:off x="952499" y="2852331"/>
            <a:ext cx="5293857" cy="3053170"/>
          </a:xfrm>
        </p:spPr>
        <p:txBody>
          <a:bodyPr anchor="t">
            <a:normAutofit/>
          </a:bodyPr>
          <a:lstStyle/>
          <a:p>
            <a:pPr marL="0" indent="0">
              <a:lnSpc>
                <a:spcPct val="100000"/>
              </a:lnSpc>
              <a:buNone/>
            </a:pPr>
            <a:r>
              <a:rPr lang="en-US" dirty="0"/>
              <a:t>Refers to the inner drive or determination that compels a person to act and make decisions, particularly in pursuit of spiritual and moral goals. It is the force that directs one’s actions towards the worship and service of Allah.</a:t>
            </a:r>
          </a:p>
          <a:p>
            <a:pPr marL="0" indent="0">
              <a:lnSpc>
                <a:spcPct val="100000"/>
              </a:lnSpc>
              <a:buNone/>
            </a:pPr>
            <a:r>
              <a:rPr lang="en-US" dirty="0"/>
              <a:t>Three Key Aspects:</a:t>
            </a:r>
            <a:br>
              <a:rPr lang="en-US" dirty="0"/>
            </a:br>
            <a:r>
              <a:rPr lang="en-US" dirty="0"/>
              <a:t>	1. Determination &amp; Resolve</a:t>
            </a:r>
          </a:p>
          <a:p>
            <a:pPr lvl="1">
              <a:lnSpc>
                <a:spcPct val="100000"/>
              </a:lnSpc>
            </a:pPr>
            <a:r>
              <a:rPr lang="en-US" dirty="0"/>
              <a:t>	2. Purposeful Action</a:t>
            </a:r>
          </a:p>
          <a:p>
            <a:pPr lvl="1">
              <a:lnSpc>
                <a:spcPct val="100000"/>
              </a:lnSpc>
            </a:pPr>
            <a:r>
              <a:rPr lang="en-US" dirty="0"/>
              <a:t>	3. Control &amp; Discipline </a:t>
            </a:r>
          </a:p>
        </p:txBody>
      </p:sp>
      <p:pic>
        <p:nvPicPr>
          <p:cNvPr id="5" name="Picture 4" descr="A ladybug on a leaf&#10;&#10;Description automatically generated">
            <a:extLst>
              <a:ext uri="{FF2B5EF4-FFF2-40B4-BE49-F238E27FC236}">
                <a16:creationId xmlns:a16="http://schemas.microsoft.com/office/drawing/2014/main" id="{AB620AD8-855D-ABE8-0E94-C0BB808B39D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407854" y="870061"/>
            <a:ext cx="3484536" cy="2613403"/>
          </a:xfrm>
          <a:prstGeom prst="rect">
            <a:avLst/>
          </a:prstGeom>
        </p:spPr>
      </p:pic>
      <p:cxnSp>
        <p:nvCxnSpPr>
          <p:cNvPr id="15" name="Straight Connector 14">
            <a:extLst>
              <a:ext uri="{FF2B5EF4-FFF2-40B4-BE49-F238E27FC236}">
                <a16:creationId xmlns:a16="http://schemas.microsoft.com/office/drawing/2014/main" id="{10778A53-7ADF-F948-B939-0EB454DA2C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88812" y="3429000"/>
            <a:ext cx="3350727" cy="0"/>
          </a:xfrm>
          <a:prstGeom prst="line">
            <a:avLst/>
          </a:prstGeom>
          <a:ln w="25400" cap="rnd">
            <a:solidFill>
              <a:schemeClr val="bg2">
                <a:lumMod val="7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8" name="Picture 7" descr="A group of people sitting around a table&#10;&#10;Description automatically generated">
            <a:extLst>
              <a:ext uri="{FF2B5EF4-FFF2-40B4-BE49-F238E27FC236}">
                <a16:creationId xmlns:a16="http://schemas.microsoft.com/office/drawing/2014/main" id="{D48F1EA6-E934-80CB-8AA7-56FDEBD0D2C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407854" y="3714278"/>
            <a:ext cx="3484536" cy="2273660"/>
          </a:xfrm>
          <a:prstGeom prst="rect">
            <a:avLst/>
          </a:prstGeom>
        </p:spPr>
      </p:pic>
    </p:spTree>
    <p:extLst>
      <p:ext uri="{BB962C8B-B14F-4D97-AF65-F5344CB8AC3E}">
        <p14:creationId xmlns:p14="http://schemas.microsoft.com/office/powerpoint/2010/main" val="4146508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0038-34D6-835A-0C25-6599516BC2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524402-105A-E3E3-5397-1E285269BACB}"/>
              </a:ext>
            </a:extLst>
          </p:cNvPr>
          <p:cNvSpPr>
            <a:spLocks noGrp="1"/>
          </p:cNvSpPr>
          <p:nvPr>
            <p:ph idx="1"/>
          </p:nvPr>
        </p:nvSpPr>
        <p:spPr/>
        <p:txBody>
          <a:bodyPr/>
          <a:lstStyle/>
          <a:p>
            <a:endParaRPr lang="en-US"/>
          </a:p>
        </p:txBody>
      </p:sp>
      <p:pic>
        <p:nvPicPr>
          <p:cNvPr id="4" name="Content Placeholder 5" descr="A basket of vegetables and flowers&#10;&#10;Description automatically generated">
            <a:extLst>
              <a:ext uri="{FF2B5EF4-FFF2-40B4-BE49-F238E27FC236}">
                <a16:creationId xmlns:a16="http://schemas.microsoft.com/office/drawing/2014/main" id="{4DE40D65-5FEB-9E14-D042-18991BBF2AF8}"/>
              </a:ext>
            </a:extLst>
          </p:cNvPr>
          <p:cNvPicPr>
            <a:picLocks noChangeAspect="1"/>
          </p:cNvPicPr>
          <p:nvPr/>
        </p:nvPicPr>
        <p:blipFill rotWithShape="1">
          <a:blip r:embed="rId3">
            <a:alphaModFix/>
          </a:blip>
          <a:srcRect b="443"/>
          <a:stretch/>
        </p:blipFill>
        <p:spPr>
          <a:xfrm>
            <a:off x="-1" y="10"/>
            <a:ext cx="12192001" cy="6857990"/>
          </a:xfrm>
          <a:prstGeom prst="rect">
            <a:avLst/>
          </a:prstGeom>
        </p:spPr>
      </p:pic>
    </p:spTree>
    <p:extLst>
      <p:ext uri="{BB962C8B-B14F-4D97-AF65-F5344CB8AC3E}">
        <p14:creationId xmlns:p14="http://schemas.microsoft.com/office/powerpoint/2010/main" val="88996744"/>
      </p:ext>
    </p:extLst>
  </p:cSld>
  <p:clrMapOvr>
    <a:masterClrMapping/>
  </p:clrMapOvr>
</p:sld>
</file>

<file path=ppt/theme/theme1.xml><?xml version="1.0" encoding="utf-8"?>
<a:theme xmlns:a="http://schemas.openxmlformats.org/drawingml/2006/main" name="MarrakeshVTI">
  <a:themeElements>
    <a:clrScheme name="Marrakesh">
      <a:dk1>
        <a:srgbClr val="000000"/>
      </a:dk1>
      <a:lt1>
        <a:srgbClr val="FFFFFF"/>
      </a:lt1>
      <a:dk2>
        <a:srgbClr val="431C30"/>
      </a:dk2>
      <a:lt2>
        <a:srgbClr val="F3F0EF"/>
      </a:lt2>
      <a:accent1>
        <a:srgbClr val="B35B55"/>
      </a:accent1>
      <a:accent2>
        <a:srgbClr val="CF7E6C"/>
      </a:accent2>
      <a:accent3>
        <a:srgbClr val="CA8F58"/>
      </a:accent3>
      <a:accent4>
        <a:srgbClr val="A97C54"/>
      </a:accent4>
      <a:accent5>
        <a:srgbClr val="917E45"/>
      </a:accent5>
      <a:accent6>
        <a:srgbClr val="647576"/>
      </a:accent6>
      <a:hlink>
        <a:srgbClr val="A25872"/>
      </a:hlink>
      <a:folHlink>
        <a:srgbClr val="667A7E"/>
      </a:folHlink>
    </a:clrScheme>
    <a:fontScheme name="Goudy">
      <a:majorFont>
        <a:latin typeface="Goudy Old Style"/>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rakeshVTI" id="{DCD97A9B-DAE4-42FA-B2F9-0A5C34F43D6C}" vid="{A7163F41-974B-4A88-831F-D9DFFFE40C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2901</TotalTime>
  <Words>7944</Words>
  <Application>Microsoft Macintosh PowerPoint</Application>
  <PresentationFormat>Widescreen</PresentationFormat>
  <Paragraphs>465</Paragraphs>
  <Slides>32</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-webkit-standard</vt:lpstr>
      <vt:lpstr>AkayaKanadaka</vt:lpstr>
      <vt:lpstr>Aptos</vt:lpstr>
      <vt:lpstr>Arial</vt:lpstr>
      <vt:lpstr>Courier New</vt:lpstr>
      <vt:lpstr>Goudy Old Style</vt:lpstr>
      <vt:lpstr>MarrakeshVTI</vt:lpstr>
      <vt:lpstr>Seeking Guidance, Learning, &amp; Problem Solving</vt:lpstr>
      <vt:lpstr>What is the mind? Why has it been bestowed upon us?</vt:lpstr>
      <vt:lpstr>Components of the Conscience</vt:lpstr>
      <vt:lpstr>Divine Subtlety: Latife-i Rabbaniye </vt:lpstr>
      <vt:lpstr>Characteristics of Latife-i Rabbaniye </vt:lpstr>
      <vt:lpstr>Psychological Benefits of Latife-i Rabbaniye</vt:lpstr>
      <vt:lpstr>Practical Applications of Latife-i Rabbaniye</vt:lpstr>
      <vt:lpstr>Component Number Two: Willpower (irade)</vt:lpstr>
      <vt:lpstr>PowerPoint Presentation</vt:lpstr>
      <vt:lpstr>Additional Points about Irade</vt:lpstr>
      <vt:lpstr>The Psychological Benefits of Irade</vt:lpstr>
      <vt:lpstr>Practical Applications of Willpower  </vt:lpstr>
      <vt:lpstr>Understanding the Mind (Zihin) </vt:lpstr>
      <vt:lpstr>Marifetullah </vt:lpstr>
      <vt:lpstr>Importance of Marifetullah</vt:lpstr>
      <vt:lpstr>How to Seek Marifetullah</vt:lpstr>
      <vt:lpstr>Additional Points About the Mind</vt:lpstr>
      <vt:lpstr>Research on the Mind</vt:lpstr>
      <vt:lpstr>Research on Marifetullah</vt:lpstr>
      <vt:lpstr>Practical Applications for the Mind (Zihin)</vt:lpstr>
      <vt:lpstr>Practical Applications of Marifetullah</vt:lpstr>
      <vt:lpstr>Emotions </vt:lpstr>
      <vt:lpstr>Cultivate Positive Emotions</vt:lpstr>
      <vt:lpstr>Psychological Benefits of Positive Emotions</vt:lpstr>
      <vt:lpstr>Applying Islamic Spiritual Principles and Positive Emotions to Problem Solving</vt:lpstr>
      <vt:lpstr>Conflict at Work</vt:lpstr>
      <vt:lpstr>Conflict at Work</vt:lpstr>
      <vt:lpstr>Conflict at Work</vt:lpstr>
      <vt:lpstr>Conflict at Work</vt:lpstr>
      <vt:lpstr>Practical Steps in Problem Solving</vt:lpstr>
      <vt:lpstr>Summary of Key Points</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Lyndsey Eksili</dc:creator>
  <cp:lastModifiedBy>Lyndsey Eksili</cp:lastModifiedBy>
  <cp:revision>37</cp:revision>
  <dcterms:created xsi:type="dcterms:W3CDTF">2024-07-11T17:31:28Z</dcterms:created>
  <dcterms:modified xsi:type="dcterms:W3CDTF">2024-10-20T17:58:38Z</dcterms:modified>
</cp:coreProperties>
</file>